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634" r:id="rId4"/>
    <p:sldId id="633" r:id="rId5"/>
    <p:sldId id="635" r:id="rId6"/>
    <p:sldId id="636" r:id="rId7"/>
    <p:sldId id="292" r:id="rId8"/>
    <p:sldId id="263" r:id="rId9"/>
    <p:sldId id="63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339CE-E79A-431A-825E-33675E870765}" type="datetimeFigureOut">
              <a:rPr lang="en-US" smtClean="0"/>
              <a:t>03/06/2022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EED6B-C670-42A1-9CE6-DF1E6E26B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7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34E697-31F5-4E40-9D58-FD46C33E5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410" y="-22860"/>
            <a:ext cx="12282821" cy="6903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FD03F-152A-4456-8ED5-2047A3634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773" y="2651123"/>
            <a:ext cx="11130455" cy="1274491"/>
          </a:xfrm>
        </p:spPr>
        <p:txBody>
          <a:bodyPr anchor="b">
            <a:noAutofit/>
          </a:bodyPr>
          <a:lstStyle>
            <a:lvl1pPr algn="ctr"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81C7F-E50E-4518-8E76-1311E0A96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3700" y="4130566"/>
            <a:ext cx="8727528" cy="1138551"/>
          </a:xfrm>
        </p:spPr>
        <p:txBody>
          <a:bodyPr/>
          <a:lstStyle>
            <a:lvl1pPr marL="0" indent="0" algn="r">
              <a:buNone/>
              <a:defRPr sz="240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6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587013" y="6501542"/>
            <a:ext cx="1446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accent2"/>
                </a:solidFill>
              </a:rPr>
              <a:t>|</a:t>
            </a:r>
            <a:r>
              <a:rPr lang="en-US" sz="1000" dirty="0"/>
              <a:t> </a:t>
            </a:r>
            <a:r>
              <a:rPr lang="en-US" sz="1000" dirty="0">
                <a:solidFill>
                  <a:srgbClr val="0C3E70"/>
                </a:solidFill>
              </a:rPr>
              <a:t>brattle.com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482707" y="6501542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FB0CAFA3-61E7-4C74-80A9-05418F2CA66E}" type="slidenum">
              <a:rPr lang="en-US" sz="1000" smtClean="0">
                <a:solidFill>
                  <a:srgbClr val="0C3E70"/>
                </a:solidFill>
              </a:rPr>
              <a:pPr algn="r"/>
              <a:t>‹#›</a:t>
            </a:fld>
            <a:endParaRPr lang="en-US" sz="1000" dirty="0">
              <a:solidFill>
                <a:srgbClr val="0C3E7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1803" y="1140894"/>
            <a:ext cx="10972800" cy="0"/>
          </a:xfrm>
          <a:prstGeom prst="line">
            <a:avLst/>
          </a:prstGeom>
          <a:ln w="28575">
            <a:solidFill>
              <a:srgbClr val="CCC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1801" y="634324"/>
            <a:ext cx="10972800" cy="530352"/>
          </a:xfrm>
          <a:prstGeom prst="rect">
            <a:avLst/>
          </a:prstGeom>
        </p:spPr>
        <p:txBody>
          <a:bodyPr wrap="square" lIns="0" anchor="b" anchorCtr="0">
            <a:noAutofit/>
          </a:bodyPr>
          <a:lstStyle>
            <a:lvl1pPr algn="l">
              <a:lnSpc>
                <a:spcPts val="2650"/>
              </a:lnSpc>
              <a:tabLst>
                <a:tab pos="7315200" algn="r"/>
              </a:tabLst>
              <a:defRPr sz="2800" b="1" baseline="0">
                <a:solidFill>
                  <a:srgbClr val="00467F"/>
                </a:solidFill>
                <a:latin typeface="Century Gothic" pitchFamily="34" charset="0"/>
              </a:defRPr>
            </a:lvl1pPr>
          </a:lstStyle>
          <a:p>
            <a:pPr marL="0" lvl="0" algn="l" defTabSz="457200">
              <a:lnSpc>
                <a:spcPts val="275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345" y="1273486"/>
            <a:ext cx="11131257" cy="4916105"/>
          </a:xfrm>
          <a:prstGeom prst="rect">
            <a:avLst/>
          </a:prstGeom>
        </p:spPr>
        <p:txBody>
          <a:bodyPr lIns="0">
            <a:noAutofit/>
          </a:bodyPr>
          <a:lstStyle>
            <a:lvl1pPr marL="117475" indent="-117475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Calibri" pitchFamily="34" charset="0"/>
              <a:buChar char=" "/>
              <a:defRPr lang="en-US" sz="2200" b="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3838">
              <a:buClr>
                <a:srgbClr val="71ADB6"/>
              </a:buClr>
              <a:buSzPct val="60000"/>
              <a:buFont typeface="Arial" pitchFamily="34" charset="0"/>
              <a:buChar char="▀"/>
              <a:defRPr lang="en-US" sz="20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90563" indent="-233363">
              <a:buClr>
                <a:srgbClr val="71ADB6"/>
              </a:buClr>
              <a:buFont typeface="Calibri" pitchFamily="34" charset="0"/>
              <a:buChar char="−"/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19163" indent="-228600" defTabSz="457200">
              <a:buClr>
                <a:srgbClr val="71ADB6"/>
              </a:buClr>
              <a:buSzPct val="80000"/>
              <a:buFont typeface="Wingdings" pitchFamily="2" charset="2"/>
              <a:buChar char="§"/>
              <a:tabLst/>
              <a:defRPr baseline="0">
                <a:solidFill>
                  <a:srgbClr val="000000"/>
                </a:solidFill>
              </a:defRPr>
            </a:lvl4pPr>
            <a:lvl5pPr marL="1147763" indent="-233363">
              <a:buClr>
                <a:srgbClr val="71ADB6"/>
              </a:buClr>
              <a:buFont typeface="Arial" pitchFamily="34" charset="0"/>
              <a:buChar char="•"/>
              <a:defRPr lang="en-US" sz="200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495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D04F-E76D-47E2-A092-0D485547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8" y="1295400"/>
            <a:ext cx="11616592" cy="4881563"/>
          </a:xfrm>
        </p:spPr>
        <p:txBody>
          <a:bodyPr/>
          <a:lstStyle>
            <a:lvl1pPr>
              <a:defRPr>
                <a:latin typeface="Arial Nova" panose="020B0504020202020204" pitchFamily="34" charset="0"/>
              </a:defRPr>
            </a:lvl1pPr>
            <a:lvl2pPr>
              <a:defRPr>
                <a:latin typeface="Arial Nova" panose="020B0504020202020204" pitchFamily="34" charset="0"/>
              </a:defRPr>
            </a:lvl2pPr>
            <a:lvl3pPr>
              <a:defRPr>
                <a:latin typeface="Arial Nova" panose="020B0504020202020204" pitchFamily="34" charset="0"/>
              </a:defRPr>
            </a:lvl3pPr>
            <a:lvl4pPr>
              <a:defRPr>
                <a:latin typeface="Arial Nova" panose="020B0504020202020204" pitchFamily="34" charset="0"/>
              </a:defRPr>
            </a:lvl4pPr>
            <a:lvl5pP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BAA4CC-2B60-41D1-A0AA-CAD3A2F8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8" y="293078"/>
            <a:ext cx="11616592" cy="715108"/>
          </a:xfrm>
        </p:spPr>
        <p:txBody>
          <a:bodyPr anchor="t"/>
          <a:lstStyle>
            <a:lvl1pPr>
              <a:defRPr b="1"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4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C04DA-E5D0-4EA8-8844-D76E5057F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908" y="1270000"/>
            <a:ext cx="5330092" cy="458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0EE55-9082-42D4-81F3-6B349B55F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4408" y="1270000"/>
            <a:ext cx="5330092" cy="458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DABD131-75E6-49A3-9E18-0283DDFF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8" y="293078"/>
            <a:ext cx="11616592" cy="715108"/>
          </a:xfrm>
        </p:spPr>
        <p:txBody>
          <a:bodyPr anchor="t"/>
          <a:lstStyle>
            <a:lvl1pPr>
              <a:defRPr b="1"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7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F4090-B30A-4889-9310-65DC647A5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908" y="1288318"/>
            <a:ext cx="52919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7EBD8-CF81-4417-8E06-44A382706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908" y="2112230"/>
            <a:ext cx="5291992" cy="3932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8BECCC-8508-4D27-B26E-8460FFC7B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2508" y="1288318"/>
            <a:ext cx="52919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902D0-9890-4378-A627-1DB1A282E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2508" y="2112230"/>
            <a:ext cx="5291992" cy="3932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1298A8-CFF1-4CEA-8EFB-8F04C4F2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8" y="293078"/>
            <a:ext cx="11616592" cy="715108"/>
          </a:xfrm>
        </p:spPr>
        <p:txBody>
          <a:bodyPr anchor="t"/>
          <a:lstStyle>
            <a:lvl1pPr>
              <a:defRPr b="1"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9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F1B0D0-8C04-4EC2-85E4-35B707B9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8" y="293078"/>
            <a:ext cx="11616592" cy="715108"/>
          </a:xfrm>
        </p:spPr>
        <p:txBody>
          <a:bodyPr anchor="t"/>
          <a:lstStyle>
            <a:lvl1pPr>
              <a:defRPr b="1"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C5C9CBB-31F1-4501-B7AE-7F80FF934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463" y="1180964"/>
            <a:ext cx="8299074" cy="44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8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mber St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7456BA-5C89-4639-A1CE-958FE718F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20" y="18107"/>
            <a:ext cx="12207240" cy="686123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7158A5A-EA10-4D70-8221-06D71A0E517D}"/>
              </a:ext>
            </a:extLst>
          </p:cNvPr>
          <p:cNvSpPr txBox="1">
            <a:spLocks/>
          </p:cNvSpPr>
          <p:nvPr userDrawn="1"/>
        </p:nvSpPr>
        <p:spPr>
          <a:xfrm>
            <a:off x="257908" y="305778"/>
            <a:ext cx="11616592" cy="71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Legislative Membership</a:t>
            </a:r>
          </a:p>
        </p:txBody>
      </p:sp>
    </p:spTree>
    <p:extLst>
      <p:ext uri="{BB962C8B-B14F-4D97-AF65-F5344CB8AC3E}">
        <p14:creationId xmlns:p14="http://schemas.microsoft.com/office/powerpoint/2010/main" val="76918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ssociate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A919EC-5B82-41BA-8AC8-52C71D35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19" y="18107"/>
            <a:ext cx="12207238" cy="68612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A0330F-0501-4E38-97C2-1C4C8D007CB5}"/>
              </a:ext>
            </a:extLst>
          </p:cNvPr>
          <p:cNvSpPr txBox="1">
            <a:spLocks/>
          </p:cNvSpPr>
          <p:nvPr userDrawn="1"/>
        </p:nvSpPr>
        <p:spPr>
          <a:xfrm>
            <a:off x="257908" y="293078"/>
            <a:ext cx="11616592" cy="71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Associate Membership</a:t>
            </a:r>
          </a:p>
        </p:txBody>
      </p:sp>
    </p:spTree>
    <p:extLst>
      <p:ext uri="{BB962C8B-B14F-4D97-AF65-F5344CB8AC3E}">
        <p14:creationId xmlns:p14="http://schemas.microsoft.com/office/powerpoint/2010/main" val="367883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28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514D7-1590-43DA-88BC-ED98B52C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43B54-B54F-47B8-A786-69BE6E4C5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67D9-85EB-4EB3-8998-DE1A5A270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95C8-52D2-48A9-AF6A-9DF3E9CCDD30}" type="datetimeFigureOut">
              <a:rPr lang="en-US" smtClean="0"/>
              <a:t>03/06/2022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D74FA-9456-4B25-8E07-8685AD9FD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F4A89-396A-4122-92E3-048073CAE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DC0E5-81EF-48CA-BF7F-70F6DFC49E8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2D6CC-E6D6-41AB-9946-16CC5DAF53C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37" y="18105"/>
            <a:ext cx="12207240" cy="68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2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56" r:id="rId7"/>
    <p:sldLayoutId id="2147483658" r:id="rId8"/>
    <p:sldLayoutId id="2147483655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CAF3-00A8-402E-84AD-413C76897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Critical Minerals &amp; REE In CCR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2C365-8F4A-455A-8227-D2B0E70DA5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Danny L. Gray, P. E. ----  Green Cement, Inc.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March 8, 2022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4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891B0F-34A2-4C42-96E1-A89C54D5D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Coal Combustion Residuals – Fly Ash, Bottom Ash &amp; Flue Gas Products</a:t>
            </a:r>
          </a:p>
          <a:p>
            <a:r>
              <a:rPr lang="en-US" dirty="0"/>
              <a:t>Typical Handling Methods – Slurry Impoundments &amp; Landfills</a:t>
            </a:r>
          </a:p>
          <a:p>
            <a:r>
              <a:rPr lang="en-US" dirty="0"/>
              <a:t>Typical Utilizations – Construction Products – Broad Distribution</a:t>
            </a:r>
          </a:p>
          <a:p>
            <a:r>
              <a:rPr lang="en-US" dirty="0"/>
              <a:t>Critical Minerals – REE – Typical Conc – 300-800 PPM</a:t>
            </a:r>
          </a:p>
          <a:p>
            <a:r>
              <a:rPr lang="en-US" dirty="0"/>
              <a:t>Large Volume Production Over Decades of Coal Fired Generation</a:t>
            </a:r>
          </a:p>
          <a:p>
            <a:r>
              <a:rPr lang="en-US" dirty="0"/>
              <a:t>ACAA Published Annual Production &amp; Use Data – Utilization/Storage </a:t>
            </a:r>
          </a:p>
          <a:p>
            <a:r>
              <a:rPr lang="en-US" dirty="0"/>
              <a:t>Estimated 1.5 – 3 Billion Tons In Storage Facilities</a:t>
            </a:r>
          </a:p>
          <a:p>
            <a:r>
              <a:rPr lang="en-US" dirty="0"/>
              <a:t>Small Sites – 1 Million Tons  Large Sites 20+Million Tons In Storage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5F707-C0DD-4527-8262-80007F39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CCRs – Abundant CM &amp; REE Resource </a:t>
            </a:r>
          </a:p>
        </p:txBody>
      </p:sp>
    </p:spTree>
    <p:extLst>
      <p:ext uri="{BB962C8B-B14F-4D97-AF65-F5344CB8AC3E}">
        <p14:creationId xmlns:p14="http://schemas.microsoft.com/office/powerpoint/2010/main" val="136978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891B0F-34A2-4C42-96E1-A89C54D5D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8" y="1295400"/>
            <a:ext cx="8598225" cy="4881563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Coal Combustion Residuals – Fly Ash, Bottom Ash, Slag &amp; Flue Gas Products</a:t>
            </a:r>
          </a:p>
          <a:p>
            <a:r>
              <a:rPr lang="en-US" sz="3800" dirty="0"/>
              <a:t>Estimated 1.5 – 3 Billion Tons In Storage Facilities</a:t>
            </a:r>
          </a:p>
          <a:p>
            <a:pPr lvl="1"/>
            <a:r>
              <a:rPr lang="en-US" sz="2800" dirty="0"/>
              <a:t>Typical Storage – Slurry Impoundments &amp; Landfills</a:t>
            </a:r>
          </a:p>
          <a:p>
            <a:pPr lvl="1"/>
            <a:r>
              <a:rPr lang="en-US" sz="2800" dirty="0"/>
              <a:t>Small Sites – &lt;1 Million Tons; Large Sites 20+Million Tons In Storage</a:t>
            </a:r>
          </a:p>
          <a:p>
            <a:r>
              <a:rPr lang="en-US" sz="3500" dirty="0"/>
              <a:t>Critical Minerals – REE – Typical Conc – 300-800 PPM</a:t>
            </a:r>
          </a:p>
          <a:p>
            <a:r>
              <a:rPr lang="en-US" sz="3500" dirty="0"/>
              <a:t>Target Source – Enriched Fly Ash Due To Minerals Processing – Small Particle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5F707-C0DD-4527-8262-80007F39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CCRs – Abundant CM &amp; REE Resource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82513-6CE6-4C02-B593-D5DFC0305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632" y="855763"/>
            <a:ext cx="2386868" cy="1841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85C964-DFFF-41BE-96D7-F1BB1076F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33" y="4515095"/>
            <a:ext cx="3077958" cy="1851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EB04B-A279-4459-B2B2-1CC95505E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632" y="2696916"/>
            <a:ext cx="2377051" cy="18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FD3EB1-C682-4F06-ADFB-52CBC907F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8" y="1295400"/>
            <a:ext cx="7535335" cy="4881563"/>
          </a:xfrm>
        </p:spPr>
        <p:txBody>
          <a:bodyPr>
            <a:normAutofit/>
          </a:bodyPr>
          <a:lstStyle/>
          <a:p>
            <a:r>
              <a:rPr lang="en-US" sz="3200" dirty="0"/>
              <a:t>REE &amp; CM – Higher Concentrations In &lt;200 Fly Ash ( 75 Micron)</a:t>
            </a:r>
          </a:p>
          <a:p>
            <a:r>
              <a:rPr lang="en-US" sz="3200" dirty="0"/>
              <a:t>Carbon &amp; Sulfur-Flue Gas Products Complicate Processing/Recovery</a:t>
            </a:r>
          </a:p>
          <a:p>
            <a:r>
              <a:rPr lang="en-US" sz="3200" dirty="0"/>
              <a:t>Central App – Higher REE</a:t>
            </a:r>
          </a:p>
          <a:p>
            <a:r>
              <a:rPr lang="en-US" sz="3200" dirty="0"/>
              <a:t>Average REE In &lt;200 Mesh – 500 PPM</a:t>
            </a:r>
          </a:p>
          <a:p>
            <a:r>
              <a:rPr lang="en-US" sz="3200" dirty="0"/>
              <a:t>Simple Assumption -Must Handle 2,000 Ton Per 1 Ton Of Total REE – If All Ore&lt;200 &amp; Perfect Extraction Process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05DD5-8D92-4B66-B2B4-27CB2EAF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 &amp; CM In Fly Ash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41ADE-484F-48B7-B256-25F5CAD5E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879" y="2974024"/>
            <a:ext cx="3238455" cy="3061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7C3D2-2413-400C-B0A1-AB03B31D6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879" y="357679"/>
            <a:ext cx="3238455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6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4ADE9A-2A14-4421-89E4-5C8C5B2D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8" y="1058338"/>
            <a:ext cx="11616592" cy="488156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Broad Distribution – Resources Scattered Over 800+ Facilities</a:t>
            </a:r>
          </a:p>
          <a:p>
            <a:r>
              <a:rPr lang="en-US" sz="3200" dirty="0"/>
              <a:t>Regulatory Requirements – Impediment For Harvesting</a:t>
            </a:r>
          </a:p>
          <a:p>
            <a:pPr lvl="1"/>
            <a:r>
              <a:rPr lang="en-US" sz="2800" dirty="0"/>
              <a:t>Solid Waste Permit Sites</a:t>
            </a:r>
          </a:p>
          <a:p>
            <a:pPr lvl="1"/>
            <a:r>
              <a:rPr lang="en-US" sz="2800" dirty="0"/>
              <a:t>Wastewater Permits</a:t>
            </a:r>
          </a:p>
          <a:p>
            <a:pPr lvl="1"/>
            <a:r>
              <a:rPr lang="en-US" sz="2800" dirty="0"/>
              <a:t>Air Permits</a:t>
            </a:r>
          </a:p>
          <a:p>
            <a:pPr lvl="1"/>
            <a:r>
              <a:rPr lang="en-US" sz="2800" dirty="0"/>
              <a:t>RCRA Liabilities Assumption</a:t>
            </a:r>
          </a:p>
          <a:p>
            <a:r>
              <a:rPr lang="en-US" sz="3200" dirty="0"/>
              <a:t>Dewatering Programs &amp; Drying Required </a:t>
            </a:r>
          </a:p>
          <a:p>
            <a:r>
              <a:rPr lang="en-US" sz="3200" dirty="0"/>
              <a:t>Centralized Processing w/ Multiple Feedstocks </a:t>
            </a:r>
          </a:p>
          <a:p>
            <a:pPr lvl="1"/>
            <a:r>
              <a:rPr lang="en-US" sz="2800" dirty="0"/>
              <a:t>Concentration Of Plants In Ohio River Valley</a:t>
            </a:r>
          </a:p>
          <a:p>
            <a:pPr lvl="1"/>
            <a:r>
              <a:rPr lang="en-US" sz="2800" dirty="0"/>
              <a:t>Water Transport Improves Logistics Cost</a:t>
            </a:r>
          </a:p>
          <a:p>
            <a:r>
              <a:rPr lang="en-US" sz="3200" dirty="0"/>
              <a:t>Goal To Create Market For Residues From REE/CM Processing</a:t>
            </a:r>
          </a:p>
          <a:p>
            <a:r>
              <a:rPr lang="en-US" sz="3200" dirty="0"/>
              <a:t>Current CCP Production Trends – Production - Utilization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5759D-5EBB-441A-8B39-C820A1FE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Material Handling Challenge</a:t>
            </a:r>
          </a:p>
        </p:txBody>
      </p:sp>
    </p:spTree>
    <p:extLst>
      <p:ext uri="{BB962C8B-B14F-4D97-AF65-F5344CB8AC3E}">
        <p14:creationId xmlns:p14="http://schemas.microsoft.com/office/powerpoint/2010/main" val="204676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0A447D-2051-4744-B4D7-DBAC985E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Markets - Mature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8FCA7-1A8E-4F60-8758-E687835C140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257175" y="1295400"/>
            <a:ext cx="6008157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Arial Nova" panose="020B0504020202020204" pitchFamily="34" charset="0"/>
                <a:ea typeface="ＭＳ Ｐゴシック" pitchFamily="34" charset="-128"/>
              </a:rPr>
              <a:t>Ready Mixed Concrete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Arial Nova" panose="020B0504020202020204" pitchFamily="34" charset="0"/>
                <a:ea typeface="ＭＳ Ｐゴシック" pitchFamily="34" charset="-128"/>
              </a:rPr>
              <a:t>Wallboard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Arial Nova" panose="020B0504020202020204" pitchFamily="34" charset="0"/>
                <a:ea typeface="ＭＳ Ｐゴシック" pitchFamily="34" charset="-128"/>
              </a:rPr>
              <a:t>Roofing Shingles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Arial Nova" panose="020B0504020202020204" pitchFamily="34" charset="0"/>
                <a:ea typeface="ＭＳ Ｐゴシック" pitchFamily="34" charset="-128"/>
              </a:rPr>
              <a:t>Carpet Backing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Arial Nova" panose="020B0504020202020204" pitchFamily="34" charset="0"/>
                <a:ea typeface="ＭＳ Ｐゴシック" pitchFamily="34" charset="-128"/>
              </a:rPr>
              <a:t>Lightweight Plastics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Arial Nova" panose="020B0504020202020204" pitchFamily="34" charset="0"/>
                <a:ea typeface="ＭＳ Ｐゴシック" pitchFamily="34" charset="-128"/>
              </a:rPr>
              <a:t>Lightweight Aggregates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Arial Nova" panose="020B0504020202020204" pitchFamily="34" charset="0"/>
                <a:ea typeface="ＭＳ Ｐゴシック" pitchFamily="34" charset="-128"/>
              </a:rPr>
              <a:t>Agriculture Sulfur Source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Arial Nova" panose="020B0504020202020204" pitchFamily="34" charset="0"/>
                <a:ea typeface="ＭＳ Ｐゴシック" pitchFamily="34" charset="-128"/>
              </a:rPr>
              <a:t>Oil &amp; Gas Drilling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dirty="0">
              <a:solidFill>
                <a:prstClr val="black"/>
              </a:solidFill>
              <a:latin typeface="Arial Nova" panose="020B0504020202020204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dirty="0">
              <a:solidFill>
                <a:prstClr val="black"/>
              </a:solidFill>
              <a:latin typeface="Arial Nova" panose="020B0504020202020204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3200" dirty="0">
              <a:solidFill>
                <a:prstClr val="black"/>
              </a:solidFill>
              <a:latin typeface="Arial Nova" panose="020B0504020202020204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3A51A-B227-4E6C-B185-DDD81DA91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93078"/>
            <a:ext cx="4406900" cy="2900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1C012C-3FD1-4C65-853C-97045EFE7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436918"/>
            <a:ext cx="4406900" cy="29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1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94460"/>
            <a:ext cx="9116531" cy="5026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351" y="644372"/>
            <a:ext cx="8229600" cy="530352"/>
          </a:xfrm>
        </p:spPr>
        <p:txBody>
          <a:bodyPr/>
          <a:lstStyle/>
          <a:p>
            <a:r>
              <a:rPr lang="en-US" sz="2600" dirty="0"/>
              <a:t>All CCP Production &amp; Use (1991–2020)</a:t>
            </a:r>
          </a:p>
        </p:txBody>
      </p:sp>
    </p:spTree>
    <p:extLst>
      <p:ext uri="{BB962C8B-B14F-4D97-AF65-F5344CB8AC3E}">
        <p14:creationId xmlns:p14="http://schemas.microsoft.com/office/powerpoint/2010/main" val="177774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2729DA4-74EC-40F5-A1C7-C054D23A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8" y="293078"/>
            <a:ext cx="11616592" cy="715108"/>
          </a:xfrm>
        </p:spPr>
        <p:txBody>
          <a:bodyPr/>
          <a:lstStyle/>
          <a:p>
            <a:r>
              <a:rPr lang="en-US" dirty="0"/>
              <a:t>ACAA Survey Data -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28300A-50B1-41D1-936A-C676A354D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04" y="1008186"/>
            <a:ext cx="11616592" cy="53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617D2F-8AA2-41B0-A97D-C11FAC54D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Large Volume Ore Source</a:t>
            </a:r>
          </a:p>
          <a:p>
            <a:r>
              <a:rPr lang="en-US" sz="3200" dirty="0"/>
              <a:t>Utilization Brings Environmental Benefits If Coupled With Extraction Processing With Usable Co-Products</a:t>
            </a:r>
          </a:p>
          <a:p>
            <a:r>
              <a:rPr lang="en-US" sz="3200" dirty="0"/>
              <a:t>Mineral Particle Sizing Completed By Coal Plant Process</a:t>
            </a:r>
          </a:p>
          <a:p>
            <a:r>
              <a:rPr lang="en-US" sz="3200" dirty="0"/>
              <a:t>Trends In Construction Market Driving Needs To Harvest</a:t>
            </a:r>
          </a:p>
          <a:p>
            <a:r>
              <a:rPr lang="en-US" sz="3200" dirty="0"/>
              <a:t>Trends In REE/CM Market Driving Demand Growth</a:t>
            </a:r>
          </a:p>
          <a:p>
            <a:r>
              <a:rPr lang="en-US" sz="3200" dirty="0"/>
              <a:t>Logistics Costs Drive Decisions On Plants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142D80-E252-4D35-BA01-B0B53602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REE/CM Resources Via CCR Utilization</a:t>
            </a:r>
          </a:p>
        </p:txBody>
      </p:sp>
    </p:spTree>
    <p:extLst>
      <p:ext uri="{BB962C8B-B14F-4D97-AF65-F5344CB8AC3E}">
        <p14:creationId xmlns:p14="http://schemas.microsoft.com/office/powerpoint/2010/main" val="2790611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6A5C79C-1B1D-4D97-9ABA-B8BB2F7A9E2D}" vid="{AC0F45E1-339A-4A2F-9286-D6CA515474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SSEB_2022_template</Template>
  <TotalTime>541</TotalTime>
  <Words>419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Nova</vt:lpstr>
      <vt:lpstr>Calibri</vt:lpstr>
      <vt:lpstr>Century Gothic</vt:lpstr>
      <vt:lpstr>Wingdings</vt:lpstr>
      <vt:lpstr>Office Theme</vt:lpstr>
      <vt:lpstr>Critical Minerals &amp; REE In CCR</vt:lpstr>
      <vt:lpstr>CCRs – Abundant CM &amp; REE Resource </vt:lpstr>
      <vt:lpstr>CCRs – Abundant CM &amp; REE Resource </vt:lpstr>
      <vt:lpstr>REE &amp; CM In Fly Ash</vt:lpstr>
      <vt:lpstr>Large Material Handling Challenge</vt:lpstr>
      <vt:lpstr>Markets - Mature</vt:lpstr>
      <vt:lpstr>All CCP Production &amp; Use (1991–2020)</vt:lpstr>
      <vt:lpstr>ACAA Survey Data - </vt:lpstr>
      <vt:lpstr>REE/CM Resources Via CCR Utilization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Minerals &amp; REE In CCR</dc:title>
  <dc:creator>Danny Gray</dc:creator>
  <cp:lastModifiedBy>Danny Gray</cp:lastModifiedBy>
  <cp:revision>4</cp:revision>
  <dcterms:created xsi:type="dcterms:W3CDTF">2022-03-04T23:49:00Z</dcterms:created>
  <dcterms:modified xsi:type="dcterms:W3CDTF">2022-03-07T02:18:41Z</dcterms:modified>
</cp:coreProperties>
</file>