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5" r:id="rId2"/>
    <p:sldId id="316" r:id="rId3"/>
    <p:sldId id="318" r:id="rId4"/>
    <p:sldId id="319" r:id="rId5"/>
    <p:sldId id="320" r:id="rId6"/>
    <p:sldId id="321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78" autoAdjust="0"/>
  </p:normalViewPr>
  <p:slideViewPr>
    <p:cSldViewPr>
      <p:cViewPr varScale="1">
        <p:scale>
          <a:sx n="82" d="100"/>
          <a:sy n="82" d="100"/>
        </p:scale>
        <p:origin x="15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90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11" cy="463599"/>
          </a:xfrm>
          <a:prstGeom prst="rect">
            <a:avLst/>
          </a:prstGeom>
        </p:spPr>
        <p:txBody>
          <a:bodyPr vert="horz" lIns="89858" tIns="44929" rIns="89858" bIns="449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05" y="0"/>
            <a:ext cx="3012011" cy="463599"/>
          </a:xfrm>
          <a:prstGeom prst="rect">
            <a:avLst/>
          </a:prstGeom>
        </p:spPr>
        <p:txBody>
          <a:bodyPr vert="horz" lIns="89858" tIns="44929" rIns="89858" bIns="44929" rtlCol="0"/>
          <a:lstStyle>
            <a:lvl1pPr algn="r">
              <a:defRPr sz="1200"/>
            </a:lvl1pPr>
          </a:lstStyle>
          <a:p>
            <a:fld id="{3A862F53-163B-4FB5-BC07-413F319A329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476"/>
            <a:ext cx="3012011" cy="463599"/>
          </a:xfrm>
          <a:prstGeom prst="rect">
            <a:avLst/>
          </a:prstGeom>
        </p:spPr>
        <p:txBody>
          <a:bodyPr vert="horz" lIns="89858" tIns="44929" rIns="89858" bIns="449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05" y="8772476"/>
            <a:ext cx="3012011" cy="463599"/>
          </a:xfrm>
          <a:prstGeom prst="rect">
            <a:avLst/>
          </a:prstGeom>
        </p:spPr>
        <p:txBody>
          <a:bodyPr vert="horz" lIns="89858" tIns="44929" rIns="89858" bIns="44929" rtlCol="0" anchor="b"/>
          <a:lstStyle>
            <a:lvl1pPr algn="r">
              <a:defRPr sz="1200"/>
            </a:lvl1pPr>
          </a:lstStyle>
          <a:p>
            <a:fld id="{09E57F38-B603-42FB-BDCB-F60D1161DC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98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700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A8AE36C3-DF24-4557-B7AA-4A07DC89CC44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700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44812CB6-D56E-4C89-8EFB-EBFB296F4B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4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2CB6-D56E-4C89-8EFB-EBFB296F4B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0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2CB6-D56E-4C89-8EFB-EBFB296F4B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8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2CB6-D56E-4C89-8EFB-EBFB296F4B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8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2CB6-D56E-4C89-8EFB-EBFB296F4B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2CB6-D56E-4C89-8EFB-EBFB296F4B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5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2CB6-D56E-4C89-8EFB-EBFB296F4B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1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76C6-655F-477B-8749-BD89CB377EB7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92C7-C33B-4E95-B6E0-579363C91B7C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05D0-9DE2-4ADD-B24E-A0D11911B6B1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4547-DFF2-4583-8EF8-EE2D69C7DDFF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F2B6-4EC5-422C-98FF-936DAF74A154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382D-CB88-4123-B829-A5E15CB12525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070E-A252-43C3-B67F-1806029B3EEC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78E8-E570-4079-AB2B-63F508C35FD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DC0-171D-4946-9043-CDEC5A4B95C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A427-D2E9-4D53-8DDD-57E54AFD2683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CE65-400D-44D3-BD8A-C791D01B8AA2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14902"/>
              </a:srgbClr>
            </a:gs>
            <a:gs pos="75000">
              <a:schemeClr val="bg1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FE1F-6214-41B8-BFEA-B598F44CB15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9777-6EC0-4575-984E-0F8D84395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tcc.transcom.energy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cc.transcom.energy.gov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cc.transcom.energy.gov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tcc.transcom.energy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cc.transcom.energy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419"/>
            <a:ext cx="9144000" cy="6067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281"/>
            <a:ext cx="2040384" cy="13650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40910" y="464222"/>
            <a:ext cx="4672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Southern States Energy Board</a:t>
            </a:r>
          </a:p>
          <a:p>
            <a:pPr algn="ctr"/>
            <a:r>
              <a:rPr lang="en-US" sz="2000" dirty="0"/>
              <a:t>Winter Virtualization Session</a:t>
            </a:r>
          </a:p>
          <a:p>
            <a:pPr algn="ctr"/>
            <a:r>
              <a:rPr lang="en-US" sz="2000" dirty="0"/>
              <a:t>TRANSCOM Remote Training Opportunities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1656041"/>
            <a:ext cx="15969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December 2</a:t>
            </a:r>
            <a:r>
              <a:rPr lang="en-US" sz="1350" baseline="30000" dirty="0"/>
              <a:t>nd</a:t>
            </a:r>
            <a:r>
              <a:rPr lang="en-US" sz="135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7600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281"/>
            <a:ext cx="2040384" cy="13650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40910" y="464222"/>
            <a:ext cx="4672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Southern States Energy Board</a:t>
            </a:r>
          </a:p>
          <a:p>
            <a:pPr algn="ctr"/>
            <a:r>
              <a:rPr lang="en-US" sz="2000" dirty="0"/>
              <a:t>Winter Virtualization Session</a:t>
            </a:r>
          </a:p>
          <a:p>
            <a:pPr algn="ctr"/>
            <a:r>
              <a:rPr lang="en-US" sz="2000" dirty="0"/>
              <a:t>TRANSCOM Remote Training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981200"/>
            <a:ext cx="74676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TRAINING REQUIREMENTS for ALL USERS:  CYBER SECURITY and GENERAL USER</a:t>
            </a:r>
          </a:p>
          <a:p>
            <a:r>
              <a:rPr lang="en-US" dirty="0"/>
              <a:t>On-Line CBT is available at:  </a:t>
            </a:r>
            <a:r>
              <a:rPr lang="en-US" dirty="0">
                <a:hlinkClick r:id="rId4"/>
              </a:rPr>
              <a:t>https://tcc.transcom.energy.gov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7162800" cy="33526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810000" y="3352800"/>
            <a:ext cx="990600" cy="533400"/>
          </a:xfrm>
          <a:prstGeom prst="straightConnector1">
            <a:avLst/>
          </a:prstGeom>
          <a:ln w="63500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5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281"/>
            <a:ext cx="2040384" cy="13650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40910" y="464222"/>
            <a:ext cx="4672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Southern States Energy Board</a:t>
            </a:r>
          </a:p>
          <a:p>
            <a:pPr algn="ctr"/>
            <a:r>
              <a:rPr lang="en-US" sz="2000" dirty="0"/>
              <a:t>Winter Virtual Session</a:t>
            </a:r>
          </a:p>
          <a:p>
            <a:pPr algn="ctr"/>
            <a:r>
              <a:rPr lang="en-US" sz="2000" dirty="0"/>
              <a:t>TRANSCOM Remote Training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981200"/>
            <a:ext cx="4038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CYBER SECURITY AWARENESS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Required for initial TRANSCOM access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Required for annual refresher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course is available online from the TCC Support Site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required for TRANSCOM Users with an ACTIVE personal identification verification (PIV) badge (Example:  HSPD12, DOD or DOE clearance)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3503342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5450" y="6241615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On-Line CBT is available at:  </a:t>
            </a:r>
            <a:r>
              <a:rPr lang="en-US" dirty="0">
                <a:hlinkClick r:id="rId5"/>
              </a:rPr>
              <a:t>https://tcc.transcom.energy.gov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281"/>
            <a:ext cx="2040384" cy="13650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40910" y="464222"/>
            <a:ext cx="4672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Southern States Energy Board</a:t>
            </a:r>
          </a:p>
          <a:p>
            <a:pPr algn="ctr"/>
            <a:r>
              <a:rPr lang="en-US" sz="2000" dirty="0"/>
              <a:t>Winter Virtual Session</a:t>
            </a:r>
          </a:p>
          <a:p>
            <a:pPr algn="ctr"/>
            <a:r>
              <a:rPr lang="en-US" sz="2000" dirty="0"/>
              <a:t>TRANSCOM Remote Training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305161"/>
            <a:ext cx="4038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GENERAL USER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Required for initial TRANSCOM access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Recommended for annual refresher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course is available online from the TCC Support Site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50" y="2057400"/>
            <a:ext cx="3968977" cy="349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867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On-Line CBT is available at:  </a:t>
            </a:r>
            <a:r>
              <a:rPr lang="en-US" dirty="0">
                <a:hlinkClick r:id="rId5"/>
              </a:rPr>
              <a:t>https://tcc.transcom.energy.gov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6" y="0"/>
            <a:ext cx="2040384" cy="13650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40910" y="464222"/>
            <a:ext cx="4672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Southern States Energy Board</a:t>
            </a:r>
          </a:p>
          <a:p>
            <a:pPr algn="ctr"/>
            <a:r>
              <a:rPr lang="en-US" sz="2000" dirty="0"/>
              <a:t>Winter Virtual Session</a:t>
            </a:r>
          </a:p>
          <a:p>
            <a:pPr algn="ctr"/>
            <a:r>
              <a:rPr lang="en-US" sz="2000" dirty="0"/>
              <a:t>TRANSCOM Remote Training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7002" y="1800484"/>
            <a:ext cx="3657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ROLE SPECIFIC TRAINING: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Group Administrators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Shippers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Carriers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These courses are also available online on the support site: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https://tcc.transcom.energy.gov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16" y="1676400"/>
            <a:ext cx="3474884" cy="1495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02" y="3409763"/>
            <a:ext cx="3348798" cy="26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9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6" y="0"/>
            <a:ext cx="2040384" cy="13650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40910" y="464222"/>
            <a:ext cx="4672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Southern States Energy Board</a:t>
            </a:r>
          </a:p>
          <a:p>
            <a:pPr algn="ctr"/>
            <a:r>
              <a:rPr lang="en-US" sz="2000" dirty="0"/>
              <a:t>Winter Virtual Session</a:t>
            </a:r>
          </a:p>
          <a:p>
            <a:pPr algn="ctr"/>
            <a:r>
              <a:rPr lang="en-US" sz="2000" dirty="0"/>
              <a:t>TRANSCOM Remote Training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7002" y="1800484"/>
            <a:ext cx="7311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EXAMS</a:t>
            </a:r>
          </a:p>
          <a:p>
            <a:r>
              <a:rPr lang="en-US" dirty="0"/>
              <a:t>Exams with a passing score of 80% are required as proof of training. </a:t>
            </a:r>
          </a:p>
          <a:p>
            <a:r>
              <a:rPr lang="en-US" dirty="0"/>
              <a:t>Exams are available on the same module as the training “Begin Exam”</a:t>
            </a:r>
          </a:p>
          <a:p>
            <a:r>
              <a:rPr lang="en-US" dirty="0"/>
              <a:t>Upon selecting Exam, the user will be prompted to enter information:</a:t>
            </a:r>
          </a:p>
          <a:p>
            <a:r>
              <a:rPr lang="en-US" dirty="0"/>
              <a:t>1.	First and Last Name</a:t>
            </a:r>
          </a:p>
          <a:p>
            <a:r>
              <a:rPr lang="en-US" dirty="0"/>
              <a:t>2.	Email (work)</a:t>
            </a:r>
          </a:p>
          <a:p>
            <a:r>
              <a:rPr lang="en-US" dirty="0"/>
              <a:t>3.	User Organization</a:t>
            </a:r>
          </a:p>
          <a:p>
            <a:endParaRPr lang="en-US" dirty="0"/>
          </a:p>
          <a:p>
            <a:r>
              <a:rPr lang="en-US" dirty="0"/>
              <a:t>Upon completion of exam, a report of your results will be sent to the email address you provided. Training results should be forwarded to your Group Administrator.</a:t>
            </a:r>
          </a:p>
          <a:p>
            <a:endParaRPr lang="en-US" dirty="0"/>
          </a:p>
          <a:p>
            <a:r>
              <a:rPr lang="en-US" dirty="0"/>
              <a:t>The TRANSCOM Communication Center also receives email notification of completion of training. 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5992212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On-Line CBT is available at:  </a:t>
            </a:r>
            <a:r>
              <a:rPr lang="en-US" dirty="0">
                <a:hlinkClick r:id="rId4"/>
              </a:rPr>
              <a:t>https://tcc.transcom.energy.gov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21959</TotalTime>
  <Words>352</Words>
  <Application>Microsoft Office PowerPoint</Application>
  <PresentationFormat>On-screen Show (4:3)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taylors</dc:creator>
  <cp:lastModifiedBy>Christopher Wells</cp:lastModifiedBy>
  <cp:revision>339</cp:revision>
  <cp:lastPrinted>2020-11-30T18:31:44Z</cp:lastPrinted>
  <dcterms:created xsi:type="dcterms:W3CDTF">2016-04-19T21:51:38Z</dcterms:created>
  <dcterms:modified xsi:type="dcterms:W3CDTF">2021-01-21T22:50:51Z</dcterms:modified>
</cp:coreProperties>
</file>