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12.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Default Extension="xls" ContentType="application/vnd.ms-exce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951" r:id="rId1"/>
    <p:sldMasterId id="2147483967" r:id="rId2"/>
    <p:sldMasterId id="2147483981" r:id="rId3"/>
    <p:sldMasterId id="2147483996" r:id="rId4"/>
    <p:sldMasterId id="2147484008" r:id="rId5"/>
  </p:sldMasterIdLst>
  <p:notesMasterIdLst>
    <p:notesMasterId r:id="rId34"/>
  </p:notesMasterIdLst>
  <p:handoutMasterIdLst>
    <p:handoutMasterId r:id="rId35"/>
  </p:handoutMasterIdLst>
  <p:sldIdLst>
    <p:sldId id="788" r:id="rId6"/>
    <p:sldId id="860" r:id="rId7"/>
    <p:sldId id="854" r:id="rId8"/>
    <p:sldId id="846" r:id="rId9"/>
    <p:sldId id="848" r:id="rId10"/>
    <p:sldId id="887" r:id="rId11"/>
    <p:sldId id="889" r:id="rId12"/>
    <p:sldId id="893" r:id="rId13"/>
    <p:sldId id="894" r:id="rId14"/>
    <p:sldId id="895" r:id="rId15"/>
    <p:sldId id="896" r:id="rId16"/>
    <p:sldId id="897" r:id="rId17"/>
    <p:sldId id="898" r:id="rId18"/>
    <p:sldId id="899" r:id="rId19"/>
    <p:sldId id="900" r:id="rId20"/>
    <p:sldId id="901" r:id="rId21"/>
    <p:sldId id="886" r:id="rId22"/>
    <p:sldId id="862" r:id="rId23"/>
    <p:sldId id="890" r:id="rId24"/>
    <p:sldId id="891" r:id="rId25"/>
    <p:sldId id="829" r:id="rId26"/>
    <p:sldId id="892" r:id="rId27"/>
    <p:sldId id="871" r:id="rId28"/>
    <p:sldId id="796" r:id="rId29"/>
    <p:sldId id="858" r:id="rId30"/>
    <p:sldId id="859" r:id="rId31"/>
    <p:sldId id="855" r:id="rId32"/>
    <p:sldId id="856" r:id="rId33"/>
  </p:sldIdLst>
  <p:sldSz cx="9144000" cy="6858000" type="screen4x3"/>
  <p:notesSz cx="7010400" cy="9296400"/>
  <p:custDataLst>
    <p:tags r:id="rId36"/>
  </p:custDataLst>
  <p:kinsoku lang="ja-JP"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sz="500" i="1" kern="1200">
        <a:solidFill>
          <a:srgbClr val="003399"/>
        </a:solidFill>
        <a:latin typeface="Arial" charset="0"/>
        <a:ea typeface="+mn-ea"/>
        <a:cs typeface="Arial" charset="0"/>
      </a:defRPr>
    </a:lvl1pPr>
    <a:lvl2pPr marL="457200" algn="l" rtl="0" fontAlgn="base">
      <a:spcBef>
        <a:spcPct val="0"/>
      </a:spcBef>
      <a:spcAft>
        <a:spcPct val="0"/>
      </a:spcAft>
      <a:defRPr sz="500" i="1" kern="1200">
        <a:solidFill>
          <a:srgbClr val="003399"/>
        </a:solidFill>
        <a:latin typeface="Arial" charset="0"/>
        <a:ea typeface="+mn-ea"/>
        <a:cs typeface="Arial" charset="0"/>
      </a:defRPr>
    </a:lvl2pPr>
    <a:lvl3pPr marL="914400" algn="l" rtl="0" fontAlgn="base">
      <a:spcBef>
        <a:spcPct val="0"/>
      </a:spcBef>
      <a:spcAft>
        <a:spcPct val="0"/>
      </a:spcAft>
      <a:defRPr sz="500" i="1" kern="1200">
        <a:solidFill>
          <a:srgbClr val="003399"/>
        </a:solidFill>
        <a:latin typeface="Arial" charset="0"/>
        <a:ea typeface="+mn-ea"/>
        <a:cs typeface="Arial" charset="0"/>
      </a:defRPr>
    </a:lvl3pPr>
    <a:lvl4pPr marL="1371600" algn="l" rtl="0" fontAlgn="base">
      <a:spcBef>
        <a:spcPct val="0"/>
      </a:spcBef>
      <a:spcAft>
        <a:spcPct val="0"/>
      </a:spcAft>
      <a:defRPr sz="500" i="1" kern="1200">
        <a:solidFill>
          <a:srgbClr val="003399"/>
        </a:solidFill>
        <a:latin typeface="Arial" charset="0"/>
        <a:ea typeface="+mn-ea"/>
        <a:cs typeface="Arial" charset="0"/>
      </a:defRPr>
    </a:lvl4pPr>
    <a:lvl5pPr marL="1828800" algn="l" rtl="0" fontAlgn="base">
      <a:spcBef>
        <a:spcPct val="0"/>
      </a:spcBef>
      <a:spcAft>
        <a:spcPct val="0"/>
      </a:spcAft>
      <a:defRPr sz="500" i="1" kern="1200">
        <a:solidFill>
          <a:srgbClr val="003399"/>
        </a:solidFill>
        <a:latin typeface="Arial" charset="0"/>
        <a:ea typeface="+mn-ea"/>
        <a:cs typeface="Arial" charset="0"/>
      </a:defRPr>
    </a:lvl5pPr>
    <a:lvl6pPr marL="2286000" algn="l" defTabSz="914400" rtl="0" eaLnBrk="1" latinLnBrk="0" hangingPunct="1">
      <a:defRPr sz="500" i="1" kern="1200">
        <a:solidFill>
          <a:srgbClr val="003399"/>
        </a:solidFill>
        <a:latin typeface="Arial" charset="0"/>
        <a:ea typeface="+mn-ea"/>
        <a:cs typeface="Arial" charset="0"/>
      </a:defRPr>
    </a:lvl6pPr>
    <a:lvl7pPr marL="2743200" algn="l" defTabSz="914400" rtl="0" eaLnBrk="1" latinLnBrk="0" hangingPunct="1">
      <a:defRPr sz="500" i="1" kern="1200">
        <a:solidFill>
          <a:srgbClr val="003399"/>
        </a:solidFill>
        <a:latin typeface="Arial" charset="0"/>
        <a:ea typeface="+mn-ea"/>
        <a:cs typeface="Arial" charset="0"/>
      </a:defRPr>
    </a:lvl7pPr>
    <a:lvl8pPr marL="3200400" algn="l" defTabSz="914400" rtl="0" eaLnBrk="1" latinLnBrk="0" hangingPunct="1">
      <a:defRPr sz="500" i="1" kern="1200">
        <a:solidFill>
          <a:srgbClr val="003399"/>
        </a:solidFill>
        <a:latin typeface="Arial" charset="0"/>
        <a:ea typeface="+mn-ea"/>
        <a:cs typeface="Arial" charset="0"/>
      </a:defRPr>
    </a:lvl8pPr>
    <a:lvl9pPr marL="3657600" algn="l" defTabSz="914400" rtl="0" eaLnBrk="1" latinLnBrk="0" hangingPunct="1">
      <a:defRPr sz="500" i="1" kern="1200">
        <a:solidFill>
          <a:srgbClr val="003399"/>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1A4FE6"/>
    <a:srgbClr val="3C8E26"/>
    <a:srgbClr val="47A52D"/>
    <a:srgbClr val="5F5F5F"/>
    <a:srgbClr val="B2B2B2"/>
    <a:srgbClr val="BEE5B9"/>
    <a:srgbClr val="113BEF"/>
    <a:srgbClr val="523880"/>
  </p:clrMru>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77" autoAdjust="0"/>
    <p:restoredTop sz="91333" autoAdjust="0"/>
  </p:normalViewPr>
  <p:slideViewPr>
    <p:cSldViewPr>
      <p:cViewPr varScale="1">
        <p:scale>
          <a:sx n="71" d="100"/>
          <a:sy n="71" d="100"/>
        </p:scale>
        <p:origin x="-336" y="-102"/>
      </p:cViewPr>
      <p:guideLst>
        <p:guide orient="horz" pos="3307"/>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6" d="100"/>
          <a:sy n="66" d="100"/>
        </p:scale>
        <p:origin x="0" y="0"/>
      </p:cViewPr>
      <p:guideLst/>
    </p:cSldViewPr>
  </p:notesViewPr>
  <p:gridSpacing cx="77716063" cy="77716063"/>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gs" Target="tags/tag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oleObject" Target="file:///\\PROD75-FS1\DATA\HOME\BALASH\myfiles\OSEAP\NAC%20presenation\NAC%20pict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Myfiles\xls\AEO'10f\AEO10yearbyyearkk.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PROD75-FS1\DATA\HOME\BALASH\myfiles\OSEAP\NAC%20presenation\NAC%20pict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manualLayout>
          <c:layoutTarget val="inner"/>
          <c:xMode val="edge"/>
          <c:yMode val="edge"/>
          <c:x val="0.12450280552934943"/>
          <c:y val="4.0467462557555324E-2"/>
          <c:w val="0.7423372554762887"/>
          <c:h val="0.77792539306549602"/>
        </c:manualLayout>
      </c:layout>
      <c:barChart>
        <c:barDir val="col"/>
        <c:grouping val="stacked"/>
        <c:ser>
          <c:idx val="2"/>
          <c:order val="1"/>
          <c:tx>
            <c:strRef>
              <c:f>Sheet1!$D$1</c:f>
              <c:strCache>
                <c:ptCount val="1"/>
                <c:pt idx="0">
                  <c:v>Remaining Capacity (GW)</c:v>
                </c:pt>
              </c:strCache>
            </c:strRef>
          </c:tx>
          <c:spPr>
            <a:solidFill>
              <a:schemeClr val="accent1"/>
            </a:solidFill>
            <a:scene3d>
              <a:camera prst="orthographicFront"/>
              <a:lightRig rig="threePt" dir="t"/>
            </a:scene3d>
            <a:sp3d>
              <a:bevelT w="63500" h="25400"/>
            </a:sp3d>
          </c:spPr>
          <c:cat>
            <c:strRef>
              <c:f>Sheet1!$A$2:$A$4</c:f>
              <c:strCache>
                <c:ptCount val="3"/>
                <c:pt idx="0">
                  <c:v>Small
10 to 250 MW</c:v>
                </c:pt>
                <c:pt idx="1">
                  <c:v>Mid
250 to 600 MW</c:v>
                </c:pt>
                <c:pt idx="2">
                  <c:v>Large
&gt; 600 MW</c:v>
                </c:pt>
              </c:strCache>
            </c:strRef>
          </c:cat>
          <c:val>
            <c:numRef>
              <c:f>Sheet1!$D$2:$D$4</c:f>
              <c:numCache>
                <c:formatCode>General</c:formatCode>
                <c:ptCount val="3"/>
                <c:pt idx="0">
                  <c:v>23.006999999999987</c:v>
                </c:pt>
                <c:pt idx="1">
                  <c:v>76.240000000000023</c:v>
                </c:pt>
                <c:pt idx="2">
                  <c:v>98.465000000000032</c:v>
                </c:pt>
              </c:numCache>
            </c:numRef>
          </c:val>
        </c:ser>
        <c:ser>
          <c:idx val="3"/>
          <c:order val="2"/>
          <c:tx>
            <c:strRef>
              <c:f>Sheet1!$E$1</c:f>
              <c:strCache>
                <c:ptCount val="1"/>
                <c:pt idx="0">
                  <c:v>Retro</c:v>
                </c:pt>
              </c:strCache>
            </c:strRef>
          </c:tx>
          <c:spPr>
            <a:scene3d>
              <a:camera prst="orthographicFront"/>
              <a:lightRig rig="threePt" dir="t"/>
            </a:scene3d>
            <a:sp3d>
              <a:bevelT w="63500" h="25400"/>
            </a:sp3d>
          </c:spPr>
          <c:dLbls>
            <c:dLbl>
              <c:idx val="1"/>
              <c:delete val="1"/>
            </c:dLbl>
            <c:txPr>
              <a:bodyPr/>
              <a:lstStyle/>
              <a:p>
                <a:pPr>
                  <a:defRPr b="1">
                    <a:solidFill>
                      <a:schemeClr val="bg1"/>
                    </a:solidFill>
                  </a:defRPr>
                </a:pPr>
                <a:endParaRPr lang="en-US"/>
              </a:p>
            </c:txPr>
            <c:showSerName val="1"/>
          </c:dLbls>
          <c:cat>
            <c:strRef>
              <c:f>Sheet1!$A$2:$A$4</c:f>
              <c:strCache>
                <c:ptCount val="3"/>
                <c:pt idx="0">
                  <c:v>Small
10 to 250 MW</c:v>
                </c:pt>
                <c:pt idx="1">
                  <c:v>Mid
250 to 600 MW</c:v>
                </c:pt>
                <c:pt idx="2">
                  <c:v>Large
&gt; 600 MW</c:v>
                </c:pt>
              </c:strCache>
            </c:strRef>
          </c:cat>
          <c:val>
            <c:numRef>
              <c:f>Sheet1!$E$2:$E$4</c:f>
              <c:numCache>
                <c:formatCode>General</c:formatCode>
                <c:ptCount val="3"/>
                <c:pt idx="1">
                  <c:v>1.0408999999999962</c:v>
                </c:pt>
                <c:pt idx="2">
                  <c:v>12.836600000000002</c:v>
                </c:pt>
              </c:numCache>
            </c:numRef>
          </c:val>
        </c:ser>
        <c:ser>
          <c:idx val="4"/>
          <c:order val="3"/>
          <c:tx>
            <c:strRef>
              <c:f>Sheet1!$F$1</c:f>
              <c:strCache>
                <c:ptCount val="1"/>
                <c:pt idx="0">
                  <c:v>30% loss</c:v>
                </c:pt>
              </c:strCache>
            </c:strRef>
          </c:tx>
          <c:spPr>
            <a:solidFill>
              <a:srgbClr val="7030A0">
                <a:alpha val="53000"/>
              </a:srgbClr>
            </a:solidFill>
            <a:scene3d>
              <a:camera prst="orthographicFront"/>
              <a:lightRig rig="threePt" dir="t"/>
            </a:scene3d>
            <a:sp3d>
              <a:bevelT w="63500" h="25400"/>
            </a:sp3d>
          </c:spPr>
          <c:dLbls>
            <c:dLbl>
              <c:idx val="1"/>
              <c:delete val="1"/>
            </c:dLbl>
            <c:dLbl>
              <c:idx val="2"/>
              <c:spPr/>
              <c:txPr>
                <a:bodyPr/>
                <a:lstStyle/>
                <a:p>
                  <a:pPr>
                    <a:defRPr sz="1200" b="1"/>
                  </a:pPr>
                  <a:endParaRPr lang="en-US"/>
                </a:p>
              </c:txPr>
              <c:showSerName val="1"/>
            </c:dLbl>
            <c:showVal val="1"/>
          </c:dLbls>
          <c:cat>
            <c:strRef>
              <c:f>Sheet1!$A$2:$A$4</c:f>
              <c:strCache>
                <c:ptCount val="3"/>
                <c:pt idx="0">
                  <c:v>Small
10 to 250 MW</c:v>
                </c:pt>
                <c:pt idx="1">
                  <c:v>Mid
250 to 600 MW</c:v>
                </c:pt>
                <c:pt idx="2">
                  <c:v>Large
&gt; 600 MW</c:v>
                </c:pt>
              </c:strCache>
            </c:strRef>
          </c:cat>
          <c:val>
            <c:numRef>
              <c:f>Sheet1!$F$2:$F$4</c:f>
              <c:numCache>
                <c:formatCode>General</c:formatCode>
                <c:ptCount val="3"/>
                <c:pt idx="1">
                  <c:v>0.4461</c:v>
                </c:pt>
                <c:pt idx="2">
                  <c:v>5.5014000000000003</c:v>
                </c:pt>
              </c:numCache>
            </c:numRef>
          </c:val>
        </c:ser>
        <c:ser>
          <c:idx val="5"/>
          <c:order val="4"/>
          <c:tx>
            <c:strRef>
              <c:f>Sheet1!$G$1</c:f>
              <c:strCache>
                <c:ptCount val="1"/>
                <c:pt idx="0">
                  <c:v>Retire</c:v>
                </c:pt>
              </c:strCache>
            </c:strRef>
          </c:tx>
          <c:spPr>
            <a:solidFill>
              <a:schemeClr val="bg1">
                <a:lumMod val="85000"/>
              </a:schemeClr>
            </a:solidFill>
            <a:scene3d>
              <a:camera prst="orthographicFront"/>
              <a:lightRig rig="threePt" dir="t"/>
            </a:scene3d>
            <a:sp3d>
              <a:bevelT w="63500" h="25400"/>
            </a:sp3d>
          </c:spPr>
          <c:dLbls>
            <c:txPr>
              <a:bodyPr/>
              <a:lstStyle/>
              <a:p>
                <a:pPr>
                  <a:defRPr b="1"/>
                </a:pPr>
                <a:endParaRPr lang="en-US"/>
              </a:p>
            </c:txPr>
            <c:showSerName val="1"/>
          </c:dLbls>
          <c:cat>
            <c:strRef>
              <c:f>Sheet1!$A$2:$A$4</c:f>
              <c:strCache>
                <c:ptCount val="3"/>
                <c:pt idx="0">
                  <c:v>Small
10 to 250 MW</c:v>
                </c:pt>
                <c:pt idx="1">
                  <c:v>Mid
250 to 600 MW</c:v>
                </c:pt>
                <c:pt idx="2">
                  <c:v>Large
&gt; 600 MW</c:v>
                </c:pt>
              </c:strCache>
            </c:strRef>
          </c:cat>
          <c:val>
            <c:numRef>
              <c:f>Sheet1!$G$2:$G$4</c:f>
              <c:numCache>
                <c:formatCode>General</c:formatCode>
                <c:ptCount val="3"/>
                <c:pt idx="0">
                  <c:v>41.21</c:v>
                </c:pt>
                <c:pt idx="1">
                  <c:v>37.077000000000005</c:v>
                </c:pt>
                <c:pt idx="2">
                  <c:v>21.016999999999999</c:v>
                </c:pt>
              </c:numCache>
            </c:numRef>
          </c:val>
        </c:ser>
        <c:overlap val="100"/>
        <c:axId val="84215296"/>
        <c:axId val="84216832"/>
      </c:barChart>
      <c:lineChart>
        <c:grouping val="standard"/>
        <c:ser>
          <c:idx val="1"/>
          <c:order val="0"/>
          <c:tx>
            <c:strRef>
              <c:f>Sheet1!$C$1</c:f>
              <c:strCache>
                <c:ptCount val="1"/>
                <c:pt idx="0">
                  <c:v>Percentage</c:v>
                </c:pt>
              </c:strCache>
            </c:strRef>
          </c:tx>
          <c:spPr>
            <a:ln w="28575">
              <a:noFill/>
            </a:ln>
          </c:spPr>
          <c:marker>
            <c:symbol val="none"/>
          </c:marker>
          <c:cat>
            <c:strRef>
              <c:f>Sheet1!$A$2:$A$4</c:f>
              <c:strCache>
                <c:ptCount val="3"/>
                <c:pt idx="0">
                  <c:v>Small
10 to 250 MW</c:v>
                </c:pt>
                <c:pt idx="1">
                  <c:v>Mid
250 to 600 MW</c:v>
                </c:pt>
                <c:pt idx="2">
                  <c:v>Large
&gt; 600 MW</c:v>
                </c:pt>
              </c:strCache>
            </c:strRef>
          </c:cat>
          <c:val>
            <c:numRef>
              <c:f>Sheet1!$C$2:$C$4</c:f>
              <c:numCache>
                <c:formatCode>0.00</c:formatCode>
                <c:ptCount val="3"/>
                <c:pt idx="0">
                  <c:v>0.20267894622223764</c:v>
                </c:pt>
                <c:pt idx="1">
                  <c:v>0.3623394699549638</c:v>
                </c:pt>
                <c:pt idx="2">
                  <c:v>0.4349815838228035</c:v>
                </c:pt>
              </c:numCache>
            </c:numRef>
          </c:val>
        </c:ser>
        <c:marker val="1"/>
        <c:axId val="84220928"/>
        <c:axId val="84219008"/>
      </c:lineChart>
      <c:catAx>
        <c:axId val="84215296"/>
        <c:scaling>
          <c:orientation val="minMax"/>
        </c:scaling>
        <c:axPos val="b"/>
        <c:tickLblPos val="nextTo"/>
        <c:txPr>
          <a:bodyPr/>
          <a:lstStyle/>
          <a:p>
            <a:pPr>
              <a:defRPr b="1"/>
            </a:pPr>
            <a:endParaRPr lang="en-US"/>
          </a:p>
        </c:txPr>
        <c:crossAx val="84216832"/>
        <c:crosses val="autoZero"/>
        <c:auto val="1"/>
        <c:lblAlgn val="ctr"/>
        <c:lblOffset val="100"/>
      </c:catAx>
      <c:valAx>
        <c:axId val="84216832"/>
        <c:scaling>
          <c:orientation val="minMax"/>
        </c:scaling>
        <c:axPos val="l"/>
        <c:majorGridlines/>
        <c:title>
          <c:tx>
            <c:rich>
              <a:bodyPr rot="-5400000" vert="horz"/>
              <a:lstStyle/>
              <a:p>
                <a:pPr>
                  <a:defRPr/>
                </a:pPr>
                <a:r>
                  <a:rPr lang="en-US"/>
                  <a:t>Capacity (GW)</a:t>
                </a:r>
              </a:p>
            </c:rich>
          </c:tx>
        </c:title>
        <c:numFmt formatCode="0" sourceLinked="0"/>
        <c:tickLblPos val="nextTo"/>
        <c:txPr>
          <a:bodyPr/>
          <a:lstStyle/>
          <a:p>
            <a:pPr>
              <a:defRPr b="1"/>
            </a:pPr>
            <a:endParaRPr lang="en-US"/>
          </a:p>
        </c:txPr>
        <c:crossAx val="84215296"/>
        <c:crosses val="autoZero"/>
        <c:crossBetween val="between"/>
      </c:valAx>
      <c:valAx>
        <c:axId val="84219008"/>
        <c:scaling>
          <c:orientation val="minMax"/>
        </c:scaling>
        <c:axPos val="r"/>
        <c:title>
          <c:tx>
            <c:rich>
              <a:bodyPr rot="-5400000" vert="horz"/>
              <a:lstStyle/>
              <a:p>
                <a:pPr>
                  <a:defRPr/>
                </a:pPr>
                <a:r>
                  <a:rPr lang="en-US"/>
                  <a:t>Percentage of Total Capacity</a:t>
                </a:r>
              </a:p>
            </c:rich>
          </c:tx>
        </c:title>
        <c:numFmt formatCode="0%" sourceLinked="0"/>
        <c:tickLblPos val="nextTo"/>
        <c:txPr>
          <a:bodyPr/>
          <a:lstStyle/>
          <a:p>
            <a:pPr>
              <a:defRPr b="1"/>
            </a:pPr>
            <a:endParaRPr lang="en-US"/>
          </a:p>
        </c:txPr>
        <c:crossAx val="84220928"/>
        <c:crosses val="max"/>
        <c:crossBetween val="between"/>
      </c:valAx>
      <c:catAx>
        <c:axId val="84220928"/>
        <c:scaling>
          <c:orientation val="minMax"/>
        </c:scaling>
        <c:delete val="1"/>
        <c:axPos val="b"/>
        <c:tickLblPos val="none"/>
        <c:crossAx val="84219008"/>
        <c:crosses val="autoZero"/>
        <c:auto val="1"/>
        <c:lblAlgn val="ctr"/>
        <c:lblOffset val="100"/>
      </c:catAx>
    </c:plotArea>
    <c:plotVisOnly val="1"/>
    <c:dispBlanksAs val="gap"/>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lineChart>
        <c:grouping val="standard"/>
        <c:ser>
          <c:idx val="0"/>
          <c:order val="0"/>
          <c:tx>
            <c:strRef>
              <c:f>'NG disposition'!$G$51</c:f>
              <c:strCache>
                <c:ptCount val="1"/>
                <c:pt idx="0">
                  <c:v>industrial</c:v>
                </c:pt>
              </c:strCache>
            </c:strRef>
          </c:tx>
          <c:spPr>
            <a:ln w="50800">
              <a:solidFill>
                <a:schemeClr val="accent4">
                  <a:lumMod val="75000"/>
                </a:schemeClr>
              </a:solidFill>
            </a:ln>
            <a:effectLst>
              <a:outerShdw blurRad="50800" dist="38100" dir="2700000" algn="tl" rotWithShape="0">
                <a:prstClr val="black">
                  <a:alpha val="40000"/>
                </a:prstClr>
              </a:outerShdw>
            </a:effectLst>
          </c:spPr>
          <c:marker>
            <c:symbol val="none"/>
          </c:marker>
          <c:cat>
            <c:strRef>
              <c:f>'NG disposition'!$C$52:$C$75</c:f>
              <c:strCache>
                <c:ptCount val="2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STEO 2010</c:v>
                </c:pt>
                <c:pt idx="14">
                  <c:v>STEO 2011</c:v>
                </c:pt>
                <c:pt idx="15">
                  <c:v>2012</c:v>
                </c:pt>
                <c:pt idx="16">
                  <c:v>2013</c:v>
                </c:pt>
                <c:pt idx="17">
                  <c:v>2014</c:v>
                </c:pt>
                <c:pt idx="18">
                  <c:v>2015</c:v>
                </c:pt>
                <c:pt idx="19">
                  <c:v>2016</c:v>
                </c:pt>
                <c:pt idx="20">
                  <c:v>2017</c:v>
                </c:pt>
                <c:pt idx="21">
                  <c:v>2018</c:v>
                </c:pt>
                <c:pt idx="22">
                  <c:v>2019</c:v>
                </c:pt>
                <c:pt idx="23">
                  <c:v>2020</c:v>
                </c:pt>
              </c:strCache>
            </c:strRef>
          </c:cat>
          <c:val>
            <c:numRef>
              <c:f>'NG disposition'!$G$52:$G$75</c:f>
              <c:numCache>
                <c:formatCode>0.0</c:formatCode>
                <c:ptCount val="24"/>
                <c:pt idx="0">
                  <c:v>8.510879000000001</c:v>
                </c:pt>
                <c:pt idx="1">
                  <c:v>8.3204070000000048</c:v>
                </c:pt>
                <c:pt idx="2">
                  <c:v>8.0793590000000002</c:v>
                </c:pt>
                <c:pt idx="3">
                  <c:v>8.142240000000001</c:v>
                </c:pt>
                <c:pt idx="4">
                  <c:v>7.3442189999999945</c:v>
                </c:pt>
                <c:pt idx="5">
                  <c:v>7.5071799999999955</c:v>
                </c:pt>
                <c:pt idx="6">
                  <c:v>7.1503959999999855</c:v>
                </c:pt>
                <c:pt idx="7">
                  <c:v>7.2428370000000006</c:v>
                </c:pt>
                <c:pt idx="8">
                  <c:v>6.5973299999999995</c:v>
                </c:pt>
                <c:pt idx="9">
                  <c:v>6.5121149999999703</c:v>
                </c:pt>
                <c:pt idx="10">
                  <c:v>6.6480630000000014</c:v>
                </c:pt>
                <c:pt idx="11">
                  <c:v>6.6502759999999945</c:v>
                </c:pt>
                <c:pt idx="12">
                  <c:v>6.133249000000017</c:v>
                </c:pt>
                <c:pt idx="13">
                  <c:v>6.5407999999999999</c:v>
                </c:pt>
                <c:pt idx="14">
                  <c:v>6.6065000000000005</c:v>
                </c:pt>
                <c:pt idx="15" formatCode="0.00">
                  <c:v>6.5174169999999778</c:v>
                </c:pt>
                <c:pt idx="16" formatCode="0.00">
                  <c:v>6.7305000000000001</c:v>
                </c:pt>
                <c:pt idx="17" formatCode="0.00">
                  <c:v>6.864249</c:v>
                </c:pt>
                <c:pt idx="18" formatCode="0.00">
                  <c:v>6.8835069999999945</c:v>
                </c:pt>
                <c:pt idx="19" formatCode="0.00">
                  <c:v>6.9085640000000001</c:v>
                </c:pt>
                <c:pt idx="20" formatCode="0.00">
                  <c:v>6.9304540000000001</c:v>
                </c:pt>
                <c:pt idx="21" formatCode="0.00">
                  <c:v>6.977716</c:v>
                </c:pt>
                <c:pt idx="22" formatCode="0.00">
                  <c:v>7.0139480000000001</c:v>
                </c:pt>
                <c:pt idx="23" formatCode="0.00">
                  <c:v>7.0258839999999845</c:v>
                </c:pt>
              </c:numCache>
            </c:numRef>
          </c:val>
        </c:ser>
        <c:ser>
          <c:idx val="1"/>
          <c:order val="1"/>
          <c:tx>
            <c:strRef>
              <c:f>'NG disposition'!$H$51</c:f>
              <c:strCache>
                <c:ptCount val="1"/>
                <c:pt idx="0">
                  <c:v>electric power</c:v>
                </c:pt>
              </c:strCache>
            </c:strRef>
          </c:tx>
          <c:spPr>
            <a:ln w="50800">
              <a:solidFill>
                <a:srgbClr val="09B7B7"/>
              </a:solidFill>
            </a:ln>
            <a:effectLst>
              <a:outerShdw blurRad="50800" dist="38100" dir="2700000" algn="tl" rotWithShape="0">
                <a:prstClr val="black">
                  <a:alpha val="40000"/>
                </a:prstClr>
              </a:outerShdw>
            </a:effectLst>
          </c:spPr>
          <c:marker>
            <c:symbol val="none"/>
          </c:marker>
          <c:cat>
            <c:strRef>
              <c:f>'NG disposition'!$C$52:$C$75</c:f>
              <c:strCache>
                <c:ptCount val="24"/>
                <c:pt idx="0">
                  <c:v>1997</c:v>
                </c:pt>
                <c:pt idx="1">
                  <c:v>1998</c:v>
                </c:pt>
                <c:pt idx="2">
                  <c:v>1999</c:v>
                </c:pt>
                <c:pt idx="3">
                  <c:v>2000</c:v>
                </c:pt>
                <c:pt idx="4">
                  <c:v>2001</c:v>
                </c:pt>
                <c:pt idx="5">
                  <c:v>2002</c:v>
                </c:pt>
                <c:pt idx="6">
                  <c:v>2003</c:v>
                </c:pt>
                <c:pt idx="7">
                  <c:v>2004</c:v>
                </c:pt>
                <c:pt idx="8">
                  <c:v>2005</c:v>
                </c:pt>
                <c:pt idx="9">
                  <c:v>2006</c:v>
                </c:pt>
                <c:pt idx="10">
                  <c:v>2007</c:v>
                </c:pt>
                <c:pt idx="11">
                  <c:v>2008</c:v>
                </c:pt>
                <c:pt idx="12">
                  <c:v>2009</c:v>
                </c:pt>
                <c:pt idx="13">
                  <c:v>STEO 2010</c:v>
                </c:pt>
                <c:pt idx="14">
                  <c:v>STEO 2011</c:v>
                </c:pt>
                <c:pt idx="15">
                  <c:v>2012</c:v>
                </c:pt>
                <c:pt idx="16">
                  <c:v>2013</c:v>
                </c:pt>
                <c:pt idx="17">
                  <c:v>2014</c:v>
                </c:pt>
                <c:pt idx="18">
                  <c:v>2015</c:v>
                </c:pt>
                <c:pt idx="19">
                  <c:v>2016</c:v>
                </c:pt>
                <c:pt idx="20">
                  <c:v>2017</c:v>
                </c:pt>
                <c:pt idx="21">
                  <c:v>2018</c:v>
                </c:pt>
                <c:pt idx="22">
                  <c:v>2019</c:v>
                </c:pt>
                <c:pt idx="23">
                  <c:v>2020</c:v>
                </c:pt>
              </c:strCache>
            </c:strRef>
          </c:cat>
          <c:val>
            <c:numRef>
              <c:f>'NG disposition'!$H$52:$H$75</c:f>
              <c:numCache>
                <c:formatCode>0.0</c:formatCode>
                <c:ptCount val="24"/>
                <c:pt idx="0">
                  <c:v>4.0648029999999826</c:v>
                </c:pt>
                <c:pt idx="1">
                  <c:v>4.5882839999999998</c:v>
                </c:pt>
                <c:pt idx="2">
                  <c:v>4.8195309999999845</c:v>
                </c:pt>
                <c:pt idx="3">
                  <c:v>5.2063240000000004</c:v>
                </c:pt>
                <c:pt idx="4">
                  <c:v>5.342301</c:v>
                </c:pt>
                <c:pt idx="5">
                  <c:v>5.6718969999999995</c:v>
                </c:pt>
                <c:pt idx="6">
                  <c:v>5.1352150000000005</c:v>
                </c:pt>
                <c:pt idx="7">
                  <c:v>5.463763000000017</c:v>
                </c:pt>
                <c:pt idx="8">
                  <c:v>5.8691450000000005</c:v>
                </c:pt>
                <c:pt idx="9">
                  <c:v>6.2220999999999975</c:v>
                </c:pt>
                <c:pt idx="10">
                  <c:v>6.8414080000000004</c:v>
                </c:pt>
                <c:pt idx="11">
                  <c:v>6.6683789999999945</c:v>
                </c:pt>
                <c:pt idx="12">
                  <c:v>6.8879069999999807</c:v>
                </c:pt>
                <c:pt idx="13">
                  <c:v>7.3145999999999827</c:v>
                </c:pt>
                <c:pt idx="14">
                  <c:v>7.223349999999999</c:v>
                </c:pt>
                <c:pt idx="15" formatCode="0.00">
                  <c:v>5.6773869999999835</c:v>
                </c:pt>
                <c:pt idx="16" formatCode="0.00">
                  <c:v>5.0367500000000014</c:v>
                </c:pt>
                <c:pt idx="17" formatCode="0.00">
                  <c:v>4.8244729999999807</c:v>
                </c:pt>
                <c:pt idx="18" formatCode="0.00">
                  <c:v>5.1847529999999855</c:v>
                </c:pt>
                <c:pt idx="19" formatCode="0.00">
                  <c:v>5.2315139999999998</c:v>
                </c:pt>
                <c:pt idx="20" formatCode="0.00">
                  <c:v>5.384633</c:v>
                </c:pt>
                <c:pt idx="21" formatCode="0.00">
                  <c:v>5.4584060000000001</c:v>
                </c:pt>
                <c:pt idx="22" formatCode="0.00">
                  <c:v>5.5587869999999855</c:v>
                </c:pt>
                <c:pt idx="23" formatCode="0.00">
                  <c:v>5.6554879999999779</c:v>
                </c:pt>
              </c:numCache>
            </c:numRef>
          </c:val>
        </c:ser>
        <c:marker val="1"/>
        <c:axId val="137790208"/>
        <c:axId val="137791744"/>
      </c:lineChart>
      <c:catAx>
        <c:axId val="137790208"/>
        <c:scaling>
          <c:orientation val="minMax"/>
        </c:scaling>
        <c:axPos val="b"/>
        <c:tickLblPos val="nextTo"/>
        <c:spPr>
          <a:ln w="19050"/>
        </c:spPr>
        <c:txPr>
          <a:bodyPr/>
          <a:lstStyle/>
          <a:p>
            <a:pPr>
              <a:defRPr sz="1000" b="1"/>
            </a:pPr>
            <a:endParaRPr lang="en-US"/>
          </a:p>
        </c:txPr>
        <c:crossAx val="137791744"/>
        <c:crosses val="autoZero"/>
        <c:auto val="1"/>
        <c:lblAlgn val="ctr"/>
        <c:lblOffset val="100"/>
      </c:catAx>
      <c:valAx>
        <c:axId val="137791744"/>
        <c:scaling>
          <c:orientation val="minMax"/>
          <c:max val="13"/>
          <c:min val="2"/>
        </c:scaling>
        <c:axPos val="l"/>
        <c:majorGridlines/>
        <c:numFmt formatCode="0" sourceLinked="0"/>
        <c:tickLblPos val="nextTo"/>
        <c:spPr>
          <a:ln w="19050"/>
        </c:spPr>
        <c:txPr>
          <a:bodyPr/>
          <a:lstStyle/>
          <a:p>
            <a:pPr>
              <a:defRPr sz="1400" b="1"/>
            </a:pPr>
            <a:endParaRPr lang="en-US"/>
          </a:p>
        </c:txPr>
        <c:crossAx val="137790208"/>
        <c:crosses val="autoZero"/>
        <c:crossBetween val="between"/>
      </c:valAx>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ndard"/>
        <c:ser>
          <c:idx val="0"/>
          <c:order val="0"/>
          <c:tx>
            <c:strRef>
              <c:f>Incremental07!$C$14</c:f>
              <c:strCache>
                <c:ptCount val="1"/>
                <c:pt idx="0">
                  <c:v>Lower 48 Unconventional</c:v>
                </c:pt>
              </c:strCache>
            </c:strRef>
          </c:tx>
          <c:spPr>
            <a:ln w="50800"/>
            <a:effectLst>
              <a:outerShdw blurRad="50800" dist="38100" dir="2700000" algn="tl" rotWithShape="0">
                <a:prstClr val="black">
                  <a:alpha val="40000"/>
                </a:prstClr>
              </a:outerShdw>
            </a:effectLst>
          </c:spPr>
          <c:marker>
            <c:symbol val="none"/>
          </c:marker>
          <c:cat>
            <c:numRef>
              <c:f>Incremental07!$D$13:$AF$13</c:f>
              <c:numCache>
                <c:formatCode>General</c:formatCode>
                <c:ptCount val="29"/>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pt idx="20">
                  <c:v>2027</c:v>
                </c:pt>
                <c:pt idx="21">
                  <c:v>2028</c:v>
                </c:pt>
                <c:pt idx="22">
                  <c:v>2029</c:v>
                </c:pt>
                <c:pt idx="23">
                  <c:v>2030</c:v>
                </c:pt>
                <c:pt idx="24">
                  <c:v>2031</c:v>
                </c:pt>
                <c:pt idx="25">
                  <c:v>2032</c:v>
                </c:pt>
                <c:pt idx="26">
                  <c:v>2033</c:v>
                </c:pt>
                <c:pt idx="27">
                  <c:v>2034</c:v>
                </c:pt>
                <c:pt idx="28">
                  <c:v>2035</c:v>
                </c:pt>
              </c:numCache>
            </c:numRef>
          </c:cat>
          <c:val>
            <c:numRef>
              <c:f>Incremental07!$D$14:$AF$14</c:f>
              <c:numCache>
                <c:formatCode>0.00</c:formatCode>
                <c:ptCount val="29"/>
                <c:pt idx="0">
                  <c:v>0</c:v>
                </c:pt>
                <c:pt idx="1">
                  <c:v>0.39428200000000085</c:v>
                </c:pt>
                <c:pt idx="2">
                  <c:v>1.4837570000000002</c:v>
                </c:pt>
                <c:pt idx="3">
                  <c:v>1.7580719999999999</c:v>
                </c:pt>
                <c:pt idx="4">
                  <c:v>1.9426430000000001</c:v>
                </c:pt>
                <c:pt idx="5">
                  <c:v>2.1554789999999953</c:v>
                </c:pt>
                <c:pt idx="6">
                  <c:v>2.2458430000000003</c:v>
                </c:pt>
                <c:pt idx="7">
                  <c:v>2.387286</c:v>
                </c:pt>
                <c:pt idx="8">
                  <c:v>2.6692839999999998</c:v>
                </c:pt>
                <c:pt idx="9">
                  <c:v>2.8026119999999977</c:v>
                </c:pt>
                <c:pt idx="10">
                  <c:v>2.9162269999999939</c:v>
                </c:pt>
                <c:pt idx="11">
                  <c:v>3.0271720000000002</c:v>
                </c:pt>
                <c:pt idx="12">
                  <c:v>3.1613779999999996</c:v>
                </c:pt>
                <c:pt idx="13">
                  <c:v>3.3317199999999967</c:v>
                </c:pt>
                <c:pt idx="14">
                  <c:v>3.4037630000000001</c:v>
                </c:pt>
                <c:pt idx="15">
                  <c:v>3.5775869999999999</c:v>
                </c:pt>
                <c:pt idx="16">
                  <c:v>3.5495969999999999</c:v>
                </c:pt>
                <c:pt idx="17">
                  <c:v>3.5491930000000012</c:v>
                </c:pt>
                <c:pt idx="18">
                  <c:v>3.6457770000000012</c:v>
                </c:pt>
                <c:pt idx="19">
                  <c:v>3.754661</c:v>
                </c:pt>
                <c:pt idx="20">
                  <c:v>3.8534399999999978</c:v>
                </c:pt>
                <c:pt idx="21">
                  <c:v>4.0040580000000006</c:v>
                </c:pt>
                <c:pt idx="22">
                  <c:v>4.1243399999999868</c:v>
                </c:pt>
                <c:pt idx="23">
                  <c:v>4.2826640000000014</c:v>
                </c:pt>
                <c:pt idx="24">
                  <c:v>4.4444730000000003</c:v>
                </c:pt>
                <c:pt idx="25">
                  <c:v>4.5754149999999889</c:v>
                </c:pt>
                <c:pt idx="26">
                  <c:v>4.5867260000000014</c:v>
                </c:pt>
                <c:pt idx="27">
                  <c:v>4.7429139999999945</c:v>
                </c:pt>
                <c:pt idx="28">
                  <c:v>4.8656609999999985</c:v>
                </c:pt>
              </c:numCache>
            </c:numRef>
          </c:val>
        </c:ser>
        <c:ser>
          <c:idx val="1"/>
          <c:order val="1"/>
          <c:tx>
            <c:strRef>
              <c:f>Incremental07!$C$15</c:f>
              <c:strCache>
                <c:ptCount val="1"/>
                <c:pt idx="0">
                  <c:v>Alaska</c:v>
                </c:pt>
              </c:strCache>
            </c:strRef>
          </c:tx>
          <c:spPr>
            <a:ln w="50800"/>
            <a:effectLst>
              <a:outerShdw blurRad="50800" dist="38100" dir="2700000" algn="tl" rotWithShape="0">
                <a:prstClr val="black">
                  <a:alpha val="40000"/>
                </a:prstClr>
              </a:outerShdw>
            </a:effectLst>
          </c:spPr>
          <c:marker>
            <c:symbol val="none"/>
          </c:marker>
          <c:cat>
            <c:numRef>
              <c:f>Incremental07!$D$13:$AF$13</c:f>
              <c:numCache>
                <c:formatCode>General</c:formatCode>
                <c:ptCount val="29"/>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pt idx="20">
                  <c:v>2027</c:v>
                </c:pt>
                <c:pt idx="21">
                  <c:v>2028</c:v>
                </c:pt>
                <c:pt idx="22">
                  <c:v>2029</c:v>
                </c:pt>
                <c:pt idx="23">
                  <c:v>2030</c:v>
                </c:pt>
                <c:pt idx="24">
                  <c:v>2031</c:v>
                </c:pt>
                <c:pt idx="25">
                  <c:v>2032</c:v>
                </c:pt>
                <c:pt idx="26">
                  <c:v>2033</c:v>
                </c:pt>
                <c:pt idx="27">
                  <c:v>2034</c:v>
                </c:pt>
                <c:pt idx="28">
                  <c:v>2035</c:v>
                </c:pt>
              </c:numCache>
            </c:numRef>
          </c:cat>
          <c:val>
            <c:numRef>
              <c:f>Incremental07!$D$15:$AF$15</c:f>
              <c:numCache>
                <c:formatCode>0.00</c:formatCode>
                <c:ptCount val="29"/>
                <c:pt idx="0">
                  <c:v>0</c:v>
                </c:pt>
                <c:pt idx="1">
                  <c:v>-2.5276000000000021E-2</c:v>
                </c:pt>
                <c:pt idx="2">
                  <c:v>-4.23820000000001E-2</c:v>
                </c:pt>
                <c:pt idx="3">
                  <c:v>-5.5807000000000023E-2</c:v>
                </c:pt>
                <c:pt idx="4">
                  <c:v>-8.8899000000000047E-2</c:v>
                </c:pt>
                <c:pt idx="5">
                  <c:v>-0.10521799999999998</c:v>
                </c:pt>
                <c:pt idx="6">
                  <c:v>-0.11040299999999995</c:v>
                </c:pt>
                <c:pt idx="7">
                  <c:v>-0.11518</c:v>
                </c:pt>
                <c:pt idx="8">
                  <c:v>-0.11983299999999997</c:v>
                </c:pt>
                <c:pt idx="9">
                  <c:v>-0.12437100000000002</c:v>
                </c:pt>
                <c:pt idx="10">
                  <c:v>-0.12810299999999997</c:v>
                </c:pt>
                <c:pt idx="11">
                  <c:v>-0.13069399999999998</c:v>
                </c:pt>
                <c:pt idx="12">
                  <c:v>-0.13229299999999999</c:v>
                </c:pt>
                <c:pt idx="13">
                  <c:v>-0.13292399999999999</c:v>
                </c:pt>
                <c:pt idx="14">
                  <c:v>-0.13240800000000028</c:v>
                </c:pt>
                <c:pt idx="15">
                  <c:v>-0.13122</c:v>
                </c:pt>
                <c:pt idx="16">
                  <c:v>0.67201600000000061</c:v>
                </c:pt>
                <c:pt idx="17">
                  <c:v>1.4750550000000002</c:v>
                </c:pt>
                <c:pt idx="18">
                  <c:v>1.4754229999999977</c:v>
                </c:pt>
                <c:pt idx="19">
                  <c:v>1.4751949999999963</c:v>
                </c:pt>
                <c:pt idx="20">
                  <c:v>1.4744999999999973</c:v>
                </c:pt>
                <c:pt idx="21">
                  <c:v>1.4733489999999998</c:v>
                </c:pt>
                <c:pt idx="22">
                  <c:v>1.4718069999999972</c:v>
                </c:pt>
                <c:pt idx="23">
                  <c:v>1.4702920000000002</c:v>
                </c:pt>
                <c:pt idx="24">
                  <c:v>1.4685599999999999</c:v>
                </c:pt>
                <c:pt idx="25">
                  <c:v>1.4665809999999999</c:v>
                </c:pt>
                <c:pt idx="26">
                  <c:v>1.4643729999999999</c:v>
                </c:pt>
                <c:pt idx="27">
                  <c:v>1.4620239999999998</c:v>
                </c:pt>
                <c:pt idx="28">
                  <c:v>1.4595009999999975</c:v>
                </c:pt>
              </c:numCache>
            </c:numRef>
          </c:val>
        </c:ser>
        <c:ser>
          <c:idx val="2"/>
          <c:order val="2"/>
          <c:tx>
            <c:strRef>
              <c:f>Incremental07!$C$16</c:f>
              <c:strCache>
                <c:ptCount val="1"/>
                <c:pt idx="0">
                  <c:v>Net LNG Imports</c:v>
                </c:pt>
              </c:strCache>
            </c:strRef>
          </c:tx>
          <c:spPr>
            <a:ln w="50800"/>
            <a:effectLst>
              <a:outerShdw blurRad="50800" dist="38100" dir="2700000" algn="tl" rotWithShape="0">
                <a:prstClr val="black">
                  <a:alpha val="40000"/>
                </a:prstClr>
              </a:outerShdw>
            </a:effectLst>
          </c:spPr>
          <c:marker>
            <c:symbol val="none"/>
          </c:marker>
          <c:cat>
            <c:numRef>
              <c:f>Incremental07!$D$13:$AF$13</c:f>
              <c:numCache>
                <c:formatCode>General</c:formatCode>
                <c:ptCount val="29"/>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pt idx="20">
                  <c:v>2027</c:v>
                </c:pt>
                <c:pt idx="21">
                  <c:v>2028</c:v>
                </c:pt>
                <c:pt idx="22">
                  <c:v>2029</c:v>
                </c:pt>
                <c:pt idx="23">
                  <c:v>2030</c:v>
                </c:pt>
                <c:pt idx="24">
                  <c:v>2031</c:v>
                </c:pt>
                <c:pt idx="25">
                  <c:v>2032</c:v>
                </c:pt>
                <c:pt idx="26">
                  <c:v>2033</c:v>
                </c:pt>
                <c:pt idx="27">
                  <c:v>2034</c:v>
                </c:pt>
                <c:pt idx="28">
                  <c:v>2035</c:v>
                </c:pt>
              </c:numCache>
            </c:numRef>
          </c:cat>
          <c:val>
            <c:numRef>
              <c:f>Incremental07!$D$16:$AF$16</c:f>
              <c:numCache>
                <c:formatCode>0.00</c:formatCode>
                <c:ptCount val="29"/>
                <c:pt idx="0">
                  <c:v>0</c:v>
                </c:pt>
                <c:pt idx="1">
                  <c:v>-0.42240700000000031</c:v>
                </c:pt>
                <c:pt idx="2">
                  <c:v>-0.30596200000000068</c:v>
                </c:pt>
                <c:pt idx="3">
                  <c:v>-0.11596499999999998</c:v>
                </c:pt>
                <c:pt idx="4">
                  <c:v>-2.687400000000013E-2</c:v>
                </c:pt>
                <c:pt idx="5">
                  <c:v>9.2218999999999968E-2</c:v>
                </c:pt>
                <c:pt idx="6">
                  <c:v>0.14725099999999991</c:v>
                </c:pt>
                <c:pt idx="7">
                  <c:v>0.24925200000000025</c:v>
                </c:pt>
                <c:pt idx="8">
                  <c:v>0.36324300000000004</c:v>
                </c:pt>
                <c:pt idx="9">
                  <c:v>0.50871100000000002</c:v>
                </c:pt>
                <c:pt idx="10">
                  <c:v>0.65901599999999994</c:v>
                </c:pt>
                <c:pt idx="11">
                  <c:v>0.72106999999999999</c:v>
                </c:pt>
                <c:pt idx="12">
                  <c:v>0.75551599999999997</c:v>
                </c:pt>
                <c:pt idx="13">
                  <c:v>0.78025899999999959</c:v>
                </c:pt>
                <c:pt idx="14">
                  <c:v>0.78529199999999999</c:v>
                </c:pt>
                <c:pt idx="15">
                  <c:v>0.75142199999999992</c:v>
                </c:pt>
                <c:pt idx="16">
                  <c:v>0.6848709999999999</c:v>
                </c:pt>
                <c:pt idx="17">
                  <c:v>0.61858999999999986</c:v>
                </c:pt>
                <c:pt idx="18">
                  <c:v>0.55704199999999993</c:v>
                </c:pt>
                <c:pt idx="19">
                  <c:v>0.48631200000000085</c:v>
                </c:pt>
                <c:pt idx="20">
                  <c:v>0.41485100000000008</c:v>
                </c:pt>
                <c:pt idx="21">
                  <c:v>0.34324200000000005</c:v>
                </c:pt>
                <c:pt idx="22">
                  <c:v>0.25135800000000008</c:v>
                </c:pt>
                <c:pt idx="23">
                  <c:v>0.16992599999999991</c:v>
                </c:pt>
                <c:pt idx="24">
                  <c:v>0.11568299999999998</c:v>
                </c:pt>
                <c:pt idx="25">
                  <c:v>8.8669000000000248E-2</c:v>
                </c:pt>
                <c:pt idx="26">
                  <c:v>6.635899999999996E-2</c:v>
                </c:pt>
                <c:pt idx="27">
                  <c:v>7.463400000000002E-2</c:v>
                </c:pt>
                <c:pt idx="28">
                  <c:v>0.10160099999999994</c:v>
                </c:pt>
              </c:numCache>
            </c:numRef>
          </c:val>
        </c:ser>
        <c:ser>
          <c:idx val="3"/>
          <c:order val="3"/>
          <c:tx>
            <c:strRef>
              <c:f>Incremental07!$C$17</c:f>
              <c:strCache>
                <c:ptCount val="1"/>
                <c:pt idx="0">
                  <c:v>Net Pipeline Imports</c:v>
                </c:pt>
              </c:strCache>
            </c:strRef>
          </c:tx>
          <c:spPr>
            <a:ln w="50800"/>
            <a:effectLst>
              <a:outerShdw blurRad="50800" dist="38100" dir="2700000" algn="tl" rotWithShape="0">
                <a:prstClr val="black">
                  <a:alpha val="40000"/>
                </a:prstClr>
              </a:outerShdw>
            </a:effectLst>
          </c:spPr>
          <c:marker>
            <c:symbol val="none"/>
          </c:marker>
          <c:cat>
            <c:numRef>
              <c:f>Incremental07!$D$13:$AF$13</c:f>
              <c:numCache>
                <c:formatCode>General</c:formatCode>
                <c:ptCount val="29"/>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pt idx="20">
                  <c:v>2027</c:v>
                </c:pt>
                <c:pt idx="21">
                  <c:v>2028</c:v>
                </c:pt>
                <c:pt idx="22">
                  <c:v>2029</c:v>
                </c:pt>
                <c:pt idx="23">
                  <c:v>2030</c:v>
                </c:pt>
                <c:pt idx="24">
                  <c:v>2031</c:v>
                </c:pt>
                <c:pt idx="25">
                  <c:v>2032</c:v>
                </c:pt>
                <c:pt idx="26">
                  <c:v>2033</c:v>
                </c:pt>
                <c:pt idx="27">
                  <c:v>2034</c:v>
                </c:pt>
                <c:pt idx="28">
                  <c:v>2035</c:v>
                </c:pt>
              </c:numCache>
            </c:numRef>
          </c:cat>
          <c:val>
            <c:numRef>
              <c:f>Incremental07!$D$17:$AF$17</c:f>
              <c:numCache>
                <c:formatCode>0.00</c:formatCode>
                <c:ptCount val="29"/>
                <c:pt idx="0">
                  <c:v>0</c:v>
                </c:pt>
                <c:pt idx="1">
                  <c:v>-0.41119000000000006</c:v>
                </c:pt>
                <c:pt idx="2">
                  <c:v>-0.72131400000000001</c:v>
                </c:pt>
                <c:pt idx="3">
                  <c:v>-0.85136700000000021</c:v>
                </c:pt>
                <c:pt idx="4">
                  <c:v>-0.98504700000000023</c:v>
                </c:pt>
                <c:pt idx="5">
                  <c:v>-1.2570889999999999</c:v>
                </c:pt>
                <c:pt idx="6">
                  <c:v>-1.5788229999999999</c:v>
                </c:pt>
                <c:pt idx="7">
                  <c:v>-1.7196459999999998</c:v>
                </c:pt>
                <c:pt idx="8">
                  <c:v>-1.774098</c:v>
                </c:pt>
                <c:pt idx="9">
                  <c:v>-1.8157209999999973</c:v>
                </c:pt>
                <c:pt idx="10">
                  <c:v>-1.872266</c:v>
                </c:pt>
                <c:pt idx="11">
                  <c:v>-1.9265510000000001</c:v>
                </c:pt>
                <c:pt idx="12">
                  <c:v>-1.9557439999999999</c:v>
                </c:pt>
                <c:pt idx="13">
                  <c:v>-1.9977070000000001</c:v>
                </c:pt>
                <c:pt idx="14">
                  <c:v>-1.9963580000000034</c:v>
                </c:pt>
                <c:pt idx="15">
                  <c:v>-2.0124129999999933</c:v>
                </c:pt>
                <c:pt idx="16">
                  <c:v>-2.1284540000000001</c:v>
                </c:pt>
                <c:pt idx="17">
                  <c:v>-2.1821010000000012</c:v>
                </c:pt>
                <c:pt idx="18">
                  <c:v>-2.1767649999999987</c:v>
                </c:pt>
                <c:pt idx="19">
                  <c:v>-2.1696399999999998</c:v>
                </c:pt>
                <c:pt idx="20">
                  <c:v>-2.1396040000000003</c:v>
                </c:pt>
                <c:pt idx="21">
                  <c:v>-2.1275020000000002</c:v>
                </c:pt>
                <c:pt idx="22">
                  <c:v>-2.1255959999999998</c:v>
                </c:pt>
                <c:pt idx="23">
                  <c:v>-2.1209389999999999</c:v>
                </c:pt>
                <c:pt idx="24">
                  <c:v>-2.1168709999999953</c:v>
                </c:pt>
                <c:pt idx="25">
                  <c:v>-2.1422699999999977</c:v>
                </c:pt>
                <c:pt idx="26">
                  <c:v>-2.2352619999999987</c:v>
                </c:pt>
                <c:pt idx="27">
                  <c:v>-2.3267949999999997</c:v>
                </c:pt>
                <c:pt idx="28">
                  <c:v>-2.4262069999999967</c:v>
                </c:pt>
              </c:numCache>
            </c:numRef>
          </c:val>
        </c:ser>
        <c:ser>
          <c:idx val="4"/>
          <c:order val="4"/>
          <c:tx>
            <c:strRef>
              <c:f>Incremental07!$C$18</c:f>
              <c:strCache>
                <c:ptCount val="1"/>
                <c:pt idx="0">
                  <c:v>Lower 48 Conventional</c:v>
                </c:pt>
              </c:strCache>
            </c:strRef>
          </c:tx>
          <c:spPr>
            <a:ln w="50800"/>
            <a:effectLst>
              <a:outerShdw blurRad="50800" dist="38100" dir="2700000" algn="tl" rotWithShape="0">
                <a:prstClr val="black">
                  <a:alpha val="40000"/>
                </a:prstClr>
              </a:outerShdw>
            </a:effectLst>
          </c:spPr>
          <c:marker>
            <c:symbol val="none"/>
          </c:marker>
          <c:cat>
            <c:numRef>
              <c:f>Incremental07!$D$13:$AF$13</c:f>
              <c:numCache>
                <c:formatCode>General</c:formatCode>
                <c:ptCount val="29"/>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pt idx="20">
                  <c:v>2027</c:v>
                </c:pt>
                <c:pt idx="21">
                  <c:v>2028</c:v>
                </c:pt>
                <c:pt idx="22">
                  <c:v>2029</c:v>
                </c:pt>
                <c:pt idx="23">
                  <c:v>2030</c:v>
                </c:pt>
                <c:pt idx="24">
                  <c:v>2031</c:v>
                </c:pt>
                <c:pt idx="25">
                  <c:v>2032</c:v>
                </c:pt>
                <c:pt idx="26">
                  <c:v>2033</c:v>
                </c:pt>
                <c:pt idx="27">
                  <c:v>2034</c:v>
                </c:pt>
                <c:pt idx="28">
                  <c:v>2035</c:v>
                </c:pt>
              </c:numCache>
            </c:numRef>
          </c:cat>
          <c:val>
            <c:numRef>
              <c:f>Incremental07!$D$18:$AF$18</c:f>
              <c:numCache>
                <c:formatCode>0.00</c:formatCode>
                <c:ptCount val="29"/>
                <c:pt idx="0">
                  <c:v>0</c:v>
                </c:pt>
                <c:pt idx="1">
                  <c:v>1.102986000000002</c:v>
                </c:pt>
                <c:pt idx="2">
                  <c:v>7.4508999999999104E-2</c:v>
                </c:pt>
                <c:pt idx="3">
                  <c:v>-0.78625999999999852</c:v>
                </c:pt>
                <c:pt idx="4">
                  <c:v>-1.4855429999999978</c:v>
                </c:pt>
                <c:pt idx="5">
                  <c:v>-1.8558279999999998</c:v>
                </c:pt>
                <c:pt idx="6">
                  <c:v>-2.3221109999999987</c:v>
                </c:pt>
                <c:pt idx="7">
                  <c:v>-2.4536689999999939</c:v>
                </c:pt>
                <c:pt idx="8">
                  <c:v>-2.3489000000000004</c:v>
                </c:pt>
                <c:pt idx="9">
                  <c:v>-2.4640049999999998</c:v>
                </c:pt>
                <c:pt idx="10">
                  <c:v>-2.4572499999999953</c:v>
                </c:pt>
                <c:pt idx="11">
                  <c:v>-2.3921319999999997</c:v>
                </c:pt>
                <c:pt idx="12">
                  <c:v>-2.3308289999999938</c:v>
                </c:pt>
                <c:pt idx="13">
                  <c:v>-2.3093749999999997</c:v>
                </c:pt>
                <c:pt idx="14">
                  <c:v>-2.4365679999999967</c:v>
                </c:pt>
                <c:pt idx="15">
                  <c:v>-2.4392629999999924</c:v>
                </c:pt>
                <c:pt idx="16">
                  <c:v>-2.7802659999999988</c:v>
                </c:pt>
                <c:pt idx="17">
                  <c:v>-2.9429339999999993</c:v>
                </c:pt>
                <c:pt idx="18">
                  <c:v>-2.902984</c:v>
                </c:pt>
                <c:pt idx="19">
                  <c:v>-2.6647689999999997</c:v>
                </c:pt>
                <c:pt idx="20">
                  <c:v>-2.5637310000000051</c:v>
                </c:pt>
                <c:pt idx="21">
                  <c:v>-2.4757299999999987</c:v>
                </c:pt>
                <c:pt idx="22">
                  <c:v>-2.4203130000000002</c:v>
                </c:pt>
                <c:pt idx="23">
                  <c:v>-2.4643090000000001</c:v>
                </c:pt>
                <c:pt idx="24">
                  <c:v>-2.4709849999999989</c:v>
                </c:pt>
                <c:pt idx="25">
                  <c:v>-2.4252679999999978</c:v>
                </c:pt>
                <c:pt idx="26">
                  <c:v>-2.1848759999999987</c:v>
                </c:pt>
                <c:pt idx="27">
                  <c:v>-2.1129709999999977</c:v>
                </c:pt>
                <c:pt idx="28">
                  <c:v>-2.1425969999999985</c:v>
                </c:pt>
              </c:numCache>
            </c:numRef>
          </c:val>
        </c:ser>
        <c:marker val="1"/>
        <c:axId val="137876608"/>
        <c:axId val="137878144"/>
      </c:lineChart>
      <c:catAx>
        <c:axId val="137876608"/>
        <c:scaling>
          <c:orientation val="minMax"/>
        </c:scaling>
        <c:axPos val="b"/>
        <c:numFmt formatCode="General" sourceLinked="1"/>
        <c:tickLblPos val="low"/>
        <c:spPr>
          <a:ln w="19050"/>
        </c:spPr>
        <c:txPr>
          <a:bodyPr/>
          <a:lstStyle/>
          <a:p>
            <a:pPr>
              <a:defRPr b="1"/>
            </a:pPr>
            <a:endParaRPr lang="en-US"/>
          </a:p>
        </c:txPr>
        <c:crossAx val="137878144"/>
        <c:crosses val="autoZero"/>
        <c:auto val="1"/>
        <c:lblAlgn val="ctr"/>
        <c:lblOffset val="100"/>
        <c:tickLblSkip val="2"/>
      </c:catAx>
      <c:valAx>
        <c:axId val="137878144"/>
        <c:scaling>
          <c:orientation val="minMax"/>
        </c:scaling>
        <c:axPos val="l"/>
        <c:majorGridlines/>
        <c:numFmt formatCode="0.0" sourceLinked="0"/>
        <c:tickLblPos val="nextTo"/>
        <c:spPr>
          <a:ln w="19050"/>
        </c:spPr>
        <c:txPr>
          <a:bodyPr/>
          <a:lstStyle/>
          <a:p>
            <a:pPr>
              <a:defRPr sz="1400" b="1"/>
            </a:pPr>
            <a:endParaRPr lang="en-US"/>
          </a:p>
        </c:txPr>
        <c:crossAx val="137876608"/>
        <c:crosses val="autoZero"/>
        <c:crossBetween val="between"/>
      </c:valAx>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26"/>
  <c:chart>
    <c:plotArea>
      <c:layout/>
      <c:lineChart>
        <c:grouping val="standard"/>
        <c:ser>
          <c:idx val="0"/>
          <c:order val="0"/>
          <c:tx>
            <c:strRef>
              <c:f>'EPM FF date'!$J$78</c:f>
              <c:strCache>
                <c:ptCount val="1"/>
                <c:pt idx="0">
                  <c:v>oil</c:v>
                </c:pt>
              </c:strCache>
            </c:strRef>
          </c:tx>
          <c:spPr>
            <a:effectLst>
              <a:outerShdw blurRad="50800" dist="38100" dir="2700000" algn="tl" rotWithShape="0">
                <a:prstClr val="black">
                  <a:alpha val="40000"/>
                </a:prstClr>
              </a:outerShdw>
            </a:effectLst>
          </c:spPr>
          <c:marker>
            <c:symbol val="none"/>
          </c:marker>
          <c:cat>
            <c:strRef>
              <c:f>'EPM FF date'!$I$79:$I$98</c:f>
              <c:strCache>
                <c:ptCount val="20"/>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pt idx="17">
                  <c:v>2008</c:v>
                </c:pt>
                <c:pt idx="18">
                  <c:v>2009</c:v>
                </c:pt>
                <c:pt idx="19">
                  <c:v>YTD 2010</c:v>
                </c:pt>
              </c:strCache>
            </c:strRef>
          </c:cat>
          <c:val>
            <c:numRef>
              <c:f>'EPM FF date'!$J$79:$J$98</c:f>
              <c:numCache>
                <c:formatCode>"$"#,##0.00</c:formatCode>
                <c:ptCount val="20"/>
                <c:pt idx="0">
                  <c:v>3.7686516853932579</c:v>
                </c:pt>
                <c:pt idx="1">
                  <c:v>3.6813453020265792</c:v>
                </c:pt>
                <c:pt idx="2">
                  <c:v>3.4322693802413577</c:v>
                </c:pt>
                <c:pt idx="3">
                  <c:v>3.4444501201923079</c:v>
                </c:pt>
                <c:pt idx="4">
                  <c:v>3.6316208791208777</c:v>
                </c:pt>
                <c:pt idx="5">
                  <c:v>4.2020758713652642</c:v>
                </c:pt>
                <c:pt idx="6">
                  <c:v>3.7632953698776062</c:v>
                </c:pt>
                <c:pt idx="7">
                  <c:v>2.7650749026441046</c:v>
                </c:pt>
                <c:pt idx="8">
                  <c:v>3.2216328600405681</c:v>
                </c:pt>
                <c:pt idx="9">
                  <c:v>5.5463986372917304</c:v>
                </c:pt>
                <c:pt idx="10">
                  <c:v>4.7778594594594566</c:v>
                </c:pt>
                <c:pt idx="11">
                  <c:v>4.6417481925356983</c:v>
                </c:pt>
                <c:pt idx="12">
                  <c:v>5.800326461211478</c:v>
                </c:pt>
                <c:pt idx="13">
                  <c:v>5.7087940477420691</c:v>
                </c:pt>
                <c:pt idx="14">
                  <c:v>8.3860392000000665</c:v>
                </c:pt>
                <c:pt idx="15">
                  <c:v>9.2878530269134139</c:v>
                </c:pt>
                <c:pt idx="16">
                  <c:v>9.9682012493414618</c:v>
                </c:pt>
                <c:pt idx="17">
                  <c:v>15.787051620802988</c:v>
                </c:pt>
                <c:pt idx="18">
                  <c:v>10.029244172786571</c:v>
                </c:pt>
                <c:pt idx="19">
                  <c:v>13.43</c:v>
                </c:pt>
              </c:numCache>
            </c:numRef>
          </c:val>
        </c:ser>
        <c:ser>
          <c:idx val="1"/>
          <c:order val="1"/>
          <c:tx>
            <c:strRef>
              <c:f>'EPM FF date'!$K$78</c:f>
              <c:strCache>
                <c:ptCount val="1"/>
                <c:pt idx="0">
                  <c:v>gas</c:v>
                </c:pt>
              </c:strCache>
            </c:strRef>
          </c:tx>
          <c:spPr>
            <a:ln w="50800"/>
            <a:effectLst>
              <a:outerShdw blurRad="50800" dist="38100" dir="2700000" algn="tl" rotWithShape="0">
                <a:prstClr val="black">
                  <a:alpha val="40000"/>
                </a:prstClr>
              </a:outerShdw>
            </a:effectLst>
          </c:spPr>
          <c:marker>
            <c:symbol val="none"/>
          </c:marker>
          <c:cat>
            <c:strRef>
              <c:f>'EPM FF date'!$I$79:$I$98</c:f>
              <c:strCache>
                <c:ptCount val="20"/>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pt idx="17">
                  <c:v>2008</c:v>
                </c:pt>
                <c:pt idx="18">
                  <c:v>2009</c:v>
                </c:pt>
                <c:pt idx="19">
                  <c:v>YTD 2010</c:v>
                </c:pt>
              </c:strCache>
            </c:strRef>
          </c:cat>
          <c:val>
            <c:numRef>
              <c:f>'EPM FF date'!$K$79:$K$98</c:f>
              <c:numCache>
                <c:formatCode>"$"#,##0.00</c:formatCode>
                <c:ptCount val="20"/>
                <c:pt idx="0">
                  <c:v>3.1774906367041198</c:v>
                </c:pt>
                <c:pt idx="1">
                  <c:v>3.3637390406752652</c:v>
                </c:pt>
                <c:pt idx="2">
                  <c:v>3.6158887298015947</c:v>
                </c:pt>
                <c:pt idx="3">
                  <c:v>3.0847886618589802</c:v>
                </c:pt>
                <c:pt idx="4">
                  <c:v>2.6830631868131865</c:v>
                </c:pt>
                <c:pt idx="5">
                  <c:v>3.5105950317735397</c:v>
                </c:pt>
                <c:pt idx="6">
                  <c:v>3.6064913961326952</c:v>
                </c:pt>
                <c:pt idx="7">
                  <c:v>3.0751767608845646</c:v>
                </c:pt>
                <c:pt idx="8">
                  <c:v>3.2725677669186801</c:v>
                </c:pt>
                <c:pt idx="9">
                  <c:v>5.3594413798549301</c:v>
                </c:pt>
                <c:pt idx="10">
                  <c:v>5.4725992277992273</c:v>
                </c:pt>
                <c:pt idx="11">
                  <c:v>4.2699285698777656</c:v>
                </c:pt>
                <c:pt idx="12">
                  <c:v>6.3286962805526032</c:v>
                </c:pt>
                <c:pt idx="13">
                  <c:v>6.8048825049085355</c:v>
                </c:pt>
                <c:pt idx="14">
                  <c:v>9.0710648000000003</c:v>
                </c:pt>
                <c:pt idx="15">
                  <c:v>7.4260023049284793</c:v>
                </c:pt>
                <c:pt idx="16">
                  <c:v>7.3903973808986434</c:v>
                </c:pt>
                <c:pt idx="17">
                  <c:v>9.1752065476574067</c:v>
                </c:pt>
                <c:pt idx="18">
                  <c:v>4.7374319208137576</c:v>
                </c:pt>
                <c:pt idx="19">
                  <c:v>5.52</c:v>
                </c:pt>
              </c:numCache>
            </c:numRef>
          </c:val>
        </c:ser>
        <c:ser>
          <c:idx val="3"/>
          <c:order val="2"/>
          <c:tx>
            <c:strRef>
              <c:f>'EPM FF date'!$M$78</c:f>
              <c:strCache>
                <c:ptCount val="1"/>
                <c:pt idx="0">
                  <c:v>Avg FF</c:v>
                </c:pt>
              </c:strCache>
            </c:strRef>
          </c:tx>
          <c:spPr>
            <a:ln w="50800"/>
            <a:effectLst>
              <a:outerShdw blurRad="50800" dist="38100" dir="2700000" algn="tl" rotWithShape="0">
                <a:prstClr val="black">
                  <a:alpha val="40000"/>
                </a:prstClr>
              </a:outerShdw>
            </a:effectLst>
          </c:spPr>
          <c:marker>
            <c:symbol val="none"/>
          </c:marker>
          <c:cat>
            <c:strRef>
              <c:f>'EPM FF date'!$I$79:$I$98</c:f>
              <c:strCache>
                <c:ptCount val="20"/>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pt idx="17">
                  <c:v>2008</c:v>
                </c:pt>
                <c:pt idx="18">
                  <c:v>2009</c:v>
                </c:pt>
                <c:pt idx="19">
                  <c:v>YTD 2010</c:v>
                </c:pt>
              </c:strCache>
            </c:strRef>
          </c:cat>
          <c:val>
            <c:numRef>
              <c:f>'EPM FF date'!$M$79:$M$98</c:f>
              <c:numCache>
                <c:formatCode>"$"#,##0.00</c:formatCode>
                <c:ptCount val="20"/>
                <c:pt idx="0">
                  <c:v>2.3646441947565537</c:v>
                </c:pt>
                <c:pt idx="1">
                  <c:v>2.2954270706754012</c:v>
                </c:pt>
                <c:pt idx="2">
                  <c:v>2.2458058907752068</c:v>
                </c:pt>
                <c:pt idx="3">
                  <c:v>2.1026362179487181</c:v>
                </c:pt>
                <c:pt idx="4">
                  <c:v>1.9648695054945053</c:v>
                </c:pt>
                <c:pt idx="5">
                  <c:v>2.0212516849605238</c:v>
                </c:pt>
                <c:pt idx="6">
                  <c:v>1.9861836674353981</c:v>
                </c:pt>
                <c:pt idx="7">
                  <c:v>1.8606111494427675</c:v>
                </c:pt>
                <c:pt idx="8">
                  <c:v>1.8336566476120173</c:v>
                </c:pt>
                <c:pt idx="9">
                  <c:v>2.1687041862668792</c:v>
                </c:pt>
                <c:pt idx="10">
                  <c:v>2.1085961389961412</c:v>
                </c:pt>
                <c:pt idx="11">
                  <c:v>2.23091773594739</c:v>
                </c:pt>
                <c:pt idx="12">
                  <c:v>2.6770737513283884</c:v>
                </c:pt>
                <c:pt idx="13">
                  <c:v>2.8315618476800672</c:v>
                </c:pt>
                <c:pt idx="14">
                  <c:v>3.5908599999999873</c:v>
                </c:pt>
                <c:pt idx="15">
                  <c:v>3.2314880347094985</c:v>
                </c:pt>
                <c:pt idx="16">
                  <c:v>3.3573816512380552</c:v>
                </c:pt>
                <c:pt idx="17">
                  <c:v>4.1807205000966681</c:v>
                </c:pt>
                <c:pt idx="18">
                  <c:v>3.0541316425671887</c:v>
                </c:pt>
                <c:pt idx="19">
                  <c:v>3.2800000000000002</c:v>
                </c:pt>
              </c:numCache>
            </c:numRef>
          </c:val>
        </c:ser>
        <c:ser>
          <c:idx val="2"/>
          <c:order val="3"/>
          <c:tx>
            <c:strRef>
              <c:f>'EPM FF date'!$L$78</c:f>
              <c:strCache>
                <c:ptCount val="1"/>
                <c:pt idx="0">
                  <c:v>coal</c:v>
                </c:pt>
              </c:strCache>
            </c:strRef>
          </c:tx>
          <c:spPr>
            <a:ln w="50800"/>
            <a:effectLst>
              <a:outerShdw blurRad="50800" dist="38100" dir="2700000" algn="tl" rotWithShape="0">
                <a:prstClr val="black">
                  <a:alpha val="40000"/>
                </a:prstClr>
              </a:outerShdw>
            </a:effectLst>
          </c:spPr>
          <c:marker>
            <c:symbol val="none"/>
          </c:marker>
          <c:cat>
            <c:strRef>
              <c:f>'EPM FF date'!$I$79:$I$98</c:f>
              <c:strCache>
                <c:ptCount val="20"/>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pt idx="17">
                  <c:v>2008</c:v>
                </c:pt>
                <c:pt idx="18">
                  <c:v>2009</c:v>
                </c:pt>
                <c:pt idx="19">
                  <c:v>YTD 2010</c:v>
                </c:pt>
              </c:strCache>
            </c:strRef>
          </c:cat>
          <c:val>
            <c:numRef>
              <c:f>'EPM FF date'!$L$79:$L$98</c:f>
              <c:numCache>
                <c:formatCode>"$"#,##0.00</c:formatCode>
                <c:ptCount val="20"/>
                <c:pt idx="0">
                  <c:v>2.1429588014981267</c:v>
                </c:pt>
                <c:pt idx="1">
                  <c:v>2.035567402297048</c:v>
                </c:pt>
                <c:pt idx="2">
                  <c:v>1.9633145837594597</c:v>
                </c:pt>
                <c:pt idx="3">
                  <c:v>1.88130608974359</c:v>
                </c:pt>
                <c:pt idx="4">
                  <c:v>1.7887087912087911</c:v>
                </c:pt>
                <c:pt idx="5">
                  <c:v>1.7154043905257017</c:v>
                </c:pt>
                <c:pt idx="6">
                  <c:v>1.6595087221335225</c:v>
                </c:pt>
                <c:pt idx="7">
                  <c:v>1.6151138450023974</c:v>
                </c:pt>
                <c:pt idx="8">
                  <c:v>1.5535146597824017</c:v>
                </c:pt>
                <c:pt idx="9">
                  <c:v>1.4956580594943978</c:v>
                </c:pt>
                <c:pt idx="10">
                  <c:v>1.4991752895752894</c:v>
                </c:pt>
                <c:pt idx="11">
                  <c:v>1.4992726720076361</c:v>
                </c:pt>
                <c:pt idx="12">
                  <c:v>1.5029185972369818</c:v>
                </c:pt>
                <c:pt idx="13">
                  <c:v>1.5527919809858428</c:v>
                </c:pt>
                <c:pt idx="14">
                  <c:v>1.7015151999999998</c:v>
                </c:pt>
                <c:pt idx="15">
                  <c:v>1.8083492644566481</c:v>
                </c:pt>
                <c:pt idx="16">
                  <c:v>1.8398035673967041</c:v>
                </c:pt>
                <c:pt idx="17">
                  <c:v>2.1056183540632767</c:v>
                </c:pt>
                <c:pt idx="18">
                  <c:v>2.2276009670209502</c:v>
                </c:pt>
                <c:pt idx="19">
                  <c:v>2.2799999999999998</c:v>
                </c:pt>
              </c:numCache>
            </c:numRef>
          </c:val>
        </c:ser>
        <c:marker val="1"/>
        <c:axId val="62132992"/>
        <c:axId val="62134528"/>
      </c:lineChart>
      <c:catAx>
        <c:axId val="62132992"/>
        <c:scaling>
          <c:orientation val="minMax"/>
        </c:scaling>
        <c:axPos val="b"/>
        <c:tickLblPos val="nextTo"/>
        <c:spPr>
          <a:ln w="19050"/>
        </c:spPr>
        <c:txPr>
          <a:bodyPr/>
          <a:lstStyle/>
          <a:p>
            <a:pPr>
              <a:defRPr sz="1000" b="1"/>
            </a:pPr>
            <a:endParaRPr lang="en-US"/>
          </a:p>
        </c:txPr>
        <c:crossAx val="62134528"/>
        <c:crosses val="autoZero"/>
        <c:auto val="1"/>
        <c:lblAlgn val="ctr"/>
        <c:lblOffset val="100"/>
      </c:catAx>
      <c:valAx>
        <c:axId val="62134528"/>
        <c:scaling>
          <c:orientation val="minMax"/>
        </c:scaling>
        <c:axPos val="l"/>
        <c:majorGridlines/>
        <c:numFmt formatCode="&quot;$&quot;#,##0" sourceLinked="0"/>
        <c:tickLblPos val="nextTo"/>
        <c:spPr>
          <a:ln w="19050"/>
        </c:spPr>
        <c:txPr>
          <a:bodyPr/>
          <a:lstStyle/>
          <a:p>
            <a:pPr>
              <a:defRPr sz="1400" b="1"/>
            </a:pPr>
            <a:endParaRPr lang="en-US"/>
          </a:p>
        </c:txPr>
        <c:crossAx val="62132992"/>
        <c:crosses val="autoZero"/>
        <c:crossBetween val="between"/>
      </c:valAx>
    </c:plotArea>
    <c:plotVisOnly val="1"/>
  </c:chart>
  <c:txPr>
    <a:bodyPr/>
    <a:lstStyle/>
    <a:p>
      <a:pPr>
        <a:defRPr sz="1800"/>
      </a:pPr>
      <a:endParaRPr lang="en-US"/>
    </a:p>
  </c:txPr>
  <c:externalData r:id="rId1"/>
</c:chartSpace>
</file>

<file path=ppt/drawings/_rels/vmlDrawing1.v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image" Target="../media/image3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33450" y="4416425"/>
            <a:ext cx="5143500" cy="4178300"/>
          </a:xfrm>
          <a:prstGeom prst="rect">
            <a:avLst/>
          </a:prstGeom>
          <a:noFill/>
          <a:ln w="12700">
            <a:noFill/>
            <a:miter lim="800000"/>
            <a:headEnd/>
            <a:tailEnd/>
          </a:ln>
        </p:spPr>
        <p:txBody>
          <a:bodyPr vert="horz" wrap="square" lIns="92033" tIns="45212" rIns="92033" bIns="45212"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6387" name="Rectangle 3"/>
          <p:cNvSpPr>
            <a:spLocks noGrp="1" noRot="1" noChangeAspect="1" noChangeArrowheads="1" noTextEdit="1"/>
          </p:cNvSpPr>
          <p:nvPr>
            <p:ph type="sldImg" idx="2"/>
          </p:nvPr>
        </p:nvSpPr>
        <p:spPr bwMode="auto">
          <a:xfrm>
            <a:off x="1651000" y="1047750"/>
            <a:ext cx="3713163" cy="27844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ChangeArrowheads="1" noTextEdit="1"/>
          </p:cNvSpPr>
          <p:nvPr>
            <p:ph type="sldImg"/>
          </p:nvPr>
        </p:nvSpPr>
        <p:spPr>
          <a:ln/>
        </p:spPr>
      </p:sp>
      <p:sp>
        <p:nvSpPr>
          <p:cNvPr id="19458" name="Rectangle 3"/>
          <p:cNvSpPr>
            <a:spLocks noGrp="1" noChangeArrowheads="1"/>
          </p:cNvSpPr>
          <p:nvPr>
            <p:ph type="body" idx="1"/>
          </p:nvPr>
        </p:nvSpPr>
        <p:spPr>
          <a:noFill/>
          <a:ln w="9525"/>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ChangeArrowheads="1" noTextEdit="1"/>
          </p:cNvSpPr>
          <p:nvPr>
            <p:ph type="sldImg"/>
          </p:nvPr>
        </p:nvSpPr>
        <p:spPr>
          <a:xfrm>
            <a:off x="1655763" y="1047750"/>
            <a:ext cx="3713162" cy="2784475"/>
          </a:xfr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2"/>
          <p:cNvSpPr>
            <a:spLocks noGrp="1" noRot="1" noChangeAspect="1" noChangeArrowheads="1" noTextEdit="1"/>
          </p:cNvSpPr>
          <p:nvPr>
            <p:ph type="sldImg"/>
          </p:nvPr>
        </p:nvSpPr>
        <p:spPr>
          <a:ln/>
        </p:spPr>
      </p:sp>
      <p:sp>
        <p:nvSpPr>
          <p:cNvPr id="135170" name="Rectangle 3"/>
          <p:cNvSpPr>
            <a:spLocks noGrp="1" noChangeArrowheads="1"/>
          </p:cNvSpPr>
          <p:nvPr>
            <p:ph type="body" idx="1"/>
          </p:nvPr>
        </p:nvSpPr>
        <p:spPr>
          <a:noFill/>
          <a:ln w="9525"/>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2"/>
          <p:cNvSpPr>
            <a:spLocks noGrp="1" noRot="1" noChangeAspect="1" noChangeArrowheads="1" noTextEdit="1"/>
          </p:cNvSpPr>
          <p:nvPr>
            <p:ph type="sldImg"/>
          </p:nvPr>
        </p:nvSpPr>
        <p:spPr>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Slide Image Placeholder 1"/>
          <p:cNvSpPr>
            <a:spLocks noGrp="1" noRot="1" noChangeAspect="1" noTextEdit="1"/>
          </p:cNvSpPr>
          <p:nvPr>
            <p:ph type="sldImg"/>
          </p:nvPr>
        </p:nvSpPr>
        <p:spPr>
          <a:ln/>
        </p:spPr>
      </p:sp>
      <p:sp>
        <p:nvSpPr>
          <p:cNvPr id="144386" name="Notes Placeholder 2"/>
          <p:cNvSpPr>
            <a:spLocks noGrp="1"/>
          </p:cNvSpPr>
          <p:nvPr>
            <p:ph type="body" idx="1"/>
          </p:nvPr>
        </p:nvSpPr>
        <p:spPr>
          <a:noFill/>
          <a:ln w="9525"/>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CATR – EPA’s Clean Air Transport Rule for </a:t>
            </a:r>
            <a:r>
              <a:rPr lang="en-US" dirty="0" err="1" smtClean="0"/>
              <a:t>SOx</a:t>
            </a:r>
            <a:r>
              <a:rPr lang="en-US" dirty="0" smtClean="0"/>
              <a:t>, </a:t>
            </a:r>
            <a:r>
              <a:rPr lang="en-US" dirty="0" err="1" smtClean="0"/>
              <a:t>NOx</a:t>
            </a:r>
            <a:r>
              <a:rPr lang="en-US" baseline="0" dirty="0" smtClean="0"/>
              <a:t> and particulates</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7"/>
          <p:cNvSpPr txBox="1">
            <a:spLocks noGrp="1" noChangeArrowheads="1"/>
          </p:cNvSpPr>
          <p:nvPr/>
        </p:nvSpPr>
        <p:spPr bwMode="auto">
          <a:xfrm>
            <a:off x="3970338" y="8831263"/>
            <a:ext cx="3038475" cy="463550"/>
          </a:xfrm>
          <a:prstGeom prst="rect">
            <a:avLst/>
          </a:prstGeom>
          <a:noFill/>
          <a:ln w="9525">
            <a:noFill/>
            <a:miter lim="800000"/>
            <a:headEnd/>
            <a:tailEnd/>
          </a:ln>
        </p:spPr>
        <p:txBody>
          <a:bodyPr lIns="92912" tIns="46456" rIns="92912" bIns="46456" anchor="b"/>
          <a:lstStyle/>
          <a:p>
            <a:pPr algn="r" defTabSz="936625"/>
            <a:fld id="{59FD245D-7367-4B7C-A9D6-63EC3A094D10}" type="slidenum">
              <a:rPr lang="en-US"/>
              <a:pPr algn="r" defTabSz="936625"/>
              <a:t>11</a:t>
            </a:fld>
            <a:endParaRPr lang="en-US"/>
          </a:p>
        </p:txBody>
      </p:sp>
      <p:sp>
        <p:nvSpPr>
          <p:cNvPr id="190466" name="Rectangle 2"/>
          <p:cNvSpPr>
            <a:spLocks noGrp="1" noRot="1" noChangeAspect="1" noChangeArrowheads="1" noTextEdit="1"/>
          </p:cNvSpPr>
          <p:nvPr>
            <p:ph type="sldImg"/>
          </p:nvPr>
        </p:nvSpPr>
        <p:spPr>
          <a:xfrm>
            <a:off x="1181100" y="696913"/>
            <a:ext cx="4649788" cy="3486150"/>
          </a:xfrm>
          <a:ln/>
        </p:spPr>
      </p:sp>
      <p:sp>
        <p:nvSpPr>
          <p:cNvPr id="190467" name="Rectangle 3"/>
          <p:cNvSpPr>
            <a:spLocks noGrp="1" noChangeArrowheads="1"/>
          </p:cNvSpPr>
          <p:nvPr>
            <p:ph type="body" idx="1"/>
          </p:nvPr>
        </p:nvSpPr>
        <p:spPr>
          <a:xfrm>
            <a:off x="701675" y="4416425"/>
            <a:ext cx="5607050" cy="4183063"/>
          </a:xfrm>
          <a:noFill/>
          <a:ln w="9525"/>
        </p:spPr>
        <p:txBody>
          <a:bodyPr lIns="92912" tIns="46456" rIns="92912" bIns="46456"/>
          <a:lstStyle/>
          <a:p>
            <a:pPr eaLnBrk="1" hangingPunct="1">
              <a:spcBef>
                <a:spcPct val="0"/>
              </a:spcBef>
            </a:pPr>
            <a:r>
              <a:rPr lang="en-US" dirty="0" smtClean="0"/>
              <a:t>Example:</a:t>
            </a:r>
          </a:p>
          <a:p>
            <a:pPr eaLnBrk="1" hangingPunct="1">
              <a:spcBef>
                <a:spcPct val="0"/>
              </a:spcBef>
            </a:pPr>
            <a:endParaRPr lang="en-US" dirty="0" smtClean="0"/>
          </a:p>
          <a:p>
            <a:pPr eaLnBrk="1" hangingPunct="1">
              <a:spcBef>
                <a:spcPct val="0"/>
              </a:spcBef>
              <a:buFont typeface="Arial" pitchFamily="34" charset="0"/>
              <a:buChar char="•"/>
            </a:pPr>
            <a:r>
              <a:rPr lang="en-US" dirty="0" smtClean="0"/>
              <a:t>Progress Energy of Raleigh, N.C., intends to shut 11 coal-burning plants in North Carolina by 2017, representing about a third of its capacity there. Spokesman Mike Hughes said it would cost $1.5 billion to swap coal capacity for gas capacity but would have cost more than $2 billion to equip the coal units with pollution-control equipment.</a:t>
            </a:r>
            <a:br>
              <a:rPr lang="en-US" dirty="0" smtClean="0"/>
            </a:br>
            <a:endParaRPr lang="en-US" dirty="0" smtClean="0"/>
          </a:p>
          <a:p>
            <a:pPr eaLnBrk="1" hangingPunct="1">
              <a:spcBef>
                <a:spcPct val="0"/>
              </a:spcBef>
              <a:buFont typeface="Arial" pitchFamily="34" charset="0"/>
              <a:buChar char="•"/>
            </a:pPr>
            <a:r>
              <a:rPr lang="en-US" dirty="0" smtClean="0"/>
              <a:t>After 2017, Progress will have only three coal-burning power  plants in North Carolina—basically just units that were big    enough and new enough to justify a $1 billion investment  in scrubbers.</a:t>
            </a:r>
          </a:p>
          <a:p>
            <a:pPr eaLnBrk="1" hangingPunct="1">
              <a:spcBef>
                <a:spcPct val="0"/>
              </a:spcBef>
              <a:buFont typeface="Arial" pitchFamily="34" charset="0"/>
              <a:buChar char="•"/>
            </a:pPr>
            <a:endParaRPr lang="en-US" dirty="0" smtClean="0"/>
          </a:p>
          <a:p>
            <a:pPr eaLnBrk="1" hangingPunct="1">
              <a:spcBef>
                <a:spcPct val="0"/>
              </a:spcBef>
              <a:buFont typeface="Arial" pitchFamily="34" charset="0"/>
              <a:buChar char="•"/>
            </a:pPr>
            <a:endParaRPr lang="en-US" dirty="0" smtClean="0"/>
          </a:p>
          <a:p>
            <a:pPr eaLnBrk="1" hangingPunct="1">
              <a:spcBef>
                <a:spcPct val="0"/>
              </a:spcBef>
              <a:buFont typeface="Arial" pitchFamily="34" charset="0"/>
              <a:buChar char="•"/>
            </a:pPr>
            <a:endParaRPr lang="en-US" dirty="0" smtClean="0"/>
          </a:p>
          <a:p>
            <a:pPr eaLnBrk="1" hangingPunct="1">
              <a:spcBef>
                <a:spcPct val="0"/>
              </a:spcBef>
              <a:buFont typeface="Arial" pitchFamily="34" charset="0"/>
              <a:buChar char="•"/>
            </a:pPr>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Rectangle 2"/>
          <p:cNvSpPr>
            <a:spLocks noGrp="1" noRot="1" noChangeAspect="1" noChangeArrowheads="1" noTextEdit="1"/>
          </p:cNvSpPr>
          <p:nvPr>
            <p:ph type="sldImg"/>
          </p:nvPr>
        </p:nvSpPr>
        <p:spPr>
          <a:xfrm>
            <a:off x="1652588" y="1047750"/>
            <a:ext cx="3714750" cy="2786063"/>
          </a:xfrm>
          <a:ln/>
        </p:spPr>
      </p:sp>
      <p:sp>
        <p:nvSpPr>
          <p:cNvPr id="183298" name="Rectangle 3"/>
          <p:cNvSpPr>
            <a:spLocks noGrp="1" noChangeArrowheads="1"/>
          </p:cNvSpPr>
          <p:nvPr>
            <p:ph type="body" idx="1"/>
          </p:nvPr>
        </p:nvSpPr>
        <p:spPr>
          <a:xfrm>
            <a:off x="936625" y="4416425"/>
            <a:ext cx="5137150" cy="4179888"/>
          </a:xfrm>
          <a:noFill/>
          <a:ln w="9525"/>
        </p:spPr>
        <p:txBody>
          <a:bodyPr lIns="92719" tIns="45550" rIns="92719" bIns="45550"/>
          <a:lstStyle/>
          <a:p>
            <a:pPr marL="106363" indent="-106363" eaLnBrk="1" hangingPunct="1">
              <a:spcBef>
                <a:spcPct val="0"/>
              </a:spcBef>
              <a:buFontTx/>
              <a:buChar char="•"/>
            </a:pPr>
            <a:endParaRPr lang="en-US" smtClean="0"/>
          </a:p>
          <a:p>
            <a:pPr marL="106363" indent="-106363" eaLnBrk="1" hangingPunct="1">
              <a:spcBef>
                <a:spcPct val="0"/>
              </a:spcBef>
              <a:buFontTx/>
              <a:buChar char="•"/>
            </a:pPr>
            <a:endParaRPr lang="en-US" smtClean="0"/>
          </a:p>
        </p:txBody>
      </p:sp>
      <p:sp>
        <p:nvSpPr>
          <p:cNvPr id="183299" name="Rectangle 3"/>
          <p:cNvSpPr>
            <a:spLocks noChangeArrowheads="1"/>
          </p:cNvSpPr>
          <p:nvPr/>
        </p:nvSpPr>
        <p:spPr bwMode="auto">
          <a:xfrm>
            <a:off x="927100" y="4422775"/>
            <a:ext cx="5156200" cy="4164013"/>
          </a:xfrm>
          <a:prstGeom prst="rect">
            <a:avLst/>
          </a:prstGeom>
          <a:noFill/>
          <a:ln w="12700">
            <a:noFill/>
            <a:miter lim="800000"/>
            <a:headEnd/>
            <a:tailEnd/>
          </a:ln>
        </p:spPr>
        <p:txBody>
          <a:bodyPr lIns="92596" tIns="45490" rIns="92596" bIns="45490"/>
          <a:lstStyle/>
          <a:p>
            <a:pPr marL="173038" indent="-173038" defTabSz="933450" eaLnBrk="0" hangingPunct="0">
              <a:lnSpc>
                <a:spcPct val="90000"/>
              </a:lnSpc>
              <a:spcBef>
                <a:spcPct val="30000"/>
              </a:spcBef>
              <a:buFontTx/>
              <a:buChar char="•"/>
            </a:pPr>
            <a:endParaRPr lang="en-US" sz="1300" b="1">
              <a:solidFill>
                <a:srgbClr val="000000"/>
              </a:solidFill>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9" name="Rectangle 2"/>
          <p:cNvSpPr>
            <a:spLocks noGrp="1" noRot="1" noChangeAspect="1" noChangeArrowheads="1" noTextEdit="1"/>
          </p:cNvSpPr>
          <p:nvPr>
            <p:ph type="sldImg"/>
          </p:nvPr>
        </p:nvSpPr>
        <p:spPr>
          <a:xfrm>
            <a:off x="1652588" y="1049338"/>
            <a:ext cx="3709987" cy="2782887"/>
          </a:xfrm>
          <a:ln/>
        </p:spPr>
      </p:sp>
      <p:sp>
        <p:nvSpPr>
          <p:cNvPr id="196610" name="Rectangle 3"/>
          <p:cNvSpPr>
            <a:spLocks noGrp="1" noChangeArrowheads="1"/>
          </p:cNvSpPr>
          <p:nvPr>
            <p:ph type="body" idx="1"/>
          </p:nvPr>
        </p:nvSpPr>
        <p:spPr>
          <a:xfrm>
            <a:off x="936625" y="4416425"/>
            <a:ext cx="5137150" cy="4179888"/>
          </a:xfrm>
          <a:noFill/>
          <a:ln w="9525"/>
        </p:spPr>
        <p:txBody>
          <a:bodyPr lIns="92041" tIns="45216" rIns="92041" bIns="45216"/>
          <a:lstStyle/>
          <a:p>
            <a:r>
              <a:rPr lang="en-US" smtClean="0">
                <a:latin typeface="Arial" charset="0"/>
              </a:rPr>
              <a:t>All options need to supply energy demand and meet environmental objectives.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Rectangle 7"/>
          <p:cNvSpPr txBox="1">
            <a:spLocks noGrp="1" noChangeArrowheads="1"/>
          </p:cNvSpPr>
          <p:nvPr/>
        </p:nvSpPr>
        <p:spPr bwMode="auto">
          <a:xfrm>
            <a:off x="3970338" y="8829675"/>
            <a:ext cx="3038475" cy="465138"/>
          </a:xfrm>
          <a:prstGeom prst="rect">
            <a:avLst/>
          </a:prstGeom>
          <a:noFill/>
          <a:ln w="9525">
            <a:noFill/>
            <a:miter lim="800000"/>
            <a:headEnd/>
            <a:tailEnd/>
          </a:ln>
        </p:spPr>
        <p:txBody>
          <a:bodyPr lIns="92428" tIns="46214" rIns="92428" bIns="46214" anchor="b"/>
          <a:lstStyle/>
          <a:p>
            <a:pPr algn="r" defTabSz="919163"/>
            <a:fld id="{9143ABAE-31C1-49AD-AFE3-994A5DDEB966}" type="slidenum">
              <a:rPr lang="en-US" sz="1200"/>
              <a:pPr algn="r" defTabSz="919163"/>
              <a:t>18</a:t>
            </a:fld>
            <a:endParaRPr lang="en-US" sz="1200"/>
          </a:p>
        </p:txBody>
      </p:sp>
      <p:sp>
        <p:nvSpPr>
          <p:cNvPr id="198658" name="Rectangle 2"/>
          <p:cNvSpPr>
            <a:spLocks noGrp="1" noRot="1" noChangeAspect="1" noChangeArrowheads="1" noTextEdit="1"/>
          </p:cNvSpPr>
          <p:nvPr>
            <p:ph type="sldImg"/>
          </p:nvPr>
        </p:nvSpPr>
        <p:spPr>
          <a:xfrm>
            <a:off x="1651000" y="1046163"/>
            <a:ext cx="3716338" cy="2787650"/>
          </a:xfrm>
          <a:ln/>
        </p:spPr>
      </p:sp>
      <p:sp>
        <p:nvSpPr>
          <p:cNvPr id="198659" name="Rectangle 3"/>
          <p:cNvSpPr>
            <a:spLocks noGrp="1" noChangeArrowheads="1"/>
          </p:cNvSpPr>
          <p:nvPr>
            <p:ph type="body" idx="1"/>
          </p:nvPr>
        </p:nvSpPr>
        <p:spPr>
          <a:noFill/>
          <a:ln w="9525"/>
        </p:spPr>
        <p:txBody>
          <a:bodyPr lIns="92428" tIns="46214" rIns="92428" bIns="46214"/>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Rectangle 2"/>
          <p:cNvSpPr>
            <a:spLocks noGrp="1" noRot="1" noChangeAspect="1" noChangeArrowheads="1" noTextEdit="1"/>
          </p:cNvSpPr>
          <p:nvPr>
            <p:ph type="sldImg"/>
          </p:nvPr>
        </p:nvSpPr>
        <p:spPr>
          <a:xfrm>
            <a:off x="1652588" y="1047750"/>
            <a:ext cx="3713162" cy="2784475"/>
          </a:xfrm>
          <a:ln/>
        </p:spPr>
      </p:sp>
      <p:sp>
        <p:nvSpPr>
          <p:cNvPr id="200706" name="Rectangle 3"/>
          <p:cNvSpPr>
            <a:spLocks noGrp="1" noChangeArrowheads="1"/>
          </p:cNvSpPr>
          <p:nvPr>
            <p:ph type="body" idx="1"/>
          </p:nvPr>
        </p:nvSpPr>
        <p:spPr>
          <a:noFill/>
          <a:ln w="9525"/>
        </p:spPr>
        <p:txBody>
          <a:bodyPr lIns="92041" tIns="45216" rIns="92041" bIns="45216"/>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2"/>
          <p:cNvSpPr>
            <a:spLocks noGrp="1" noRot="1" noChangeAspect="1" noChangeArrowheads="1" noTextEdit="1"/>
          </p:cNvSpPr>
          <p:nvPr>
            <p:ph type="sldImg"/>
          </p:nvPr>
        </p:nvSpPr>
        <p:spPr>
          <a:xfrm>
            <a:off x="1181100" y="696913"/>
            <a:ext cx="4648200" cy="3486150"/>
          </a:xfrm>
          <a:ln/>
        </p:spPr>
      </p:sp>
      <p:sp>
        <p:nvSpPr>
          <p:cNvPr id="202754" name="Rectangle 3"/>
          <p:cNvSpPr>
            <a:spLocks noGrp="1" noChangeArrowheads="1"/>
          </p:cNvSpPr>
          <p:nvPr>
            <p:ph type="body" idx="1"/>
          </p:nvPr>
        </p:nvSpPr>
        <p:spPr>
          <a:xfrm>
            <a:off x="701675" y="4416425"/>
            <a:ext cx="5608638" cy="4183063"/>
          </a:xfrm>
          <a:noFill/>
          <a:ln w="9525"/>
        </p:spPr>
        <p:txBody>
          <a:bodyPr lIns="93023" tIns="46511" rIns="93023" bIns="46511"/>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Rectangle 2"/>
          <p:cNvSpPr>
            <a:spLocks noGrp="1" noRot="1" noChangeAspect="1" noChangeArrowheads="1" noTextEdit="1"/>
          </p:cNvSpPr>
          <p:nvPr>
            <p:ph type="sldImg"/>
          </p:nvPr>
        </p:nvSpPr>
        <p:spPr>
          <a:xfrm>
            <a:off x="1657350" y="1047750"/>
            <a:ext cx="3716338" cy="2786063"/>
          </a:xfrm>
          <a:ln/>
        </p:spPr>
      </p:sp>
      <p:sp>
        <p:nvSpPr>
          <p:cNvPr id="207874" name="Rectangle 3"/>
          <p:cNvSpPr>
            <a:spLocks noGrp="1" noChangeArrowheads="1"/>
          </p:cNvSpPr>
          <p:nvPr>
            <p:ph type="body" idx="1"/>
          </p:nvPr>
        </p:nvSpPr>
        <p:spPr>
          <a:xfrm>
            <a:off x="935038" y="4416425"/>
            <a:ext cx="5140325" cy="4179888"/>
          </a:xfrm>
          <a:noFill/>
          <a:ln w="9525"/>
        </p:spPr>
        <p:txBody>
          <a:bodyPr/>
          <a:lstStyle/>
          <a:p>
            <a:r>
              <a:rPr lang="en-US" b="1" smtClean="0">
                <a:latin typeface="Arial" charset="0"/>
              </a:rPr>
              <a:t>Vary in maturity, benefits if successful and risk.  Many at the laboratory/bench scale (&lt; 0.5 Mwe). Goal is to have projects demonstrated in 2013 and 2016 and commercially available by 2020</a:t>
            </a:r>
          </a:p>
          <a:p>
            <a:r>
              <a:rPr lang="en-US" b="1" smtClean="0">
                <a:latin typeface="Arial" charset="0"/>
              </a:rPr>
              <a:t>90% Carbon Capture Performance Target—not intended to set policy, technical/engineering target.  Most all approaches can be designed to capture &lt;90% for PC and IGCC</a:t>
            </a:r>
          </a:p>
          <a:p>
            <a:endParaRPr lang="en-US" b="1" smtClean="0">
              <a:latin typeface="Arial" charset="0"/>
            </a:endParaRPr>
          </a:p>
          <a:p>
            <a:r>
              <a:rPr lang="en-US" b="1" smtClean="0">
                <a:latin typeface="Arial" charset="0"/>
              </a:rPr>
              <a:t>2010:</a:t>
            </a:r>
          </a:p>
          <a:p>
            <a:endParaRPr lang="en-US" b="1" smtClean="0">
              <a:latin typeface="Arial" charset="0"/>
            </a:endParaRPr>
          </a:p>
          <a:p>
            <a:r>
              <a:rPr lang="en-US" b="1" smtClean="0">
                <a:latin typeface="Arial" charset="0"/>
              </a:rPr>
              <a:t>2012: </a:t>
            </a:r>
          </a:p>
          <a:p>
            <a:r>
              <a:rPr lang="en-US" b="1" smtClean="0">
                <a:latin typeface="Arial" charset="0"/>
              </a:rPr>
              <a:t>Advanced Physical Solvents:  New physical solvents for pre-combustion applications—example are synthesis of new glycol/water mixtures</a:t>
            </a:r>
          </a:p>
          <a:p>
            <a:r>
              <a:rPr lang="en-US" b="1" smtClean="0">
                <a:latin typeface="Arial" charset="0"/>
              </a:rPr>
              <a:t>Advanced Chemical Solvents:  Next generation amine mixtures such as MHI’s KS-1 and Econamine FG+.  New synthesized CO2 oligomers, new ionic liquid/amine mixtures, liquid carbonate systems, new amino acid synthesis.</a:t>
            </a:r>
          </a:p>
          <a:p>
            <a:r>
              <a:rPr lang="en-US" b="1" smtClean="0">
                <a:latin typeface="Arial" charset="0"/>
              </a:rPr>
              <a:t>Ammonia:  Alstoms chilled ammonia and Powerspans Aqueous Ammonia.</a:t>
            </a:r>
          </a:p>
          <a:p>
            <a:r>
              <a:rPr lang="en-US" b="1" smtClean="0">
                <a:latin typeface="Arial" charset="0"/>
              </a:rPr>
              <a:t>CO2 compression:  Ramgen shockwave compressor (reduces compression capital cost by 50%)</a:t>
            </a:r>
          </a:p>
          <a:p>
            <a:endParaRPr lang="en-US" b="1" smtClean="0">
              <a:latin typeface="Arial" charset="0"/>
            </a:endParaRPr>
          </a:p>
          <a:p>
            <a:r>
              <a:rPr lang="en-US" b="1" smtClean="0">
                <a:latin typeface="Arial" charset="0"/>
              </a:rPr>
              <a:t>2015:</a:t>
            </a:r>
          </a:p>
          <a:p>
            <a:r>
              <a:rPr lang="en-US" b="1" smtClean="0">
                <a:latin typeface="Arial" charset="0"/>
              </a:rPr>
              <a:t>PBI Membranes:  Polybenximidazol membranes (polymer) for high temperature pre-combustion H2/CO2 separation.  </a:t>
            </a:r>
          </a:p>
          <a:p>
            <a:r>
              <a:rPr lang="en-US" b="1" smtClean="0">
                <a:latin typeface="Arial" charset="0"/>
              </a:rPr>
              <a:t>Solid Sorbents:  Both chemical (amine based) and physical (Selexol or glycol) based solid sorbents for pre and post combustion applications.</a:t>
            </a:r>
          </a:p>
          <a:p>
            <a:r>
              <a:rPr lang="en-US" b="1" smtClean="0">
                <a:latin typeface="Arial" charset="0"/>
              </a:rPr>
              <a:t>Membrane systems:  Advanced ‘membrane systems’ designed to minimize membrane surface area, reduce compression/recompression parasitic load and improve CO2/H2 or CO2/N2 separation efficiency.</a:t>
            </a:r>
          </a:p>
          <a:p>
            <a:r>
              <a:rPr lang="en-US" b="1" smtClean="0">
                <a:latin typeface="Arial" charset="0"/>
              </a:rPr>
              <a:t>ITMs:  Ion Transport Membarne (Air Products O2 membrane) for IGCC and PC applications</a:t>
            </a:r>
          </a:p>
          <a:p>
            <a:r>
              <a:rPr lang="en-US" b="1" smtClean="0">
                <a:latin typeface="Arial" charset="0"/>
              </a:rPr>
              <a:t>Biomass co-firing:  Off-setting a portion of CO2 with renewable co-firing (up to 30%) for IGCC and PC-air fired and oxyfired applications</a:t>
            </a:r>
          </a:p>
          <a:p>
            <a:endParaRPr lang="en-US" b="1" smtClean="0">
              <a:latin typeface="Arial" charset="0"/>
            </a:endParaRPr>
          </a:p>
          <a:p>
            <a:r>
              <a:rPr lang="en-US" b="1" smtClean="0">
                <a:latin typeface="Arial" charset="0"/>
              </a:rPr>
              <a:t>2018:</a:t>
            </a:r>
          </a:p>
          <a:p>
            <a:r>
              <a:rPr lang="en-US" b="1" smtClean="0">
                <a:latin typeface="Arial" charset="0"/>
              </a:rPr>
              <a:t>Ionic Liquids:  Second generation of ionic liquid mixtures and high concentration ionic liquid CO2 capture systems  (to manage ionic liquid viscosity)</a:t>
            </a:r>
          </a:p>
          <a:p>
            <a:r>
              <a:rPr lang="en-US" b="1" smtClean="0">
                <a:latin typeface="Arial" charset="0"/>
              </a:rPr>
              <a:t>Metal Organic Frameworks (aka MOFs):  High surface area, low CO2 reaction energy solid sorbents with high thermal and chemical stability.  Includes the development of low cost dry solid sorbent systems.</a:t>
            </a:r>
          </a:p>
          <a:p>
            <a:endParaRPr lang="en-US" b="1" smtClean="0">
              <a:latin typeface="Arial" charset="0"/>
            </a:endParaRPr>
          </a:p>
          <a:p>
            <a:r>
              <a:rPr lang="en-US" b="1" smtClean="0">
                <a:latin typeface="Arial" charset="0"/>
              </a:rPr>
              <a:t>2018:</a:t>
            </a:r>
          </a:p>
          <a:p>
            <a:r>
              <a:rPr lang="en-US" b="1" smtClean="0">
                <a:latin typeface="Arial" charset="0"/>
              </a:rPr>
              <a:t>Enzymatic Membranes:  Hybrid membrane/liquid systems (chemical or physical) designed to improve the gas/liquid CO2 separation for post-combustion applications.  Membrane functions as a high surface area contact device to maintain high CO2 separation driving force.</a:t>
            </a:r>
          </a:p>
          <a:p>
            <a:endParaRPr lang="en-US" b="1" smtClean="0">
              <a:latin typeface="Arial" charset="0"/>
            </a:endParaRPr>
          </a:p>
          <a:p>
            <a:r>
              <a:rPr lang="en-US" b="1" smtClean="0">
                <a:latin typeface="Arial" charset="0"/>
              </a:rPr>
              <a:t>2020:</a:t>
            </a:r>
          </a:p>
          <a:p>
            <a:r>
              <a:rPr lang="en-US" b="1" smtClean="0">
                <a:latin typeface="Arial" charset="0"/>
              </a:rPr>
              <a:t>Chemical Looping:  Advanced coal oxycombustion without the need for a separate cryogenic air separation unit.  A metal-based (Cu, Fe, Ca, Ni…) substrate is circulated between an oxidizing and reducing environment thereby transferring the oxygen contained in the combustion air directly to the fuel (coal in this case), generating a pure stream of CO2 and steam to power.</a:t>
            </a:r>
          </a:p>
          <a:p>
            <a:r>
              <a:rPr lang="en-US" b="1" smtClean="0">
                <a:latin typeface="Arial" charset="0"/>
              </a:rPr>
              <a:t>OTM Boiler:  Advanced O2 membrane/boiler configuration whereby O2/air separation takes place directly in the combustion zone of the boiler.  Potential to reduce air separation costs by 75% in support of coal oxycombustion.</a:t>
            </a:r>
          </a:p>
          <a:p>
            <a:r>
              <a:rPr lang="en-US" b="1" smtClean="0">
                <a:latin typeface="Arial" charset="0"/>
              </a:rPr>
              <a:t>Biological Processes:  Post-combustion CO2 capture via algae growth.  </a:t>
            </a:r>
          </a:p>
          <a:p>
            <a:endParaRPr lang="en-US" b="1" smtClean="0">
              <a:latin typeface="Arial" charset="0"/>
            </a:endParaRPr>
          </a:p>
          <a:p>
            <a:endParaRPr lang="en-US" b="1"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5" name="Slide Image Placeholder 1"/>
          <p:cNvSpPr>
            <a:spLocks noGrp="1" noRot="1" noChangeAspect="1" noTextEdit="1"/>
          </p:cNvSpPr>
          <p:nvPr>
            <p:ph type="sldImg"/>
          </p:nvPr>
        </p:nvSpPr>
        <p:spPr>
          <a:xfrm>
            <a:off x="1641859" y="1046965"/>
            <a:ext cx="3729892" cy="2786042"/>
          </a:xfrm>
          <a:ln/>
        </p:spPr>
      </p:sp>
      <p:sp>
        <p:nvSpPr>
          <p:cNvPr id="333826" name="Notes Placeholder 2"/>
          <p:cNvSpPr>
            <a:spLocks noGrp="1"/>
          </p:cNvSpPr>
          <p:nvPr>
            <p:ph type="body" idx="1"/>
          </p:nvPr>
        </p:nvSpPr>
        <p:spPr>
          <a:xfrm>
            <a:off x="797660" y="4283762"/>
            <a:ext cx="5143848" cy="4178265"/>
          </a:xfrm>
          <a:noFill/>
          <a:ln w="9525"/>
        </p:spPr>
        <p:txBody>
          <a:bodyPr lIns="92811" tIns="45594" rIns="92811" bIns="45594"/>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Rectangle 7"/>
          <p:cNvSpPr txBox="1">
            <a:spLocks noGrp="1" noChangeArrowheads="1"/>
          </p:cNvSpPr>
          <p:nvPr/>
        </p:nvSpPr>
        <p:spPr bwMode="auto">
          <a:xfrm>
            <a:off x="3967163" y="8829675"/>
            <a:ext cx="3041650" cy="465138"/>
          </a:xfrm>
          <a:prstGeom prst="rect">
            <a:avLst/>
          </a:prstGeom>
          <a:noFill/>
          <a:ln w="9525">
            <a:noFill/>
            <a:miter lim="800000"/>
            <a:headEnd/>
            <a:tailEnd/>
          </a:ln>
        </p:spPr>
        <p:txBody>
          <a:bodyPr lIns="93103" tIns="46553" rIns="93103" bIns="46553" anchor="b"/>
          <a:lstStyle/>
          <a:p>
            <a:pPr algn="r" defTabSz="928688"/>
            <a:fld id="{61154527-EDEC-4029-9811-2746C29332DA}" type="slidenum">
              <a:rPr lang="en-US" sz="1200"/>
              <a:pPr algn="r" defTabSz="928688"/>
              <a:t>23</a:t>
            </a:fld>
            <a:endParaRPr lang="en-US" sz="1200"/>
          </a:p>
        </p:txBody>
      </p:sp>
      <p:sp>
        <p:nvSpPr>
          <p:cNvPr id="211970" name="Rectangle 2"/>
          <p:cNvSpPr>
            <a:spLocks noGrp="1" noRot="1" noChangeAspect="1" noChangeArrowheads="1" noTextEdit="1"/>
          </p:cNvSpPr>
          <p:nvPr>
            <p:ph type="sldImg"/>
          </p:nvPr>
        </p:nvSpPr>
        <p:spPr>
          <a:xfrm>
            <a:off x="1192213" y="692150"/>
            <a:ext cx="4641850" cy="3482975"/>
          </a:xfrm>
          <a:ln/>
        </p:spPr>
      </p:sp>
      <p:sp>
        <p:nvSpPr>
          <p:cNvPr id="211971" name="Rectangle 3"/>
          <p:cNvSpPr>
            <a:spLocks noGrp="1" noChangeArrowheads="1"/>
          </p:cNvSpPr>
          <p:nvPr>
            <p:ph type="body" idx="1"/>
          </p:nvPr>
        </p:nvSpPr>
        <p:spPr>
          <a:xfrm>
            <a:off x="847725" y="4349750"/>
            <a:ext cx="5135563" cy="4187825"/>
          </a:xfrm>
          <a:noFill/>
          <a:ln w="9525"/>
        </p:spPr>
        <p:txBody>
          <a:bodyPr lIns="90291" tIns="45147" rIns="90291" bIns="45147"/>
          <a:lstStyle/>
          <a:p>
            <a:pPr eaLnBrk="1" hangingPunct="1">
              <a:lnSpc>
                <a:spcPct val="80000"/>
              </a:lnSpc>
            </a:pPr>
            <a:endParaRPr lang="en-US" sz="8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Rectangle 2"/>
          <p:cNvSpPr>
            <a:spLocks noGrp="1" noRot="1" noChangeAspect="1" noChangeArrowheads="1" noTextEdit="1"/>
          </p:cNvSpPr>
          <p:nvPr>
            <p:ph type="sldImg"/>
          </p:nvPr>
        </p:nvSpPr>
        <p:spPr>
          <a:ln/>
        </p:spPr>
      </p:sp>
      <p:sp>
        <p:nvSpPr>
          <p:cNvPr id="215042" name="Rectangle 3"/>
          <p:cNvSpPr>
            <a:spLocks noGrp="1" noChangeArrowheads="1"/>
          </p:cNvSpPr>
          <p:nvPr>
            <p:ph type="body" idx="1"/>
          </p:nvPr>
        </p:nvSpPr>
        <p:spPr>
          <a:noFill/>
          <a:ln w="9525"/>
        </p:spPr>
        <p:txBody>
          <a:bodyPr/>
          <a:lstStyle/>
          <a:p>
            <a:pPr eaLnBrk="1" hangingPunct="1"/>
            <a:r>
              <a:rPr lang="en-US" smtClean="0"/>
              <a:t>The goal of carbon capture simulation initiative is to develop a science-based simulation tools that can be used for accelerating carbon capture technology development. The simulations will address CO2 separation from the flue gas of a pulverized coal plant or the fuel gas of a coal gasification plant. Typically it takes 20-30 years for energy technologies to move from the lab to wide-spread deployment; we want the simulations tools to help reduce that time so that the DOE goal of rapid deployment of carbon capture and storage technology to 100’s of plants can be met. We will develop a simulation framework to integrate models that span from material-scale to device-scale to plant-scale. That will result in complete and consistent models of power plants integrated with carbon capture technology. The development will be industrial case-study driven, involving industrial partners from the beginning of the project. The simulations will support the traditional use of models for identifying promising concepts and for developing optimal device and plant scale designs. Furthermore, we intend to include uncertainty quantification and risk analysis and quantify the technical risk during scale up. Ultimately the science-based models will help accelerate learning during the development and deployment of models. </a:t>
            </a:r>
          </a:p>
          <a:p>
            <a:pPr eaLnBrk="1" hangingPunct="1"/>
            <a:endParaRPr lang="en-US" smtClean="0"/>
          </a:p>
          <a:p>
            <a:pPr eaLnBrk="1" hangingPunct="1"/>
            <a:r>
              <a:rPr lang="en-US" smtClean="0"/>
              <a:t>A broad spectrum of simulation capabilities are required to achieve the objectives of the initiative. We have assembled a team of simulation experts from five national labs. Their capabilities span computational chemistry, computational fluid dynamics, process simulation, dynamic and real-time simulation, optimization, uncertainty quantification, risk analysis, and industrial applications of simulation tools.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Slide Image Placeholder 1"/>
          <p:cNvSpPr>
            <a:spLocks noGrp="1" noRot="1" noChangeAspect="1"/>
          </p:cNvSpPr>
          <p:nvPr>
            <p:ph type="sldImg"/>
          </p:nvPr>
        </p:nvSpPr>
        <p:spPr>
          <a:ln/>
        </p:spPr>
      </p:sp>
      <p:sp>
        <p:nvSpPr>
          <p:cNvPr id="217090" name="Notes Placeholder 2"/>
          <p:cNvSpPr>
            <a:spLocks noGrp="1"/>
          </p:cNvSpPr>
          <p:nvPr>
            <p:ph type="body" idx="1"/>
          </p:nvPr>
        </p:nvSpPr>
        <p:spPr>
          <a:noFill/>
          <a:ln w="9525"/>
        </p:spPr>
        <p:txBody>
          <a:bodyPr/>
          <a:lstStyle/>
          <a:p>
            <a:r>
              <a:rPr lang="en-US" smtClean="0"/>
              <a:t>The middle section is the core of NRAP:  quantifying the risk profiles.  It shows our preliminary model results, with the Integrated Assessment Model (akin to APECS) with a high fidelity reservoir model that couples to a wellbore release model (based on an abstraction from high fidelity simulations) that couples to a high fidelity groundwater model.  The output is the risk profiles (a couple of which are shown at top.</a:t>
            </a:r>
            <a:br>
              <a:rPr lang="en-US" smtClean="0"/>
            </a:br>
            <a:r>
              <a:rPr lang="en-US" smtClean="0"/>
              <a:t/>
            </a:r>
            <a:br>
              <a:rPr lang="en-US" smtClean="0"/>
            </a:br>
            <a:r>
              <a:rPr lang="en-US" smtClean="0"/>
              <a:t>The left section is the schematic of what NRAP is trying to accomplish (goals, approach, etc.).  The Integrated Assessment Model is the term that the oil/gas/environmental community uses for the coupling of high fidelity models through a system model.</a:t>
            </a:r>
            <a:br>
              <a:rPr lang="en-US" smtClean="0"/>
            </a:br>
            <a:r>
              <a:rPr lang="en-US" smtClean="0"/>
              <a:t/>
            </a:r>
            <a:br>
              <a:rPr lang="en-US" smtClean="0"/>
            </a:br>
            <a:r>
              <a:rPr lang="en-US" smtClean="0"/>
              <a:t>The right side shows some of the fundamental science gaps that NRAP is filling in for the risk profiles, with examples for each of the system components:</a:t>
            </a:r>
            <a:br>
              <a:rPr lang="en-US" smtClean="0"/>
            </a:br>
            <a:r>
              <a:rPr lang="en-US" smtClean="0"/>
              <a:t>  * pore scale characterization (with CT) to enable pore-scale calculations to predict permeability changes, residual trapping, etc.</a:t>
            </a:r>
            <a:br>
              <a:rPr lang="en-US" smtClean="0"/>
            </a:br>
            <a:r>
              <a:rPr lang="en-US" smtClean="0"/>
              <a:t>  * experimental determination of permeability changes to wells and caprocks due to geochemical interactions with CO2 and brine</a:t>
            </a:r>
            <a:br>
              <a:rPr lang="en-US" smtClean="0"/>
            </a:br>
            <a:r>
              <a:rPr lang="en-US" smtClean="0"/>
              <a:t>  * field/lab/theory to improve prediction of changes to aquifer geochemistry</a:t>
            </a:r>
            <a:endParaRPr lang="en-US" smtClean="0">
              <a:ea typeface="ＭＳ Ｐゴシック"/>
              <a:cs typeface="ＭＳ Ｐゴシック"/>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Slide Image Placeholder 1"/>
          <p:cNvSpPr>
            <a:spLocks noGrp="1" noRot="1" noChangeAspect="1"/>
          </p:cNvSpPr>
          <p:nvPr>
            <p:ph type="sldImg"/>
          </p:nvPr>
        </p:nvSpPr>
        <p:spPr>
          <a:ln/>
        </p:spPr>
      </p:sp>
      <p:sp>
        <p:nvSpPr>
          <p:cNvPr id="219138" name="Notes Placeholder 2"/>
          <p:cNvSpPr>
            <a:spLocks noGrp="1"/>
          </p:cNvSpPr>
          <p:nvPr>
            <p:ph type="body" idx="1"/>
          </p:nvPr>
        </p:nvSpPr>
        <p:spPr>
          <a:noFill/>
          <a:ln w="9525"/>
        </p:spPr>
        <p:txBody>
          <a:bodyPr/>
          <a:lstStyle/>
          <a:p>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Rectangle 7"/>
          <p:cNvSpPr txBox="1">
            <a:spLocks noGrp="1" noChangeArrowheads="1"/>
          </p:cNvSpPr>
          <p:nvPr/>
        </p:nvSpPr>
        <p:spPr bwMode="auto">
          <a:xfrm>
            <a:off x="3970338" y="8829675"/>
            <a:ext cx="3038475" cy="465138"/>
          </a:xfrm>
          <a:prstGeom prst="rect">
            <a:avLst/>
          </a:prstGeom>
          <a:noFill/>
          <a:ln w="9525">
            <a:noFill/>
            <a:miter lim="800000"/>
            <a:headEnd/>
            <a:tailEnd/>
          </a:ln>
        </p:spPr>
        <p:txBody>
          <a:bodyPr lIns="94042" tIns="47020" rIns="94042" bIns="47020" anchor="b"/>
          <a:lstStyle/>
          <a:p>
            <a:pPr algn="r" defTabSz="939800"/>
            <a:fld id="{A5C031C4-CA94-4056-9FF0-C2C3483B901E}" type="slidenum">
              <a:rPr lang="en-US" sz="1200">
                <a:solidFill>
                  <a:srgbClr val="000000"/>
                </a:solidFill>
              </a:rPr>
              <a:pPr algn="r" defTabSz="939800"/>
              <a:t>28</a:t>
            </a:fld>
            <a:endParaRPr lang="en-US" sz="1200">
              <a:solidFill>
                <a:srgbClr val="000000"/>
              </a:solidFill>
            </a:endParaRPr>
          </a:p>
        </p:txBody>
      </p:sp>
      <p:sp>
        <p:nvSpPr>
          <p:cNvPr id="221186" name="Rectangle 2"/>
          <p:cNvSpPr>
            <a:spLocks noGrp="1" noRot="1" noChangeAspect="1" noChangeArrowheads="1" noTextEdit="1"/>
          </p:cNvSpPr>
          <p:nvPr>
            <p:ph type="sldImg"/>
          </p:nvPr>
        </p:nvSpPr>
        <p:spPr>
          <a:xfrm>
            <a:off x="1660525" y="1050925"/>
            <a:ext cx="3706813" cy="2779713"/>
          </a:xfrm>
          <a:ln/>
        </p:spPr>
      </p:sp>
      <p:sp>
        <p:nvSpPr>
          <p:cNvPr id="221187" name="Rectangle 3"/>
          <p:cNvSpPr>
            <a:spLocks noGrp="1" noChangeArrowheads="1"/>
          </p:cNvSpPr>
          <p:nvPr>
            <p:ph type="body" idx="1"/>
          </p:nvPr>
        </p:nvSpPr>
        <p:spPr>
          <a:xfrm>
            <a:off x="935038" y="4416425"/>
            <a:ext cx="5140325" cy="4183063"/>
          </a:xfrm>
          <a:noFill/>
          <a:ln w="9525"/>
        </p:spPr>
        <p:txBody>
          <a:bodyPr lIns="94042" tIns="47020" rIns="94042" bIns="47020"/>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NETL Presentation Title Page Final"/>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Line 6"/>
          <p:cNvSpPr>
            <a:spLocks noChangeShapeType="1"/>
          </p:cNvSpPr>
          <p:nvPr/>
        </p:nvSpPr>
        <p:spPr bwMode="auto">
          <a:xfrm flipV="1">
            <a:off x="1611313" y="5022850"/>
            <a:ext cx="7134225" cy="0"/>
          </a:xfrm>
          <a:prstGeom prst="line">
            <a:avLst/>
          </a:prstGeom>
          <a:noFill/>
          <a:ln w="12700">
            <a:solidFill>
              <a:schemeClr val="tx1"/>
            </a:solidFill>
            <a:round/>
            <a:headEnd/>
            <a:tailEnd/>
          </a:ln>
          <a:effectLst/>
        </p:spPr>
        <p:txBody>
          <a:bodyPr/>
          <a:lstStyle/>
          <a:p>
            <a:pPr>
              <a:defRPr/>
            </a:pPr>
            <a:endParaRPr lang="en-US" dirty="0"/>
          </a:p>
        </p:txBody>
      </p:sp>
      <p:sp>
        <p:nvSpPr>
          <p:cNvPr id="693252" name="Rectangle 4"/>
          <p:cNvSpPr>
            <a:spLocks noGrp="1" noChangeArrowheads="1"/>
          </p:cNvSpPr>
          <p:nvPr>
            <p:ph type="ctrTitle" sz="quarter"/>
          </p:nvPr>
        </p:nvSpPr>
        <p:spPr>
          <a:xfrm>
            <a:off x="2741613" y="4508500"/>
            <a:ext cx="6170612" cy="488950"/>
          </a:xfrm>
        </p:spPr>
        <p:txBody>
          <a:bodyPr anchor="b"/>
          <a:lstStyle>
            <a:lvl1pPr algn="l" fontAlgn="t">
              <a:defRPr sz="2600"/>
            </a:lvl1pPr>
          </a:lstStyle>
          <a:p>
            <a:r>
              <a:rPr lang="en-US"/>
              <a:t>Click to edit Master title style</a:t>
            </a:r>
          </a:p>
        </p:txBody>
      </p:sp>
      <p:sp>
        <p:nvSpPr>
          <p:cNvPr id="693253" name="Rectangle 5"/>
          <p:cNvSpPr>
            <a:spLocks noGrp="1" noChangeArrowheads="1"/>
          </p:cNvSpPr>
          <p:nvPr>
            <p:ph type="subTitle" sz="quarter" idx="1"/>
          </p:nvPr>
        </p:nvSpPr>
        <p:spPr>
          <a:xfrm>
            <a:off x="2741613" y="5027613"/>
            <a:ext cx="6170612" cy="366712"/>
          </a:xfrm>
          <a:ln w="12700"/>
        </p:spPr>
        <p:txBody>
          <a:bodyPr>
            <a:spAutoFit/>
          </a:bodyPr>
          <a:lstStyle>
            <a:lvl1pPr marL="0" indent="0">
              <a:buFontTx/>
              <a:buNone/>
              <a:defRPr sz="1800" b="0"/>
            </a:lvl1pPr>
          </a:lstStyle>
          <a:p>
            <a:r>
              <a:rPr lang="en-US"/>
              <a:t>Click to edit Master subtitle style</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82563"/>
            <a:ext cx="2057400" cy="5986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82563"/>
            <a:ext cx="6019800" cy="5986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370013"/>
            <a:ext cx="8229600" cy="4799012"/>
          </a:xfrm>
        </p:spPr>
        <p:txBody>
          <a:bodyPr/>
          <a:lstStyle/>
          <a:p>
            <a:pPr lvl="0"/>
            <a:endParaRPr lang="en-US" noProof="0" dirty="0" smtClean="0"/>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370013"/>
            <a:ext cx="8229600" cy="4799012"/>
          </a:xfrm>
        </p:spPr>
        <p:txBody>
          <a:bodyPr/>
          <a:lstStyle/>
          <a:p>
            <a:pPr lvl="0"/>
            <a:endParaRPr lang="en-US" noProof="0" dirty="0" smtClean="0"/>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70013"/>
            <a:ext cx="4038600" cy="47990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4038600" cy="47990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NETL Presentation Title Page Final Black DOE Logo"/>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Text Box 3"/>
          <p:cNvSpPr txBox="1">
            <a:spLocks noChangeArrowheads="1"/>
          </p:cNvSpPr>
          <p:nvPr/>
        </p:nvSpPr>
        <p:spPr bwMode="auto">
          <a:xfrm>
            <a:off x="176213" y="6272213"/>
            <a:ext cx="4405312" cy="461962"/>
          </a:xfrm>
          <a:prstGeom prst="rect">
            <a:avLst/>
          </a:prstGeom>
          <a:noFill/>
          <a:ln w="12700">
            <a:noFill/>
            <a:miter lim="800000"/>
            <a:headEnd/>
            <a:tailEnd/>
          </a:ln>
          <a:effectLst/>
        </p:spPr>
        <p:txBody>
          <a:bodyPr>
            <a:spAutoFit/>
          </a:bodyPr>
          <a:lstStyle/>
          <a:p>
            <a:pPr eaLnBrk="0" hangingPunct="0">
              <a:spcBef>
                <a:spcPts val="0"/>
              </a:spcBef>
              <a:defRPr/>
            </a:pPr>
            <a:r>
              <a:rPr lang="en-US" sz="1200" dirty="0"/>
              <a:t>Office of Inspector General Regional Training Conference</a:t>
            </a:r>
          </a:p>
          <a:p>
            <a:pPr eaLnBrk="0" hangingPunct="0">
              <a:spcBef>
                <a:spcPts val="0"/>
              </a:spcBef>
              <a:defRPr/>
            </a:pPr>
            <a:r>
              <a:rPr lang="en-US" sz="1200" dirty="0"/>
              <a:t>Pittsburgh, PA, July 13, 2009</a:t>
            </a:r>
            <a:endParaRPr lang="en-US" sz="1200" dirty="0">
              <a:solidFill>
                <a:srgbClr val="000099"/>
              </a:solidFill>
            </a:endParaRPr>
          </a:p>
        </p:txBody>
      </p:sp>
      <p:sp>
        <p:nvSpPr>
          <p:cNvPr id="6" name="Line 6"/>
          <p:cNvSpPr>
            <a:spLocks noChangeShapeType="1"/>
          </p:cNvSpPr>
          <p:nvPr/>
        </p:nvSpPr>
        <p:spPr bwMode="auto">
          <a:xfrm>
            <a:off x="2744788" y="5029200"/>
            <a:ext cx="5484812" cy="0"/>
          </a:xfrm>
          <a:prstGeom prst="line">
            <a:avLst/>
          </a:prstGeom>
          <a:noFill/>
          <a:ln w="12700">
            <a:solidFill>
              <a:schemeClr val="tx1"/>
            </a:solidFill>
            <a:round/>
            <a:headEnd/>
            <a:tailEnd/>
          </a:ln>
          <a:effectLst/>
        </p:spPr>
        <p:txBody>
          <a:bodyPr/>
          <a:lstStyle/>
          <a:p>
            <a:pPr>
              <a:defRPr/>
            </a:pPr>
            <a:endParaRPr lang="en-US" sz="600"/>
          </a:p>
        </p:txBody>
      </p:sp>
      <p:sp>
        <p:nvSpPr>
          <p:cNvPr id="693252" name="Rectangle 4"/>
          <p:cNvSpPr>
            <a:spLocks noGrp="1" noChangeArrowheads="1"/>
          </p:cNvSpPr>
          <p:nvPr>
            <p:ph type="ctrTitle" sz="quarter"/>
          </p:nvPr>
        </p:nvSpPr>
        <p:spPr>
          <a:xfrm>
            <a:off x="2741613" y="4508500"/>
            <a:ext cx="6170612" cy="488950"/>
          </a:xfrm>
        </p:spPr>
        <p:txBody>
          <a:bodyPr anchor="b"/>
          <a:lstStyle>
            <a:lvl1pPr algn="l" fontAlgn="t">
              <a:defRPr sz="2600"/>
            </a:lvl1pPr>
          </a:lstStyle>
          <a:p>
            <a:r>
              <a:rPr lang="en-US"/>
              <a:t>Click to edit Master title style</a:t>
            </a:r>
          </a:p>
        </p:txBody>
      </p:sp>
      <p:sp>
        <p:nvSpPr>
          <p:cNvPr id="693253" name="Rectangle 5"/>
          <p:cNvSpPr>
            <a:spLocks noGrp="1" noChangeArrowheads="1"/>
          </p:cNvSpPr>
          <p:nvPr>
            <p:ph type="subTitle" sz="quarter" idx="1"/>
          </p:nvPr>
        </p:nvSpPr>
        <p:spPr>
          <a:xfrm>
            <a:off x="2741613" y="5027613"/>
            <a:ext cx="6170612" cy="366712"/>
          </a:xfrm>
          <a:ln w="12700"/>
        </p:spPr>
        <p:txBody>
          <a:bodyPr>
            <a:spAutoFit/>
          </a:bodyPr>
          <a:lstStyle>
            <a:lvl1pPr marL="0" indent="0">
              <a:buFontTx/>
              <a:buNone/>
              <a:defRPr sz="1800" b="0"/>
            </a:lvl1pPr>
          </a:lstStyle>
          <a:p>
            <a:r>
              <a:rPr lang="en-US"/>
              <a:t>Click to edit Master subtitle style</a:t>
            </a:r>
          </a:p>
        </p:txBody>
      </p:sp>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414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14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82563"/>
            <a:ext cx="2057400" cy="57578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82563"/>
            <a:ext cx="6019800" cy="57578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182563"/>
            <a:ext cx="8229600" cy="549275"/>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141413"/>
            <a:ext cx="4038600" cy="2322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141413"/>
            <a:ext cx="4038600" cy="2322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616325"/>
            <a:ext cx="4038600" cy="2324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616325"/>
            <a:ext cx="4038600" cy="2324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141413"/>
            <a:ext cx="8229600" cy="4799012"/>
          </a:xfrm>
        </p:spPr>
        <p:txBody>
          <a:bodyPr/>
          <a:lstStyle/>
          <a:p>
            <a:pPr lvl="0"/>
            <a:endParaRPr lang="en-US" noProof="0" smtClean="0"/>
          </a:p>
        </p:txBody>
      </p:sp>
      <p:sp>
        <p:nvSpPr>
          <p:cNvPr id="4" name="Rectangle 15"/>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NETL Presentation Title Page Final"/>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Line 6"/>
          <p:cNvSpPr>
            <a:spLocks noChangeShapeType="1"/>
          </p:cNvSpPr>
          <p:nvPr/>
        </p:nvSpPr>
        <p:spPr bwMode="auto">
          <a:xfrm flipV="1">
            <a:off x="1611313" y="5022850"/>
            <a:ext cx="7134225" cy="0"/>
          </a:xfrm>
          <a:prstGeom prst="line">
            <a:avLst/>
          </a:prstGeom>
          <a:noFill/>
          <a:ln w="12700">
            <a:solidFill>
              <a:schemeClr val="tx1"/>
            </a:solidFill>
            <a:round/>
            <a:headEnd/>
            <a:tailEnd/>
          </a:ln>
          <a:effectLst/>
        </p:spPr>
        <p:txBody>
          <a:bodyPr/>
          <a:lstStyle/>
          <a:p>
            <a:pPr>
              <a:defRPr/>
            </a:pPr>
            <a:endParaRPr lang="en-US" dirty="0"/>
          </a:p>
        </p:txBody>
      </p:sp>
      <p:sp>
        <p:nvSpPr>
          <p:cNvPr id="693252" name="Rectangle 4"/>
          <p:cNvSpPr>
            <a:spLocks noGrp="1" noChangeArrowheads="1"/>
          </p:cNvSpPr>
          <p:nvPr>
            <p:ph type="ctrTitle" sz="quarter"/>
          </p:nvPr>
        </p:nvSpPr>
        <p:spPr>
          <a:xfrm>
            <a:off x="2741613" y="4508500"/>
            <a:ext cx="6170612" cy="488950"/>
          </a:xfrm>
        </p:spPr>
        <p:txBody>
          <a:bodyPr anchor="b"/>
          <a:lstStyle>
            <a:lvl1pPr algn="l" fontAlgn="t">
              <a:defRPr sz="2600"/>
            </a:lvl1pPr>
          </a:lstStyle>
          <a:p>
            <a:r>
              <a:rPr lang="en-US"/>
              <a:t>Click to edit Master title style</a:t>
            </a:r>
          </a:p>
        </p:txBody>
      </p:sp>
      <p:sp>
        <p:nvSpPr>
          <p:cNvPr id="693253" name="Rectangle 5"/>
          <p:cNvSpPr>
            <a:spLocks noGrp="1" noChangeArrowheads="1"/>
          </p:cNvSpPr>
          <p:nvPr>
            <p:ph type="subTitle" sz="quarter" idx="1"/>
          </p:nvPr>
        </p:nvSpPr>
        <p:spPr>
          <a:xfrm>
            <a:off x="2741613" y="5027613"/>
            <a:ext cx="6170612" cy="366712"/>
          </a:xfrm>
          <a:ln w="12700"/>
        </p:spPr>
        <p:txBody>
          <a:bodyPr>
            <a:spAutoFit/>
          </a:bodyPr>
          <a:lstStyle>
            <a:lvl1pPr marL="0" indent="0">
              <a:buFontTx/>
              <a:buNone/>
              <a:defRPr sz="1800" b="0"/>
            </a:lvl1pPr>
          </a:lstStyle>
          <a:p>
            <a:r>
              <a:rPr lang="en-US"/>
              <a:t>Click to edit Master subtitle style</a:t>
            </a: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82563"/>
            <a:ext cx="2057400" cy="5986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82563"/>
            <a:ext cx="6019800" cy="5986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370013"/>
            <a:ext cx="8229600" cy="4799012"/>
          </a:xfrm>
        </p:spPr>
        <p:txBody>
          <a:bodyPr/>
          <a:lstStyle/>
          <a:p>
            <a:pPr lvl="0"/>
            <a:endParaRPr lang="en-US" noProof="0" dirty="0" smtClean="0"/>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370013"/>
            <a:ext cx="8229600" cy="4799012"/>
          </a:xfrm>
        </p:spPr>
        <p:txBody>
          <a:bodyPr/>
          <a:lstStyle/>
          <a:p>
            <a:pPr lvl="0"/>
            <a:endParaRPr lang="en-US" noProof="0" dirty="0" smtClean="0"/>
          </a:p>
        </p:txBody>
      </p:sp>
      <p:sp>
        <p:nvSpPr>
          <p:cNvPr id="4"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5492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70013"/>
            <a:ext cx="4038600" cy="47990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4038600" cy="47990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4"/>
          <p:cNvSpPr>
            <a:spLocks noGrp="1" noChangeArrowheads="1"/>
          </p:cNvSpPr>
          <p:nvPr>
            <p:ph type="ftr" sz="quarter" idx="10"/>
          </p:nvPr>
        </p:nvSpPr>
        <p:spPr>
          <a:ln/>
        </p:spPr>
        <p:txBody>
          <a:bodyPr/>
          <a:lstStyle>
            <a:lvl1pPr>
              <a:defRPr/>
            </a:lvl1pPr>
          </a:lstStyle>
          <a:p>
            <a:pPr>
              <a:defRPr/>
            </a:pPr>
            <a:endParaRPr 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93256" name="Picture 8" descr="NETL Presentation Title Page Final Black DOE Logo"/>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93251" name="Text Box 3"/>
          <p:cNvSpPr txBox="1">
            <a:spLocks noChangeArrowheads="1"/>
          </p:cNvSpPr>
          <p:nvPr/>
        </p:nvSpPr>
        <p:spPr bwMode="auto">
          <a:xfrm>
            <a:off x="176213" y="6602413"/>
            <a:ext cx="2117725" cy="184150"/>
          </a:xfrm>
          <a:prstGeom prst="rect">
            <a:avLst/>
          </a:prstGeom>
          <a:noFill/>
          <a:ln w="12700">
            <a:noFill/>
            <a:miter lim="800000"/>
            <a:headEnd/>
            <a:tailEnd/>
          </a:ln>
          <a:effectLst/>
        </p:spPr>
        <p:txBody>
          <a:bodyPr wrap="none">
            <a:spAutoFit/>
          </a:bodyPr>
          <a:lstStyle/>
          <a:p>
            <a:pPr eaLnBrk="0" hangingPunct="0">
              <a:spcBef>
                <a:spcPct val="50000"/>
              </a:spcBef>
            </a:pPr>
            <a:r>
              <a:rPr lang="en-US" sz="600">
                <a:solidFill>
                  <a:srgbClr val="000099"/>
                </a:solidFill>
                <a:latin typeface="Arial"/>
              </a:rPr>
              <a:t>Presentation Identifier (Title or Location), Month 00, 2008</a:t>
            </a:r>
          </a:p>
        </p:txBody>
      </p:sp>
      <p:sp>
        <p:nvSpPr>
          <p:cNvPr id="693252" name="Rectangle 4"/>
          <p:cNvSpPr>
            <a:spLocks noGrp="1" noChangeArrowheads="1"/>
          </p:cNvSpPr>
          <p:nvPr>
            <p:ph type="ctrTitle" sz="quarter"/>
          </p:nvPr>
        </p:nvSpPr>
        <p:spPr>
          <a:xfrm>
            <a:off x="2741613" y="4508500"/>
            <a:ext cx="6170612" cy="488950"/>
          </a:xfrm>
        </p:spPr>
        <p:txBody>
          <a:bodyPr anchor="b"/>
          <a:lstStyle>
            <a:lvl1pPr algn="l" fontAlgn="t">
              <a:defRPr sz="2600"/>
            </a:lvl1pPr>
          </a:lstStyle>
          <a:p>
            <a:r>
              <a:rPr lang="en-US" smtClean="0"/>
              <a:t>Click to edit Master title style</a:t>
            </a:r>
            <a:endParaRPr lang="en-US"/>
          </a:p>
        </p:txBody>
      </p:sp>
      <p:sp>
        <p:nvSpPr>
          <p:cNvPr id="693253" name="Rectangle 5"/>
          <p:cNvSpPr>
            <a:spLocks noGrp="1" noChangeArrowheads="1"/>
          </p:cNvSpPr>
          <p:nvPr>
            <p:ph type="subTitle" sz="quarter" idx="1"/>
          </p:nvPr>
        </p:nvSpPr>
        <p:spPr>
          <a:xfrm>
            <a:off x="2741613" y="5027613"/>
            <a:ext cx="6170612" cy="366712"/>
          </a:xfrm>
          <a:ln w="12700"/>
        </p:spPr>
        <p:txBody>
          <a:bodyPr>
            <a:spAutoFit/>
          </a:bodyPr>
          <a:lstStyle>
            <a:lvl1pPr marL="0" indent="0">
              <a:buFontTx/>
              <a:buNone/>
              <a:defRPr sz="1800" b="0"/>
            </a:lvl1pPr>
          </a:lstStyle>
          <a:p>
            <a:r>
              <a:rPr lang="en-US" smtClean="0"/>
              <a:t>Click to edit Master subtitle style</a:t>
            </a:r>
            <a:endParaRPr lang="en-US"/>
          </a:p>
        </p:txBody>
      </p:sp>
      <p:sp>
        <p:nvSpPr>
          <p:cNvPr id="693254" name="Line 6"/>
          <p:cNvSpPr>
            <a:spLocks noChangeShapeType="1"/>
          </p:cNvSpPr>
          <p:nvPr/>
        </p:nvSpPr>
        <p:spPr bwMode="auto">
          <a:xfrm>
            <a:off x="2744788" y="5029200"/>
            <a:ext cx="5484812" cy="0"/>
          </a:xfrm>
          <a:prstGeom prst="line">
            <a:avLst/>
          </a:prstGeom>
          <a:noFill/>
          <a:ln w="12700">
            <a:solidFill>
              <a:schemeClr val="tx1"/>
            </a:solidFill>
            <a:round/>
            <a:headEnd/>
            <a:tailEnd/>
          </a:ln>
          <a:effectLst/>
        </p:spPr>
        <p:txBody>
          <a:bodyPr/>
          <a:lstStyle/>
          <a:p>
            <a:endParaRPr lang="en-US" sz="600">
              <a:latin typeface="Arial"/>
            </a:endParaRPr>
          </a:p>
        </p:txBody>
      </p:sp>
    </p:spTree>
  </p:cSld>
  <p:clrMapOvr>
    <a:masterClrMapping/>
  </p:clrMapOvr>
  <p:transition spd="med">
    <p:fade/>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
        <p:nvSpPr>
          <p:cNvPr id="5" name="TextBox 6"/>
          <p:cNvSpPr txBox="1"/>
          <p:nvPr userDrawn="1"/>
        </p:nvSpPr>
        <p:spPr>
          <a:xfrm>
            <a:off x="0" y="0"/>
            <a:ext cx="2085278" cy="646331"/>
          </a:xfrm>
          <a:prstGeom prst="rect">
            <a:avLst/>
          </a:prstGeom>
          <a:noFill/>
        </p:spPr>
        <p:txBody>
          <a:bodyPr wrap="square">
            <a:spAutoFit/>
          </a:bodyPr>
          <a:lstStyle/>
          <a:p>
            <a:pPr algn="ctr">
              <a:defRPr/>
            </a:pPr>
            <a:r>
              <a:rPr lang="en-US" sz="900" b="1" i="0" dirty="0">
                <a:solidFill>
                  <a:srgbClr val="FF0000"/>
                </a:solidFill>
                <a:latin typeface="Arial"/>
              </a:rPr>
              <a:t>OFFICIAL USE ONLY </a:t>
            </a:r>
          </a:p>
          <a:p>
            <a:pPr algn="ctr">
              <a:defRPr/>
            </a:pPr>
            <a:r>
              <a:rPr lang="en-US" sz="900" b="1" i="0" dirty="0">
                <a:solidFill>
                  <a:srgbClr val="FF0000"/>
                </a:solidFill>
                <a:latin typeface="Arial"/>
              </a:rPr>
              <a:t>INTERNAL DELIBERATIVE </a:t>
            </a:r>
          </a:p>
          <a:p>
            <a:pPr algn="ctr">
              <a:defRPr/>
            </a:pPr>
            <a:r>
              <a:rPr lang="en-US" sz="900" b="1" i="0" dirty="0">
                <a:solidFill>
                  <a:srgbClr val="FF0000"/>
                </a:solidFill>
                <a:latin typeface="Arial"/>
              </a:rPr>
              <a:t>NOT FOR PUBLIC DISTRIBUTION</a:t>
            </a:r>
          </a:p>
          <a:p>
            <a:pPr algn="ctr">
              <a:defRPr/>
            </a:pPr>
            <a:endParaRPr lang="en-US" sz="900" i="0" dirty="0">
              <a:solidFill>
                <a:srgbClr val="FF0000"/>
              </a:solidFill>
              <a:latin typeface="Arial"/>
            </a:endParaRPr>
          </a:p>
        </p:txBody>
      </p:sp>
    </p:spTree>
  </p:cSld>
  <p:clrMapOvr>
    <a:masterClrMapping/>
  </p:clrMapOvr>
  <p:transition spd="med">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82563"/>
            <a:ext cx="2057400" cy="5986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82563"/>
            <a:ext cx="6019800" cy="5986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93256" name="Picture 8" descr="NETL Presentation Title Page Final Black DOE Logo"/>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93251" name="Text Box 3"/>
          <p:cNvSpPr txBox="1">
            <a:spLocks noChangeArrowheads="1"/>
          </p:cNvSpPr>
          <p:nvPr/>
        </p:nvSpPr>
        <p:spPr bwMode="auto">
          <a:xfrm>
            <a:off x="176213" y="6602413"/>
            <a:ext cx="1689886" cy="184666"/>
          </a:xfrm>
          <a:prstGeom prst="rect">
            <a:avLst/>
          </a:prstGeom>
          <a:noFill/>
          <a:ln w="12700">
            <a:noFill/>
            <a:miter lim="800000"/>
            <a:headEnd/>
            <a:tailEnd/>
          </a:ln>
          <a:effectLst/>
        </p:spPr>
        <p:txBody>
          <a:bodyPr wrap="none">
            <a:spAutoFit/>
          </a:bodyPr>
          <a:lstStyle/>
          <a:p>
            <a:pPr eaLnBrk="0" hangingPunct="0">
              <a:spcBef>
                <a:spcPct val="50000"/>
              </a:spcBef>
            </a:pPr>
            <a:r>
              <a:rPr lang="en-US" sz="600" dirty="0" smtClean="0">
                <a:solidFill>
                  <a:srgbClr val="000099"/>
                </a:solidFill>
              </a:rPr>
              <a:t>NAS, Washington DC, September 14, 2010</a:t>
            </a:r>
            <a:endParaRPr lang="en-US" sz="600" dirty="0">
              <a:solidFill>
                <a:srgbClr val="000099"/>
              </a:solidFill>
            </a:endParaRPr>
          </a:p>
        </p:txBody>
      </p:sp>
      <p:sp>
        <p:nvSpPr>
          <p:cNvPr id="693252" name="Rectangle 4"/>
          <p:cNvSpPr>
            <a:spLocks noGrp="1" noChangeArrowheads="1"/>
          </p:cNvSpPr>
          <p:nvPr>
            <p:ph type="ctrTitle" sz="quarter"/>
          </p:nvPr>
        </p:nvSpPr>
        <p:spPr>
          <a:xfrm>
            <a:off x="2741613" y="3378394"/>
            <a:ext cx="6170612" cy="1619056"/>
          </a:xfrm>
        </p:spPr>
        <p:txBody>
          <a:bodyPr anchor="b"/>
          <a:lstStyle>
            <a:lvl1pPr algn="l" fontAlgn="t">
              <a:defRPr sz="2600"/>
            </a:lvl1pPr>
          </a:lstStyle>
          <a:p>
            <a:r>
              <a:rPr lang="en-US" dirty="0" smtClean="0"/>
              <a:t>Click to edit Master title style</a:t>
            </a:r>
            <a:endParaRPr lang="en-US" dirty="0"/>
          </a:p>
        </p:txBody>
      </p:sp>
      <p:sp>
        <p:nvSpPr>
          <p:cNvPr id="693253" name="Rectangle 5"/>
          <p:cNvSpPr>
            <a:spLocks noGrp="1" noChangeArrowheads="1"/>
          </p:cNvSpPr>
          <p:nvPr>
            <p:ph type="subTitle" sz="quarter" idx="1"/>
          </p:nvPr>
        </p:nvSpPr>
        <p:spPr>
          <a:xfrm>
            <a:off x="2741613" y="5027613"/>
            <a:ext cx="6170612" cy="369332"/>
          </a:xfrm>
          <a:ln w="12700"/>
        </p:spPr>
        <p:txBody>
          <a:bodyPr wrap="square">
            <a:spAutoFit/>
          </a:bodyPr>
          <a:lstStyle>
            <a:lvl1pPr marL="0" indent="0">
              <a:buFontTx/>
              <a:buNone/>
              <a:defRPr sz="1800" b="0"/>
            </a:lvl1pPr>
          </a:lstStyle>
          <a:p>
            <a:r>
              <a:rPr lang="en-US" smtClean="0"/>
              <a:t>Click to edit Master subtitle style</a:t>
            </a:r>
            <a:endParaRPr lang="en-US"/>
          </a:p>
        </p:txBody>
      </p:sp>
      <p:sp>
        <p:nvSpPr>
          <p:cNvPr id="693254" name="Line 6"/>
          <p:cNvSpPr>
            <a:spLocks noChangeShapeType="1"/>
          </p:cNvSpPr>
          <p:nvPr/>
        </p:nvSpPr>
        <p:spPr bwMode="auto">
          <a:xfrm>
            <a:off x="2744788" y="5022219"/>
            <a:ext cx="5484812" cy="0"/>
          </a:xfrm>
          <a:prstGeom prst="line">
            <a:avLst/>
          </a:prstGeom>
          <a:noFill/>
          <a:ln w="12700">
            <a:solidFill>
              <a:schemeClr val="tx1"/>
            </a:solidFill>
            <a:round/>
            <a:headEnd/>
            <a:tailEnd/>
          </a:ln>
          <a:effectLst/>
        </p:spPr>
        <p:txBody>
          <a:bodyPr/>
          <a:lstStyle/>
          <a:p>
            <a:endParaRPr lang="en-US" sz="600"/>
          </a:p>
        </p:txBody>
      </p:sp>
    </p:spTree>
  </p:cSld>
  <p:clrMapOvr>
    <a:masterClrMapping/>
  </p:clrMapOvr>
  <p:transition spd="med">
    <p:fade/>
  </p:transition>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
        <p:nvSpPr>
          <p:cNvPr id="5" name="TextBox 6"/>
          <p:cNvSpPr txBox="1"/>
          <p:nvPr userDrawn="1"/>
        </p:nvSpPr>
        <p:spPr>
          <a:xfrm>
            <a:off x="0" y="0"/>
            <a:ext cx="2085278" cy="646331"/>
          </a:xfrm>
          <a:prstGeom prst="rect">
            <a:avLst/>
          </a:prstGeom>
          <a:noFill/>
        </p:spPr>
        <p:txBody>
          <a:bodyPr wrap="square">
            <a:spAutoFit/>
          </a:bodyPr>
          <a:lstStyle/>
          <a:p>
            <a:pPr algn="ctr">
              <a:defRPr/>
            </a:pPr>
            <a:r>
              <a:rPr lang="en-US" sz="900" b="1" i="0" dirty="0">
                <a:solidFill>
                  <a:srgbClr val="FF0000"/>
                </a:solidFill>
              </a:rPr>
              <a:t>OFFICIAL USE ONLY </a:t>
            </a:r>
          </a:p>
          <a:p>
            <a:pPr algn="ctr">
              <a:defRPr/>
            </a:pPr>
            <a:r>
              <a:rPr lang="en-US" sz="900" b="1" i="0" dirty="0">
                <a:solidFill>
                  <a:srgbClr val="FF0000"/>
                </a:solidFill>
              </a:rPr>
              <a:t>INTERNAL DELIBERATIVE </a:t>
            </a:r>
          </a:p>
          <a:p>
            <a:pPr algn="ctr">
              <a:defRPr/>
            </a:pPr>
            <a:r>
              <a:rPr lang="en-US" sz="900" b="1" i="0" dirty="0">
                <a:solidFill>
                  <a:srgbClr val="FF0000"/>
                </a:solidFill>
              </a:rPr>
              <a:t>NOT FOR PUBLIC DISTRIBUTION</a:t>
            </a:r>
          </a:p>
          <a:p>
            <a:pPr algn="ctr">
              <a:defRPr/>
            </a:pPr>
            <a:endParaRPr lang="en-US" sz="900" i="0" dirty="0">
              <a:solidFill>
                <a:srgbClr val="FF0000"/>
              </a:solidFill>
            </a:endParaRPr>
          </a:p>
        </p:txBody>
      </p:sp>
    </p:spTree>
  </p:cSld>
  <p:clrMapOvr>
    <a:masterClrMapping/>
  </p:clrMapOvr>
  <p:transition spd="med">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0013"/>
            <a:ext cx="4038600" cy="47990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82563"/>
            <a:ext cx="2057400" cy="5986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82563"/>
            <a:ext cx="6019800" cy="5986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solidFill>
                <a:prstClr val="black"/>
              </a:solidFill>
            </a:endParaRPr>
          </a:p>
        </p:txBody>
      </p:sp>
    </p:spTree>
  </p:cSld>
  <p:clrMapOvr>
    <a:masterClrMapping/>
  </p:clrMapOvr>
  <p:transition spd="med">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706438" y="234950"/>
            <a:ext cx="7635875" cy="90805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12813" y="1524000"/>
            <a:ext cx="7223125" cy="4343400"/>
          </a:xfrm>
        </p:spPr>
        <p:txBody>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1.jpe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jpe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image" Target="../media/image1.jpe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4.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theme" Target="../theme/theme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descr="Footer G-Tone-Thin-2"/>
          <p:cNvPicPr>
            <a:picLocks noChangeAspect="1" noChangeArrowheads="1"/>
          </p:cNvPicPr>
          <p:nvPr/>
        </p:nvPicPr>
        <p:blipFill>
          <a:blip r:embed="rId16" cstate="print"/>
          <a:srcRect/>
          <a:stretch>
            <a:fillRect/>
          </a:stretch>
        </p:blipFill>
        <p:spPr bwMode="auto">
          <a:xfrm>
            <a:off x="0" y="6307138"/>
            <a:ext cx="9144000" cy="228600"/>
          </a:xfrm>
          <a:prstGeom prst="rect">
            <a:avLst/>
          </a:prstGeom>
          <a:noFill/>
          <a:ln w="9525">
            <a:noFill/>
            <a:miter lim="800000"/>
            <a:headEnd/>
            <a:tailEnd/>
          </a:ln>
        </p:spPr>
      </p:pic>
      <p:sp>
        <p:nvSpPr>
          <p:cNvPr id="1027" name="Rectangle 3"/>
          <p:cNvSpPr>
            <a:spLocks noGrp="1" noChangeArrowheads="1"/>
          </p:cNvSpPr>
          <p:nvPr>
            <p:ph type="title"/>
          </p:nvPr>
        </p:nvSpPr>
        <p:spPr bwMode="auto">
          <a:xfrm>
            <a:off x="457200" y="182563"/>
            <a:ext cx="8229600" cy="549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lvl="0"/>
            <a:r>
              <a:rPr lang="en-US" smtClean="0"/>
              <a:t>Click to edit Master title style</a:t>
            </a:r>
          </a:p>
        </p:txBody>
      </p:sp>
      <p:sp>
        <p:nvSpPr>
          <p:cNvPr id="1028" name="Rectangle 4"/>
          <p:cNvSpPr>
            <a:spLocks noGrp="1" noChangeArrowheads="1"/>
          </p:cNvSpPr>
          <p:nvPr>
            <p:ph type="body" idx="1"/>
          </p:nvPr>
        </p:nvSpPr>
        <p:spPr bwMode="auto">
          <a:xfrm>
            <a:off x="457200" y="1370013"/>
            <a:ext cx="8229600" cy="4799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29" name="Group 9"/>
          <p:cNvGrpSpPr>
            <a:grpSpLocks/>
          </p:cNvGrpSpPr>
          <p:nvPr/>
        </p:nvGrpSpPr>
        <p:grpSpPr bwMode="auto">
          <a:xfrm>
            <a:off x="0" y="6329363"/>
            <a:ext cx="371475" cy="184150"/>
            <a:chOff x="-2" y="4061"/>
            <a:chExt cx="234" cy="116"/>
          </a:xfrm>
        </p:grpSpPr>
        <p:sp>
          <p:nvSpPr>
            <p:cNvPr id="692230" name="Oval 6"/>
            <p:cNvSpPr>
              <a:spLocks noChangeArrowheads="1"/>
            </p:cNvSpPr>
            <p:nvPr userDrawn="1"/>
          </p:nvSpPr>
          <p:spPr bwMode="auto">
            <a:xfrm>
              <a:off x="60" y="4062"/>
              <a:ext cx="114" cy="114"/>
            </a:xfrm>
            <a:prstGeom prst="ellipse">
              <a:avLst/>
            </a:prstGeom>
            <a:solidFill>
              <a:schemeClr val="bg1"/>
            </a:solidFill>
            <a:ln w="6350" algn="ctr">
              <a:solidFill>
                <a:schemeClr val="tx1"/>
              </a:solidFill>
              <a:round/>
              <a:headEnd/>
              <a:tailEnd/>
            </a:ln>
            <a:effectLst/>
          </p:spPr>
          <p:txBody>
            <a:bodyPr anchor="ctr">
              <a:spAutoFit/>
            </a:bodyPr>
            <a:lstStyle/>
            <a:p>
              <a:pPr>
                <a:defRPr/>
              </a:pPr>
              <a:endParaRPr lang="en-US" dirty="0"/>
            </a:p>
          </p:txBody>
        </p:sp>
        <p:sp>
          <p:nvSpPr>
            <p:cNvPr id="692231" name="Text Box 7"/>
            <p:cNvSpPr txBox="1">
              <a:spLocks noChangeArrowheads="1"/>
            </p:cNvSpPr>
            <p:nvPr userDrawn="1"/>
          </p:nvSpPr>
          <p:spPr bwMode="auto">
            <a:xfrm>
              <a:off x="-2" y="4061"/>
              <a:ext cx="234" cy="116"/>
            </a:xfrm>
            <a:prstGeom prst="rect">
              <a:avLst/>
            </a:prstGeom>
            <a:noFill/>
            <a:ln w="9525" algn="ctr">
              <a:noFill/>
              <a:miter lim="800000"/>
              <a:headEnd/>
              <a:tailEnd/>
            </a:ln>
            <a:effectLst/>
          </p:spPr>
          <p:txBody>
            <a:bodyPr>
              <a:spAutoFit/>
            </a:bodyPr>
            <a:lstStyle/>
            <a:p>
              <a:pPr algn="ctr">
                <a:spcBef>
                  <a:spcPct val="50000"/>
                </a:spcBef>
                <a:defRPr/>
              </a:pPr>
              <a:fld id="{447C3B81-A8C6-45A6-A91E-02A00EDC37C0}" type="slidenum">
                <a:rPr lang="en-US" sz="600" b="1" i="0">
                  <a:solidFill>
                    <a:schemeClr val="tx1"/>
                  </a:solidFill>
                  <a:latin typeface="Arial Black" pitchFamily="34" charset="0"/>
                </a:rPr>
                <a:pPr algn="ctr">
                  <a:spcBef>
                    <a:spcPct val="50000"/>
                  </a:spcBef>
                  <a:defRPr/>
                </a:pPr>
                <a:t>‹#›</a:t>
              </a:fld>
              <a:endParaRPr lang="en-US" sz="600" b="1" i="0" dirty="0">
                <a:solidFill>
                  <a:schemeClr val="tx1"/>
                </a:solidFill>
                <a:latin typeface="Arial Black" pitchFamily="34" charset="0"/>
              </a:endParaRPr>
            </a:p>
          </p:txBody>
        </p:sp>
      </p:grpSp>
      <p:sp>
        <p:nvSpPr>
          <p:cNvPr id="692238" name="Rectangle 14"/>
          <p:cNvSpPr>
            <a:spLocks noGrp="1" noChangeArrowheads="1"/>
          </p:cNvSpPr>
          <p:nvPr>
            <p:ph type="ftr" sz="quarter" idx="3"/>
          </p:nvPr>
        </p:nvSpPr>
        <p:spPr bwMode="auto">
          <a:xfrm>
            <a:off x="455613" y="6480175"/>
            <a:ext cx="4113212" cy="301625"/>
          </a:xfrm>
          <a:prstGeom prst="rect">
            <a:avLst/>
          </a:prstGeom>
          <a:noFill/>
          <a:ln w="9525">
            <a:noFill/>
            <a:miter lim="800000"/>
            <a:headEnd/>
            <a:tailEnd/>
          </a:ln>
          <a:effectLst/>
        </p:spPr>
        <p:txBody>
          <a:bodyPr vert="horz" wrap="square" lIns="0" tIns="27432" rIns="0" bIns="27432" numCol="1" anchor="t" anchorCtr="0" compatLnSpc="1">
            <a:prstTxWarp prst="textNoShape">
              <a:avLst/>
            </a:prstTxWarp>
          </a:bodyPr>
          <a:lstStyle>
            <a:lvl1pPr eaLnBrk="0" hangingPunct="0">
              <a:defRPr sz="600"/>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966" r:id="rId1"/>
    <p:sldLayoutId id="2147483965" r:id="rId2"/>
    <p:sldLayoutId id="2147483964" r:id="rId3"/>
    <p:sldLayoutId id="2147483963" r:id="rId4"/>
    <p:sldLayoutId id="2147483962" r:id="rId5"/>
    <p:sldLayoutId id="2147483961" r:id="rId6"/>
    <p:sldLayoutId id="2147483960" r:id="rId7"/>
    <p:sldLayoutId id="2147483959" r:id="rId8"/>
    <p:sldLayoutId id="2147483958" r:id="rId9"/>
    <p:sldLayoutId id="2147483957" r:id="rId10"/>
    <p:sldLayoutId id="2147483956" r:id="rId11"/>
    <p:sldLayoutId id="2147483955" r:id="rId12"/>
    <p:sldLayoutId id="2147483954" r:id="rId13"/>
    <p:sldLayoutId id="2147483953" r:id="rId14"/>
  </p:sldLayoutIdLst>
  <p:transition/>
  <p:timing>
    <p:tnLst>
      <p:par>
        <p:cTn id="1" dur="indefinite" restart="never" nodeType="tmRoot"/>
      </p:par>
    </p:tnLst>
  </p:timing>
  <p:txStyles>
    <p:titleStyle>
      <a:lvl1pPr algn="ctr" rtl="0" eaLnBrk="0" fontAlgn="base" hangingPunct="0">
        <a:spcBef>
          <a:spcPct val="0"/>
        </a:spcBef>
        <a:spcAft>
          <a:spcPct val="0"/>
        </a:spcAft>
        <a:defRPr sz="3000" b="1">
          <a:solidFill>
            <a:srgbClr val="003399"/>
          </a:solidFill>
          <a:latin typeface="+mj-lt"/>
          <a:ea typeface="+mj-ea"/>
          <a:cs typeface="+mj-cs"/>
        </a:defRPr>
      </a:lvl1pPr>
      <a:lvl2pPr algn="ctr" rtl="0" eaLnBrk="0" fontAlgn="base" hangingPunct="0">
        <a:spcBef>
          <a:spcPct val="0"/>
        </a:spcBef>
        <a:spcAft>
          <a:spcPct val="0"/>
        </a:spcAft>
        <a:defRPr sz="3000" b="1">
          <a:solidFill>
            <a:srgbClr val="003399"/>
          </a:solidFill>
          <a:latin typeface="Arial" charset="0"/>
        </a:defRPr>
      </a:lvl2pPr>
      <a:lvl3pPr algn="ctr" rtl="0" eaLnBrk="0" fontAlgn="base" hangingPunct="0">
        <a:spcBef>
          <a:spcPct val="0"/>
        </a:spcBef>
        <a:spcAft>
          <a:spcPct val="0"/>
        </a:spcAft>
        <a:defRPr sz="3000" b="1">
          <a:solidFill>
            <a:srgbClr val="003399"/>
          </a:solidFill>
          <a:latin typeface="Arial" charset="0"/>
        </a:defRPr>
      </a:lvl3pPr>
      <a:lvl4pPr algn="ctr" rtl="0" eaLnBrk="0" fontAlgn="base" hangingPunct="0">
        <a:spcBef>
          <a:spcPct val="0"/>
        </a:spcBef>
        <a:spcAft>
          <a:spcPct val="0"/>
        </a:spcAft>
        <a:defRPr sz="3000" b="1">
          <a:solidFill>
            <a:srgbClr val="003399"/>
          </a:solidFill>
          <a:latin typeface="Arial" charset="0"/>
        </a:defRPr>
      </a:lvl4pPr>
      <a:lvl5pPr algn="ctr" rtl="0" eaLnBrk="0" fontAlgn="base" hangingPunct="0">
        <a:spcBef>
          <a:spcPct val="0"/>
        </a:spcBef>
        <a:spcAft>
          <a:spcPct val="0"/>
        </a:spcAft>
        <a:defRPr sz="3000" b="1">
          <a:solidFill>
            <a:srgbClr val="003399"/>
          </a:solidFill>
          <a:latin typeface="Arial" charset="0"/>
        </a:defRPr>
      </a:lvl5pPr>
      <a:lvl6pPr marL="457200" algn="ctr" rtl="0" fontAlgn="base">
        <a:spcBef>
          <a:spcPct val="0"/>
        </a:spcBef>
        <a:spcAft>
          <a:spcPct val="0"/>
        </a:spcAft>
        <a:defRPr sz="3000" b="1">
          <a:solidFill>
            <a:srgbClr val="003399"/>
          </a:solidFill>
          <a:latin typeface="Arial" charset="0"/>
        </a:defRPr>
      </a:lvl6pPr>
      <a:lvl7pPr marL="914400" algn="ctr" rtl="0" fontAlgn="base">
        <a:spcBef>
          <a:spcPct val="0"/>
        </a:spcBef>
        <a:spcAft>
          <a:spcPct val="0"/>
        </a:spcAft>
        <a:defRPr sz="3000" b="1">
          <a:solidFill>
            <a:srgbClr val="003399"/>
          </a:solidFill>
          <a:latin typeface="Arial" charset="0"/>
        </a:defRPr>
      </a:lvl7pPr>
      <a:lvl8pPr marL="1371600" algn="ctr" rtl="0" fontAlgn="base">
        <a:spcBef>
          <a:spcPct val="0"/>
        </a:spcBef>
        <a:spcAft>
          <a:spcPct val="0"/>
        </a:spcAft>
        <a:defRPr sz="3000" b="1">
          <a:solidFill>
            <a:srgbClr val="003399"/>
          </a:solidFill>
          <a:latin typeface="Arial" charset="0"/>
        </a:defRPr>
      </a:lvl8pPr>
      <a:lvl9pPr marL="1828800" algn="ctr" rtl="0" fontAlgn="base">
        <a:spcBef>
          <a:spcPct val="0"/>
        </a:spcBef>
        <a:spcAft>
          <a:spcPct val="0"/>
        </a:spcAft>
        <a:defRPr sz="3000" b="1">
          <a:solidFill>
            <a:srgbClr val="003399"/>
          </a:solidFill>
          <a:latin typeface="Arial"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7170" name="Picture 2" descr="Footer G-Tone-Thin-2"/>
          <p:cNvPicPr>
            <a:picLocks noChangeAspect="1" noChangeArrowheads="1"/>
          </p:cNvPicPr>
          <p:nvPr/>
        </p:nvPicPr>
        <p:blipFill>
          <a:blip r:embed="rId15" cstate="print"/>
          <a:srcRect/>
          <a:stretch>
            <a:fillRect/>
          </a:stretch>
        </p:blipFill>
        <p:spPr bwMode="auto">
          <a:xfrm>
            <a:off x="0" y="6307138"/>
            <a:ext cx="9144000" cy="228600"/>
          </a:xfrm>
          <a:prstGeom prst="rect">
            <a:avLst/>
          </a:prstGeom>
          <a:noFill/>
          <a:ln w="9525">
            <a:noFill/>
            <a:miter lim="800000"/>
            <a:headEnd/>
            <a:tailEnd/>
          </a:ln>
        </p:spPr>
      </p:pic>
      <p:sp>
        <p:nvSpPr>
          <p:cNvPr id="7171" name="Rectangle 3"/>
          <p:cNvSpPr>
            <a:spLocks noGrp="1" noChangeArrowheads="1"/>
          </p:cNvSpPr>
          <p:nvPr>
            <p:ph type="title"/>
          </p:nvPr>
        </p:nvSpPr>
        <p:spPr bwMode="auto">
          <a:xfrm>
            <a:off x="457200" y="182563"/>
            <a:ext cx="8229600" cy="549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lvl="0"/>
            <a:r>
              <a:rPr lang="en-US" smtClean="0"/>
              <a:t>Click to edit Master title style</a:t>
            </a:r>
          </a:p>
        </p:txBody>
      </p:sp>
      <p:sp>
        <p:nvSpPr>
          <p:cNvPr id="7172" name="Rectangle 4"/>
          <p:cNvSpPr>
            <a:spLocks noGrp="1" noChangeArrowheads="1"/>
          </p:cNvSpPr>
          <p:nvPr>
            <p:ph type="body" idx="1"/>
          </p:nvPr>
        </p:nvSpPr>
        <p:spPr bwMode="auto">
          <a:xfrm>
            <a:off x="457200" y="1141413"/>
            <a:ext cx="8229600" cy="4799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2" name="Group 9"/>
          <p:cNvGrpSpPr>
            <a:grpSpLocks/>
          </p:cNvGrpSpPr>
          <p:nvPr/>
        </p:nvGrpSpPr>
        <p:grpSpPr bwMode="auto">
          <a:xfrm>
            <a:off x="0" y="6329363"/>
            <a:ext cx="371475" cy="184150"/>
            <a:chOff x="-2" y="4061"/>
            <a:chExt cx="234" cy="116"/>
          </a:xfrm>
        </p:grpSpPr>
        <p:sp>
          <p:nvSpPr>
            <p:cNvPr id="692230" name="Oval 6"/>
            <p:cNvSpPr>
              <a:spLocks noChangeArrowheads="1"/>
            </p:cNvSpPr>
            <p:nvPr userDrawn="1"/>
          </p:nvSpPr>
          <p:spPr bwMode="auto">
            <a:xfrm>
              <a:off x="60" y="4062"/>
              <a:ext cx="114" cy="114"/>
            </a:xfrm>
            <a:prstGeom prst="ellipse">
              <a:avLst/>
            </a:prstGeom>
            <a:solidFill>
              <a:schemeClr val="bg1"/>
            </a:solidFill>
            <a:ln w="6350" algn="ctr">
              <a:solidFill>
                <a:schemeClr val="tx1"/>
              </a:solidFill>
              <a:round/>
              <a:headEnd/>
              <a:tailEnd/>
            </a:ln>
            <a:effectLst/>
          </p:spPr>
          <p:txBody>
            <a:bodyPr anchor="ctr">
              <a:spAutoFit/>
            </a:bodyPr>
            <a:lstStyle/>
            <a:p>
              <a:pPr>
                <a:defRPr/>
              </a:pPr>
              <a:endParaRPr lang="en-US" sz="600"/>
            </a:p>
          </p:txBody>
        </p:sp>
        <p:sp>
          <p:nvSpPr>
            <p:cNvPr id="692231" name="Text Box 7"/>
            <p:cNvSpPr txBox="1">
              <a:spLocks noChangeArrowheads="1"/>
            </p:cNvSpPr>
            <p:nvPr userDrawn="1"/>
          </p:nvSpPr>
          <p:spPr bwMode="auto">
            <a:xfrm>
              <a:off x="-2" y="4061"/>
              <a:ext cx="234" cy="116"/>
            </a:xfrm>
            <a:prstGeom prst="rect">
              <a:avLst/>
            </a:prstGeom>
            <a:noFill/>
            <a:ln w="9525" algn="ctr">
              <a:noFill/>
              <a:miter lim="800000"/>
              <a:headEnd/>
              <a:tailEnd/>
            </a:ln>
            <a:effectLst/>
          </p:spPr>
          <p:txBody>
            <a:bodyPr>
              <a:spAutoFit/>
            </a:bodyPr>
            <a:lstStyle/>
            <a:p>
              <a:pPr algn="ctr">
                <a:spcBef>
                  <a:spcPct val="50000"/>
                </a:spcBef>
                <a:defRPr/>
              </a:pPr>
              <a:fld id="{FA944782-51BA-42AC-B799-46C33EC72A90}" type="slidenum">
                <a:rPr lang="en-US" sz="600" b="1" i="0">
                  <a:solidFill>
                    <a:srgbClr val="000000"/>
                  </a:solidFill>
                  <a:latin typeface="Arial Black" pitchFamily="34" charset="0"/>
                </a:rPr>
                <a:pPr algn="ctr">
                  <a:spcBef>
                    <a:spcPct val="50000"/>
                  </a:spcBef>
                  <a:defRPr/>
                </a:pPr>
                <a:t>‹#›</a:t>
              </a:fld>
              <a:endParaRPr lang="en-US" sz="600" b="1" i="0">
                <a:solidFill>
                  <a:srgbClr val="000000"/>
                </a:solidFill>
                <a:latin typeface="Arial Black" pitchFamily="34" charset="0"/>
              </a:endParaRPr>
            </a:p>
          </p:txBody>
        </p:sp>
      </p:grpSp>
      <p:sp>
        <p:nvSpPr>
          <p:cNvPr id="692239" name="Rectangle 15"/>
          <p:cNvSpPr>
            <a:spLocks noGrp="1" noChangeArrowheads="1"/>
          </p:cNvSpPr>
          <p:nvPr>
            <p:ph type="ftr" sz="quarter" idx="3"/>
          </p:nvPr>
        </p:nvSpPr>
        <p:spPr bwMode="auto">
          <a:xfrm>
            <a:off x="455613" y="6480175"/>
            <a:ext cx="4113212" cy="301625"/>
          </a:xfrm>
          <a:prstGeom prst="rect">
            <a:avLst/>
          </a:prstGeom>
          <a:noFill/>
          <a:ln w="9525">
            <a:noFill/>
            <a:miter lim="800000"/>
            <a:headEnd/>
            <a:tailEnd/>
          </a:ln>
          <a:effectLst/>
        </p:spPr>
        <p:txBody>
          <a:bodyPr vert="horz" wrap="square" lIns="0" tIns="27432" rIns="0" bIns="27432" numCol="1" anchor="t" anchorCtr="0" compatLnSpc="1">
            <a:prstTxWarp prst="textNoShape">
              <a:avLst/>
            </a:prstTxWarp>
          </a:bodyPr>
          <a:lstStyle>
            <a:lvl1pPr eaLnBrk="0" hangingPunct="0">
              <a:defRPr/>
            </a:lvl1pPr>
          </a:lstStyle>
          <a:p>
            <a:pPr>
              <a:defRPr/>
            </a:pPr>
            <a:endParaRPr lang="en-US" sz="600"/>
          </a:p>
        </p:txBody>
      </p:sp>
    </p:spTree>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Lst>
  <p:transition spd="med">
    <p:fade/>
  </p:transition>
  <p:timing>
    <p:tnLst>
      <p:par>
        <p:cTn id="1" dur="indefinite" restart="never" nodeType="tmRoot"/>
      </p:par>
    </p:tnLst>
  </p:timing>
  <p:txStyles>
    <p:titleStyle>
      <a:lvl1pPr algn="ctr" rtl="0" eaLnBrk="0" fontAlgn="base" hangingPunct="0">
        <a:spcBef>
          <a:spcPct val="0"/>
        </a:spcBef>
        <a:spcAft>
          <a:spcPct val="0"/>
        </a:spcAft>
        <a:defRPr sz="3000" b="1">
          <a:solidFill>
            <a:srgbClr val="003399"/>
          </a:solidFill>
          <a:latin typeface="+mj-lt"/>
          <a:ea typeface="+mj-ea"/>
          <a:cs typeface="+mj-cs"/>
        </a:defRPr>
      </a:lvl1pPr>
      <a:lvl2pPr algn="ctr" rtl="0" eaLnBrk="0" fontAlgn="base" hangingPunct="0">
        <a:spcBef>
          <a:spcPct val="0"/>
        </a:spcBef>
        <a:spcAft>
          <a:spcPct val="0"/>
        </a:spcAft>
        <a:defRPr sz="3000" b="1">
          <a:solidFill>
            <a:srgbClr val="003399"/>
          </a:solidFill>
          <a:latin typeface="Arial" charset="0"/>
        </a:defRPr>
      </a:lvl2pPr>
      <a:lvl3pPr algn="ctr" rtl="0" eaLnBrk="0" fontAlgn="base" hangingPunct="0">
        <a:spcBef>
          <a:spcPct val="0"/>
        </a:spcBef>
        <a:spcAft>
          <a:spcPct val="0"/>
        </a:spcAft>
        <a:defRPr sz="3000" b="1">
          <a:solidFill>
            <a:srgbClr val="003399"/>
          </a:solidFill>
          <a:latin typeface="Arial" charset="0"/>
        </a:defRPr>
      </a:lvl3pPr>
      <a:lvl4pPr algn="ctr" rtl="0" eaLnBrk="0" fontAlgn="base" hangingPunct="0">
        <a:spcBef>
          <a:spcPct val="0"/>
        </a:spcBef>
        <a:spcAft>
          <a:spcPct val="0"/>
        </a:spcAft>
        <a:defRPr sz="3000" b="1">
          <a:solidFill>
            <a:srgbClr val="003399"/>
          </a:solidFill>
          <a:latin typeface="Arial" charset="0"/>
        </a:defRPr>
      </a:lvl4pPr>
      <a:lvl5pPr algn="ctr" rtl="0" eaLnBrk="0" fontAlgn="base" hangingPunct="0">
        <a:spcBef>
          <a:spcPct val="0"/>
        </a:spcBef>
        <a:spcAft>
          <a:spcPct val="0"/>
        </a:spcAft>
        <a:defRPr sz="3000" b="1">
          <a:solidFill>
            <a:srgbClr val="003399"/>
          </a:solidFill>
          <a:latin typeface="Arial" charset="0"/>
        </a:defRPr>
      </a:lvl5pPr>
      <a:lvl6pPr marL="457200" algn="ctr" rtl="0" fontAlgn="base">
        <a:spcBef>
          <a:spcPct val="0"/>
        </a:spcBef>
        <a:spcAft>
          <a:spcPct val="0"/>
        </a:spcAft>
        <a:defRPr sz="3000" b="1">
          <a:solidFill>
            <a:srgbClr val="003399"/>
          </a:solidFill>
          <a:latin typeface="Arial" charset="0"/>
        </a:defRPr>
      </a:lvl6pPr>
      <a:lvl7pPr marL="914400" algn="ctr" rtl="0" fontAlgn="base">
        <a:spcBef>
          <a:spcPct val="0"/>
        </a:spcBef>
        <a:spcAft>
          <a:spcPct val="0"/>
        </a:spcAft>
        <a:defRPr sz="3000" b="1">
          <a:solidFill>
            <a:srgbClr val="003399"/>
          </a:solidFill>
          <a:latin typeface="Arial" charset="0"/>
        </a:defRPr>
      </a:lvl7pPr>
      <a:lvl8pPr marL="1371600" algn="ctr" rtl="0" fontAlgn="base">
        <a:spcBef>
          <a:spcPct val="0"/>
        </a:spcBef>
        <a:spcAft>
          <a:spcPct val="0"/>
        </a:spcAft>
        <a:defRPr sz="3000" b="1">
          <a:solidFill>
            <a:srgbClr val="003399"/>
          </a:solidFill>
          <a:latin typeface="Arial" charset="0"/>
        </a:defRPr>
      </a:lvl8pPr>
      <a:lvl9pPr marL="1828800" algn="ctr" rtl="0" fontAlgn="base">
        <a:spcBef>
          <a:spcPct val="0"/>
        </a:spcBef>
        <a:spcAft>
          <a:spcPct val="0"/>
        </a:spcAft>
        <a:defRPr sz="3000" b="1">
          <a:solidFill>
            <a:srgbClr val="003399"/>
          </a:solidFill>
          <a:latin typeface="Arial"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descr="Footer G-Tone-Thin-2"/>
          <p:cNvPicPr>
            <a:picLocks noChangeAspect="1" noChangeArrowheads="1"/>
          </p:cNvPicPr>
          <p:nvPr/>
        </p:nvPicPr>
        <p:blipFill>
          <a:blip r:embed="rId16" cstate="print"/>
          <a:srcRect/>
          <a:stretch>
            <a:fillRect/>
          </a:stretch>
        </p:blipFill>
        <p:spPr bwMode="auto">
          <a:xfrm>
            <a:off x="0" y="6307138"/>
            <a:ext cx="9144000" cy="228600"/>
          </a:xfrm>
          <a:prstGeom prst="rect">
            <a:avLst/>
          </a:prstGeom>
          <a:noFill/>
          <a:ln w="9525">
            <a:noFill/>
            <a:miter lim="800000"/>
            <a:headEnd/>
            <a:tailEnd/>
          </a:ln>
        </p:spPr>
      </p:pic>
      <p:sp>
        <p:nvSpPr>
          <p:cNvPr id="1027" name="Rectangle 3"/>
          <p:cNvSpPr>
            <a:spLocks noGrp="1" noChangeArrowheads="1"/>
          </p:cNvSpPr>
          <p:nvPr>
            <p:ph type="title"/>
          </p:nvPr>
        </p:nvSpPr>
        <p:spPr bwMode="auto">
          <a:xfrm>
            <a:off x="457200" y="182563"/>
            <a:ext cx="8229600" cy="549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lvl="0"/>
            <a:r>
              <a:rPr lang="en-US" smtClean="0"/>
              <a:t>Click to edit Master title style</a:t>
            </a:r>
          </a:p>
        </p:txBody>
      </p:sp>
      <p:sp>
        <p:nvSpPr>
          <p:cNvPr id="1028" name="Rectangle 4"/>
          <p:cNvSpPr>
            <a:spLocks noGrp="1" noChangeArrowheads="1"/>
          </p:cNvSpPr>
          <p:nvPr>
            <p:ph type="body" idx="1"/>
          </p:nvPr>
        </p:nvSpPr>
        <p:spPr bwMode="auto">
          <a:xfrm>
            <a:off x="457200" y="1370013"/>
            <a:ext cx="8229600" cy="4799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2" name="Group 9"/>
          <p:cNvGrpSpPr>
            <a:grpSpLocks/>
          </p:cNvGrpSpPr>
          <p:nvPr/>
        </p:nvGrpSpPr>
        <p:grpSpPr bwMode="auto">
          <a:xfrm>
            <a:off x="0" y="6329363"/>
            <a:ext cx="371475" cy="184150"/>
            <a:chOff x="-2" y="4061"/>
            <a:chExt cx="234" cy="116"/>
          </a:xfrm>
        </p:grpSpPr>
        <p:sp>
          <p:nvSpPr>
            <p:cNvPr id="692230" name="Oval 6"/>
            <p:cNvSpPr>
              <a:spLocks noChangeArrowheads="1"/>
            </p:cNvSpPr>
            <p:nvPr userDrawn="1"/>
          </p:nvSpPr>
          <p:spPr bwMode="auto">
            <a:xfrm>
              <a:off x="60" y="4062"/>
              <a:ext cx="114" cy="114"/>
            </a:xfrm>
            <a:prstGeom prst="ellipse">
              <a:avLst/>
            </a:prstGeom>
            <a:solidFill>
              <a:schemeClr val="bg1"/>
            </a:solidFill>
            <a:ln w="6350" algn="ctr">
              <a:solidFill>
                <a:schemeClr val="tx1"/>
              </a:solidFill>
              <a:round/>
              <a:headEnd/>
              <a:tailEnd/>
            </a:ln>
            <a:effectLst/>
          </p:spPr>
          <p:txBody>
            <a:bodyPr anchor="ctr">
              <a:spAutoFit/>
            </a:bodyPr>
            <a:lstStyle/>
            <a:p>
              <a:pPr>
                <a:defRPr/>
              </a:pPr>
              <a:endParaRPr lang="en-US" dirty="0"/>
            </a:p>
          </p:txBody>
        </p:sp>
        <p:sp>
          <p:nvSpPr>
            <p:cNvPr id="692231" name="Text Box 7"/>
            <p:cNvSpPr txBox="1">
              <a:spLocks noChangeArrowheads="1"/>
            </p:cNvSpPr>
            <p:nvPr userDrawn="1"/>
          </p:nvSpPr>
          <p:spPr bwMode="auto">
            <a:xfrm>
              <a:off x="-2" y="4061"/>
              <a:ext cx="234" cy="116"/>
            </a:xfrm>
            <a:prstGeom prst="rect">
              <a:avLst/>
            </a:prstGeom>
            <a:noFill/>
            <a:ln w="9525" algn="ctr">
              <a:noFill/>
              <a:miter lim="800000"/>
              <a:headEnd/>
              <a:tailEnd/>
            </a:ln>
            <a:effectLst/>
          </p:spPr>
          <p:txBody>
            <a:bodyPr>
              <a:spAutoFit/>
            </a:bodyPr>
            <a:lstStyle/>
            <a:p>
              <a:pPr algn="ctr">
                <a:spcBef>
                  <a:spcPct val="50000"/>
                </a:spcBef>
                <a:defRPr/>
              </a:pPr>
              <a:fld id="{447C3B81-A8C6-45A6-A91E-02A00EDC37C0}" type="slidenum">
                <a:rPr lang="en-US" sz="600" b="1" i="0">
                  <a:solidFill>
                    <a:srgbClr val="000000"/>
                  </a:solidFill>
                  <a:latin typeface="Arial Black" pitchFamily="34" charset="0"/>
                </a:rPr>
                <a:pPr algn="ctr">
                  <a:spcBef>
                    <a:spcPct val="50000"/>
                  </a:spcBef>
                  <a:defRPr/>
                </a:pPr>
                <a:t>‹#›</a:t>
              </a:fld>
              <a:endParaRPr lang="en-US" sz="600" b="1" i="0" dirty="0">
                <a:solidFill>
                  <a:srgbClr val="000000"/>
                </a:solidFill>
                <a:latin typeface="Arial Black" pitchFamily="34" charset="0"/>
              </a:endParaRPr>
            </a:p>
          </p:txBody>
        </p:sp>
      </p:grpSp>
      <p:sp>
        <p:nvSpPr>
          <p:cNvPr id="692238" name="Rectangle 14"/>
          <p:cNvSpPr>
            <a:spLocks noGrp="1" noChangeArrowheads="1"/>
          </p:cNvSpPr>
          <p:nvPr>
            <p:ph type="ftr" sz="quarter" idx="3"/>
          </p:nvPr>
        </p:nvSpPr>
        <p:spPr bwMode="auto">
          <a:xfrm>
            <a:off x="455613" y="6480175"/>
            <a:ext cx="4113212" cy="301625"/>
          </a:xfrm>
          <a:prstGeom prst="rect">
            <a:avLst/>
          </a:prstGeom>
          <a:noFill/>
          <a:ln w="9525">
            <a:noFill/>
            <a:miter lim="800000"/>
            <a:headEnd/>
            <a:tailEnd/>
          </a:ln>
          <a:effectLst/>
        </p:spPr>
        <p:txBody>
          <a:bodyPr vert="horz" wrap="square" lIns="0" tIns="27432" rIns="0" bIns="27432" numCol="1" anchor="t" anchorCtr="0" compatLnSpc="1">
            <a:prstTxWarp prst="textNoShape">
              <a:avLst/>
            </a:prstTxWarp>
          </a:bodyPr>
          <a:lstStyle>
            <a:lvl1pPr eaLnBrk="0" hangingPunct="0">
              <a:defRPr sz="600"/>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 id="2147483995" r:id="rId14"/>
  </p:sldLayoutIdLst>
  <p:transition/>
  <p:timing>
    <p:tnLst>
      <p:par>
        <p:cTn id="1" dur="indefinite" restart="never" nodeType="tmRoot"/>
      </p:par>
    </p:tnLst>
  </p:timing>
  <p:txStyles>
    <p:titleStyle>
      <a:lvl1pPr algn="ctr" rtl="0" eaLnBrk="0" fontAlgn="base" hangingPunct="0">
        <a:spcBef>
          <a:spcPct val="0"/>
        </a:spcBef>
        <a:spcAft>
          <a:spcPct val="0"/>
        </a:spcAft>
        <a:defRPr sz="3000" b="1">
          <a:solidFill>
            <a:srgbClr val="003399"/>
          </a:solidFill>
          <a:latin typeface="+mj-lt"/>
          <a:ea typeface="+mj-ea"/>
          <a:cs typeface="+mj-cs"/>
        </a:defRPr>
      </a:lvl1pPr>
      <a:lvl2pPr algn="ctr" rtl="0" eaLnBrk="0" fontAlgn="base" hangingPunct="0">
        <a:spcBef>
          <a:spcPct val="0"/>
        </a:spcBef>
        <a:spcAft>
          <a:spcPct val="0"/>
        </a:spcAft>
        <a:defRPr sz="3000" b="1">
          <a:solidFill>
            <a:srgbClr val="003399"/>
          </a:solidFill>
          <a:latin typeface="Arial" charset="0"/>
        </a:defRPr>
      </a:lvl2pPr>
      <a:lvl3pPr algn="ctr" rtl="0" eaLnBrk="0" fontAlgn="base" hangingPunct="0">
        <a:spcBef>
          <a:spcPct val="0"/>
        </a:spcBef>
        <a:spcAft>
          <a:spcPct val="0"/>
        </a:spcAft>
        <a:defRPr sz="3000" b="1">
          <a:solidFill>
            <a:srgbClr val="003399"/>
          </a:solidFill>
          <a:latin typeface="Arial" charset="0"/>
        </a:defRPr>
      </a:lvl3pPr>
      <a:lvl4pPr algn="ctr" rtl="0" eaLnBrk="0" fontAlgn="base" hangingPunct="0">
        <a:spcBef>
          <a:spcPct val="0"/>
        </a:spcBef>
        <a:spcAft>
          <a:spcPct val="0"/>
        </a:spcAft>
        <a:defRPr sz="3000" b="1">
          <a:solidFill>
            <a:srgbClr val="003399"/>
          </a:solidFill>
          <a:latin typeface="Arial" charset="0"/>
        </a:defRPr>
      </a:lvl4pPr>
      <a:lvl5pPr algn="ctr" rtl="0" eaLnBrk="0" fontAlgn="base" hangingPunct="0">
        <a:spcBef>
          <a:spcPct val="0"/>
        </a:spcBef>
        <a:spcAft>
          <a:spcPct val="0"/>
        </a:spcAft>
        <a:defRPr sz="3000" b="1">
          <a:solidFill>
            <a:srgbClr val="003399"/>
          </a:solidFill>
          <a:latin typeface="Arial" charset="0"/>
        </a:defRPr>
      </a:lvl5pPr>
      <a:lvl6pPr marL="457200" algn="ctr" rtl="0" fontAlgn="base">
        <a:spcBef>
          <a:spcPct val="0"/>
        </a:spcBef>
        <a:spcAft>
          <a:spcPct val="0"/>
        </a:spcAft>
        <a:defRPr sz="3000" b="1">
          <a:solidFill>
            <a:srgbClr val="003399"/>
          </a:solidFill>
          <a:latin typeface="Arial" charset="0"/>
        </a:defRPr>
      </a:lvl6pPr>
      <a:lvl7pPr marL="914400" algn="ctr" rtl="0" fontAlgn="base">
        <a:spcBef>
          <a:spcPct val="0"/>
        </a:spcBef>
        <a:spcAft>
          <a:spcPct val="0"/>
        </a:spcAft>
        <a:defRPr sz="3000" b="1">
          <a:solidFill>
            <a:srgbClr val="003399"/>
          </a:solidFill>
          <a:latin typeface="Arial" charset="0"/>
        </a:defRPr>
      </a:lvl7pPr>
      <a:lvl8pPr marL="1371600" algn="ctr" rtl="0" fontAlgn="base">
        <a:spcBef>
          <a:spcPct val="0"/>
        </a:spcBef>
        <a:spcAft>
          <a:spcPct val="0"/>
        </a:spcAft>
        <a:defRPr sz="3000" b="1">
          <a:solidFill>
            <a:srgbClr val="003399"/>
          </a:solidFill>
          <a:latin typeface="Arial" charset="0"/>
        </a:defRPr>
      </a:lvl8pPr>
      <a:lvl9pPr marL="1828800" algn="ctr" rtl="0" fontAlgn="base">
        <a:spcBef>
          <a:spcPct val="0"/>
        </a:spcBef>
        <a:spcAft>
          <a:spcPct val="0"/>
        </a:spcAft>
        <a:defRPr sz="3000" b="1">
          <a:solidFill>
            <a:srgbClr val="003399"/>
          </a:solidFill>
          <a:latin typeface="Arial" charset="0"/>
        </a:defRPr>
      </a:lvl9pPr>
    </p:titleStyle>
    <p:body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92226" name="Picture 2" descr="Footer G-Tone-Thin-2"/>
          <p:cNvPicPr>
            <a:picLocks noChangeAspect="1" noChangeArrowheads="1"/>
          </p:cNvPicPr>
          <p:nvPr/>
        </p:nvPicPr>
        <p:blipFill>
          <a:blip r:embed="rId13" cstate="print"/>
          <a:srcRect/>
          <a:stretch>
            <a:fillRect/>
          </a:stretch>
        </p:blipFill>
        <p:spPr bwMode="auto">
          <a:xfrm>
            <a:off x="0" y="6307138"/>
            <a:ext cx="9144000" cy="228600"/>
          </a:xfrm>
          <a:prstGeom prst="rect">
            <a:avLst/>
          </a:prstGeom>
          <a:noFill/>
          <a:ln w="9525">
            <a:noFill/>
            <a:miter lim="800000"/>
            <a:headEnd/>
            <a:tailEnd/>
          </a:ln>
        </p:spPr>
      </p:pic>
      <p:sp>
        <p:nvSpPr>
          <p:cNvPr id="692227" name="Rectangle 3"/>
          <p:cNvSpPr>
            <a:spLocks noGrp="1" noChangeArrowheads="1"/>
          </p:cNvSpPr>
          <p:nvPr>
            <p:ph type="title"/>
          </p:nvPr>
        </p:nvSpPr>
        <p:spPr bwMode="auto">
          <a:xfrm>
            <a:off x="457200" y="182563"/>
            <a:ext cx="8229600" cy="549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Master title style</a:t>
            </a:r>
          </a:p>
        </p:txBody>
      </p:sp>
      <p:sp>
        <p:nvSpPr>
          <p:cNvPr id="692228" name="Rectangle 4"/>
          <p:cNvSpPr>
            <a:spLocks noGrp="1" noChangeArrowheads="1"/>
          </p:cNvSpPr>
          <p:nvPr>
            <p:ph type="body" idx="1"/>
          </p:nvPr>
        </p:nvSpPr>
        <p:spPr bwMode="auto">
          <a:xfrm>
            <a:off x="457200" y="1370013"/>
            <a:ext cx="8229600" cy="47990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2" name="Group 9"/>
          <p:cNvGrpSpPr>
            <a:grpSpLocks/>
          </p:cNvGrpSpPr>
          <p:nvPr/>
        </p:nvGrpSpPr>
        <p:grpSpPr bwMode="auto">
          <a:xfrm>
            <a:off x="0" y="6329363"/>
            <a:ext cx="371475" cy="184150"/>
            <a:chOff x="-2" y="4061"/>
            <a:chExt cx="234" cy="116"/>
          </a:xfrm>
        </p:grpSpPr>
        <p:sp>
          <p:nvSpPr>
            <p:cNvPr id="692230" name="Oval 6"/>
            <p:cNvSpPr>
              <a:spLocks noChangeArrowheads="1"/>
            </p:cNvSpPr>
            <p:nvPr userDrawn="1"/>
          </p:nvSpPr>
          <p:spPr bwMode="auto">
            <a:xfrm>
              <a:off x="60" y="4062"/>
              <a:ext cx="114" cy="114"/>
            </a:xfrm>
            <a:prstGeom prst="ellipse">
              <a:avLst/>
            </a:prstGeom>
            <a:solidFill>
              <a:schemeClr val="bg1"/>
            </a:solidFill>
            <a:ln w="6350" algn="ctr">
              <a:solidFill>
                <a:schemeClr val="tx1"/>
              </a:solidFill>
              <a:round/>
              <a:headEnd/>
              <a:tailEnd/>
            </a:ln>
            <a:effectLst/>
          </p:spPr>
          <p:txBody>
            <a:bodyPr anchor="ctr">
              <a:spAutoFit/>
            </a:bodyPr>
            <a:lstStyle/>
            <a:p>
              <a:endParaRPr lang="en-US" sz="600">
                <a:latin typeface="Arial"/>
              </a:endParaRPr>
            </a:p>
          </p:txBody>
        </p:sp>
        <p:sp>
          <p:nvSpPr>
            <p:cNvPr id="692231" name="Text Box 7"/>
            <p:cNvSpPr txBox="1">
              <a:spLocks noChangeArrowheads="1"/>
            </p:cNvSpPr>
            <p:nvPr userDrawn="1"/>
          </p:nvSpPr>
          <p:spPr bwMode="auto">
            <a:xfrm>
              <a:off x="-2" y="4061"/>
              <a:ext cx="234" cy="116"/>
            </a:xfrm>
            <a:prstGeom prst="rect">
              <a:avLst/>
            </a:prstGeom>
            <a:noFill/>
            <a:ln w="9525" algn="ctr">
              <a:noFill/>
              <a:miter lim="800000"/>
              <a:headEnd/>
              <a:tailEnd/>
            </a:ln>
            <a:effectLst/>
          </p:spPr>
          <p:txBody>
            <a:bodyPr>
              <a:spAutoFit/>
            </a:bodyPr>
            <a:lstStyle/>
            <a:p>
              <a:pPr algn="ctr">
                <a:spcBef>
                  <a:spcPct val="50000"/>
                </a:spcBef>
              </a:pPr>
              <a:fld id="{420EA4CA-7A9B-490B-B5CB-92BCED46AA46}" type="slidenum">
                <a:rPr lang="en-US" sz="600" b="1" i="0">
                  <a:solidFill>
                    <a:prstClr val="black"/>
                  </a:solidFill>
                  <a:latin typeface="Arial Black" pitchFamily="34" charset="0"/>
                </a:rPr>
                <a:pPr algn="ctr">
                  <a:spcBef>
                    <a:spcPct val="50000"/>
                  </a:spcBef>
                </a:pPr>
                <a:t>‹#›</a:t>
              </a:fld>
              <a:endParaRPr lang="en-US" sz="600" b="1" i="0">
                <a:solidFill>
                  <a:prstClr val="black"/>
                </a:solidFill>
                <a:latin typeface="Arial Black" pitchFamily="34" charset="0"/>
              </a:endParaRPr>
            </a:p>
          </p:txBody>
        </p:sp>
      </p:grpSp>
      <p:sp>
        <p:nvSpPr>
          <p:cNvPr id="692238" name="Rectangle 14"/>
          <p:cNvSpPr>
            <a:spLocks noGrp="1" noChangeArrowheads="1"/>
          </p:cNvSpPr>
          <p:nvPr>
            <p:ph type="ftr" sz="quarter" idx="3"/>
          </p:nvPr>
        </p:nvSpPr>
        <p:spPr bwMode="auto">
          <a:xfrm>
            <a:off x="455613" y="6480175"/>
            <a:ext cx="4113212" cy="301625"/>
          </a:xfrm>
          <a:prstGeom prst="rect">
            <a:avLst/>
          </a:prstGeom>
          <a:noFill/>
          <a:ln w="9525">
            <a:noFill/>
            <a:miter lim="800000"/>
            <a:headEnd/>
            <a:tailEnd/>
          </a:ln>
          <a:effectLst/>
        </p:spPr>
        <p:txBody>
          <a:bodyPr vert="horz" wrap="square" lIns="0" tIns="27432" rIns="0" bIns="27432" numCol="1" anchor="t" anchorCtr="0" compatLnSpc="1">
            <a:prstTxWarp prst="textNoShape">
              <a:avLst/>
            </a:prstTxWarp>
          </a:bodyPr>
          <a:lstStyle>
            <a:lvl1pPr eaLnBrk="0" hangingPunct="0">
              <a:defRPr/>
            </a:lvl1pPr>
          </a:lstStyle>
          <a:p>
            <a:endParaRPr lang="en-US" sz="600">
              <a:latin typeface="Arial"/>
            </a:endParaRPr>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med">
    <p:fade/>
  </p:transition>
  <p:timing>
    <p:tnLst>
      <p:par>
        <p:cTn id="1" dur="indefinite" restart="never" nodeType="tmRoot"/>
      </p:par>
    </p:tnLst>
  </p:timing>
  <p:txStyles>
    <p:titleStyle>
      <a:lvl1pPr algn="ctr" rtl="0" eaLnBrk="1" fontAlgn="base" hangingPunct="1">
        <a:spcBef>
          <a:spcPct val="0"/>
        </a:spcBef>
        <a:spcAft>
          <a:spcPct val="0"/>
        </a:spcAft>
        <a:defRPr sz="3000" b="1">
          <a:solidFill>
            <a:srgbClr val="003399"/>
          </a:solidFill>
          <a:latin typeface="+mj-lt"/>
          <a:ea typeface="+mj-ea"/>
          <a:cs typeface="+mj-cs"/>
        </a:defRPr>
      </a:lvl1pPr>
      <a:lvl2pPr algn="ctr" rtl="0" eaLnBrk="1" fontAlgn="base" hangingPunct="1">
        <a:spcBef>
          <a:spcPct val="0"/>
        </a:spcBef>
        <a:spcAft>
          <a:spcPct val="0"/>
        </a:spcAft>
        <a:defRPr sz="3000" b="1">
          <a:solidFill>
            <a:srgbClr val="003399"/>
          </a:solidFill>
          <a:latin typeface="Arial" charset="0"/>
        </a:defRPr>
      </a:lvl2pPr>
      <a:lvl3pPr algn="ctr" rtl="0" eaLnBrk="1" fontAlgn="base" hangingPunct="1">
        <a:spcBef>
          <a:spcPct val="0"/>
        </a:spcBef>
        <a:spcAft>
          <a:spcPct val="0"/>
        </a:spcAft>
        <a:defRPr sz="3000" b="1">
          <a:solidFill>
            <a:srgbClr val="003399"/>
          </a:solidFill>
          <a:latin typeface="Arial" charset="0"/>
        </a:defRPr>
      </a:lvl3pPr>
      <a:lvl4pPr algn="ctr" rtl="0" eaLnBrk="1" fontAlgn="base" hangingPunct="1">
        <a:spcBef>
          <a:spcPct val="0"/>
        </a:spcBef>
        <a:spcAft>
          <a:spcPct val="0"/>
        </a:spcAft>
        <a:defRPr sz="3000" b="1">
          <a:solidFill>
            <a:srgbClr val="003399"/>
          </a:solidFill>
          <a:latin typeface="Arial" charset="0"/>
        </a:defRPr>
      </a:lvl4pPr>
      <a:lvl5pPr algn="ctr" rtl="0" eaLnBrk="1" fontAlgn="base" hangingPunct="1">
        <a:spcBef>
          <a:spcPct val="0"/>
        </a:spcBef>
        <a:spcAft>
          <a:spcPct val="0"/>
        </a:spcAft>
        <a:defRPr sz="3000" b="1">
          <a:solidFill>
            <a:srgbClr val="003399"/>
          </a:solidFill>
          <a:latin typeface="Arial" charset="0"/>
        </a:defRPr>
      </a:lvl5pPr>
      <a:lvl6pPr marL="457200" algn="ctr" rtl="0" eaLnBrk="1" fontAlgn="base" hangingPunct="1">
        <a:spcBef>
          <a:spcPct val="0"/>
        </a:spcBef>
        <a:spcAft>
          <a:spcPct val="0"/>
        </a:spcAft>
        <a:defRPr sz="3000" b="1">
          <a:solidFill>
            <a:srgbClr val="003399"/>
          </a:solidFill>
          <a:latin typeface="Arial" charset="0"/>
        </a:defRPr>
      </a:lvl6pPr>
      <a:lvl7pPr marL="914400" algn="ctr" rtl="0" eaLnBrk="1" fontAlgn="base" hangingPunct="1">
        <a:spcBef>
          <a:spcPct val="0"/>
        </a:spcBef>
        <a:spcAft>
          <a:spcPct val="0"/>
        </a:spcAft>
        <a:defRPr sz="3000" b="1">
          <a:solidFill>
            <a:srgbClr val="003399"/>
          </a:solidFill>
          <a:latin typeface="Arial" charset="0"/>
        </a:defRPr>
      </a:lvl7pPr>
      <a:lvl8pPr marL="1371600" algn="ctr" rtl="0" eaLnBrk="1" fontAlgn="base" hangingPunct="1">
        <a:spcBef>
          <a:spcPct val="0"/>
        </a:spcBef>
        <a:spcAft>
          <a:spcPct val="0"/>
        </a:spcAft>
        <a:defRPr sz="3000" b="1">
          <a:solidFill>
            <a:srgbClr val="003399"/>
          </a:solidFill>
          <a:latin typeface="Arial" charset="0"/>
        </a:defRPr>
      </a:lvl8pPr>
      <a:lvl9pPr marL="1828800" algn="ctr" rtl="0" eaLnBrk="1" fontAlgn="base" hangingPunct="1">
        <a:spcBef>
          <a:spcPct val="0"/>
        </a:spcBef>
        <a:spcAft>
          <a:spcPct val="0"/>
        </a:spcAft>
        <a:defRPr sz="3000" b="1">
          <a:solidFill>
            <a:srgbClr val="003399"/>
          </a:solidFill>
          <a:latin typeface="Arial" charset="0"/>
        </a:defRPr>
      </a:lvl9pPr>
    </p:titleStyle>
    <p:bodyStyle>
      <a:lvl1pPr marL="342900" indent="-342900" algn="l" rtl="0" eaLnBrk="1" fontAlgn="base" hangingPunct="1">
        <a:spcBef>
          <a:spcPct val="20000"/>
        </a:spcBef>
        <a:spcAft>
          <a:spcPct val="0"/>
        </a:spcAft>
        <a:buChar char="•"/>
        <a:defRPr sz="2400" b="1">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400">
          <a:solidFill>
            <a:schemeClr val="tx1"/>
          </a:solidFill>
          <a:latin typeface="+mn-lt"/>
        </a:defRPr>
      </a:lvl5pPr>
      <a:lvl6pPr marL="2514600" indent="-228600" algn="l" rtl="0" eaLnBrk="1" fontAlgn="base" hangingPunct="1">
        <a:spcBef>
          <a:spcPct val="20000"/>
        </a:spcBef>
        <a:spcAft>
          <a:spcPct val="0"/>
        </a:spcAft>
        <a:buChar char="»"/>
        <a:defRPr sz="1400">
          <a:solidFill>
            <a:schemeClr val="tx1"/>
          </a:solidFill>
          <a:latin typeface="+mn-lt"/>
        </a:defRPr>
      </a:lvl6pPr>
      <a:lvl7pPr marL="2971800" indent="-228600" algn="l" rtl="0" eaLnBrk="1" fontAlgn="base" hangingPunct="1">
        <a:spcBef>
          <a:spcPct val="20000"/>
        </a:spcBef>
        <a:spcAft>
          <a:spcPct val="0"/>
        </a:spcAft>
        <a:buChar char="»"/>
        <a:defRPr sz="1400">
          <a:solidFill>
            <a:schemeClr val="tx1"/>
          </a:solidFill>
          <a:latin typeface="+mn-lt"/>
        </a:defRPr>
      </a:lvl7pPr>
      <a:lvl8pPr marL="3429000" indent="-228600" algn="l" rtl="0" eaLnBrk="1" fontAlgn="base" hangingPunct="1">
        <a:spcBef>
          <a:spcPct val="20000"/>
        </a:spcBef>
        <a:spcAft>
          <a:spcPct val="0"/>
        </a:spcAft>
        <a:buChar char="»"/>
        <a:defRPr sz="1400">
          <a:solidFill>
            <a:schemeClr val="tx1"/>
          </a:solidFill>
          <a:latin typeface="+mn-lt"/>
        </a:defRPr>
      </a:lvl8pPr>
      <a:lvl9pPr marL="3886200" indent="-228600" algn="l" rtl="0" eaLnBrk="1" fontAlgn="base" hangingPunct="1">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92226" name="Picture 2" descr="Footer G-Tone-Thin-2"/>
          <p:cNvPicPr>
            <a:picLocks noChangeAspect="1" noChangeArrowheads="1"/>
          </p:cNvPicPr>
          <p:nvPr/>
        </p:nvPicPr>
        <p:blipFill>
          <a:blip r:embed="rId14" cstate="print"/>
          <a:srcRect/>
          <a:stretch>
            <a:fillRect/>
          </a:stretch>
        </p:blipFill>
        <p:spPr bwMode="auto">
          <a:xfrm>
            <a:off x="0" y="6307138"/>
            <a:ext cx="9144000" cy="228600"/>
          </a:xfrm>
          <a:prstGeom prst="rect">
            <a:avLst/>
          </a:prstGeom>
          <a:noFill/>
          <a:ln w="9525">
            <a:noFill/>
            <a:miter lim="800000"/>
            <a:headEnd/>
            <a:tailEnd/>
          </a:ln>
        </p:spPr>
      </p:pic>
      <p:sp>
        <p:nvSpPr>
          <p:cNvPr id="692227" name="Rectangle 3"/>
          <p:cNvSpPr>
            <a:spLocks noGrp="1" noChangeArrowheads="1"/>
          </p:cNvSpPr>
          <p:nvPr>
            <p:ph type="title"/>
          </p:nvPr>
        </p:nvSpPr>
        <p:spPr bwMode="auto">
          <a:xfrm>
            <a:off x="457200" y="182563"/>
            <a:ext cx="8229600" cy="549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Master title style</a:t>
            </a:r>
          </a:p>
        </p:txBody>
      </p:sp>
      <p:sp>
        <p:nvSpPr>
          <p:cNvPr id="692228" name="Rectangle 4"/>
          <p:cNvSpPr>
            <a:spLocks noGrp="1" noChangeArrowheads="1"/>
          </p:cNvSpPr>
          <p:nvPr>
            <p:ph type="body" idx="1"/>
          </p:nvPr>
        </p:nvSpPr>
        <p:spPr bwMode="auto">
          <a:xfrm>
            <a:off x="457200" y="1370013"/>
            <a:ext cx="8229600" cy="47990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2" name="Group 9"/>
          <p:cNvGrpSpPr>
            <a:grpSpLocks/>
          </p:cNvGrpSpPr>
          <p:nvPr/>
        </p:nvGrpSpPr>
        <p:grpSpPr bwMode="auto">
          <a:xfrm>
            <a:off x="0" y="6329363"/>
            <a:ext cx="371475" cy="184150"/>
            <a:chOff x="-2" y="4061"/>
            <a:chExt cx="234" cy="116"/>
          </a:xfrm>
        </p:grpSpPr>
        <p:sp>
          <p:nvSpPr>
            <p:cNvPr id="692230" name="Oval 6"/>
            <p:cNvSpPr>
              <a:spLocks noChangeArrowheads="1"/>
            </p:cNvSpPr>
            <p:nvPr userDrawn="1"/>
          </p:nvSpPr>
          <p:spPr bwMode="auto">
            <a:xfrm>
              <a:off x="60" y="4062"/>
              <a:ext cx="114" cy="114"/>
            </a:xfrm>
            <a:prstGeom prst="ellipse">
              <a:avLst/>
            </a:prstGeom>
            <a:solidFill>
              <a:schemeClr val="bg1"/>
            </a:solidFill>
            <a:ln w="6350" algn="ctr">
              <a:solidFill>
                <a:schemeClr val="tx1"/>
              </a:solidFill>
              <a:round/>
              <a:headEnd/>
              <a:tailEnd/>
            </a:ln>
            <a:effectLst/>
          </p:spPr>
          <p:txBody>
            <a:bodyPr anchor="ctr">
              <a:spAutoFit/>
            </a:bodyPr>
            <a:lstStyle/>
            <a:p>
              <a:endParaRPr lang="en-US" sz="600"/>
            </a:p>
          </p:txBody>
        </p:sp>
        <p:sp>
          <p:nvSpPr>
            <p:cNvPr id="692231" name="Text Box 7"/>
            <p:cNvSpPr txBox="1">
              <a:spLocks noChangeArrowheads="1"/>
            </p:cNvSpPr>
            <p:nvPr userDrawn="1"/>
          </p:nvSpPr>
          <p:spPr bwMode="auto">
            <a:xfrm>
              <a:off x="-2" y="4061"/>
              <a:ext cx="234" cy="116"/>
            </a:xfrm>
            <a:prstGeom prst="rect">
              <a:avLst/>
            </a:prstGeom>
            <a:noFill/>
            <a:ln w="9525" algn="ctr">
              <a:noFill/>
              <a:miter lim="800000"/>
              <a:headEnd/>
              <a:tailEnd/>
            </a:ln>
            <a:effectLst/>
          </p:spPr>
          <p:txBody>
            <a:bodyPr>
              <a:spAutoFit/>
            </a:bodyPr>
            <a:lstStyle/>
            <a:p>
              <a:pPr algn="ctr">
                <a:spcBef>
                  <a:spcPct val="50000"/>
                </a:spcBef>
              </a:pPr>
              <a:fld id="{420EA4CA-7A9B-490B-B5CB-92BCED46AA46}" type="slidenum">
                <a:rPr lang="en-US" sz="600" b="1" i="0">
                  <a:solidFill>
                    <a:prstClr val="black"/>
                  </a:solidFill>
                  <a:latin typeface="Arial Black" pitchFamily="34" charset="0"/>
                </a:rPr>
                <a:pPr algn="ctr">
                  <a:spcBef>
                    <a:spcPct val="50000"/>
                  </a:spcBef>
                </a:pPr>
                <a:t>‹#›</a:t>
              </a:fld>
              <a:endParaRPr lang="en-US" sz="600" b="1" i="0">
                <a:solidFill>
                  <a:prstClr val="black"/>
                </a:solidFill>
                <a:latin typeface="Arial Black" pitchFamily="34" charset="0"/>
              </a:endParaRPr>
            </a:p>
          </p:txBody>
        </p:sp>
      </p:grpSp>
      <p:sp>
        <p:nvSpPr>
          <p:cNvPr id="692238" name="Rectangle 14"/>
          <p:cNvSpPr>
            <a:spLocks noGrp="1" noChangeArrowheads="1"/>
          </p:cNvSpPr>
          <p:nvPr>
            <p:ph type="ftr" sz="quarter" idx="3"/>
          </p:nvPr>
        </p:nvSpPr>
        <p:spPr bwMode="auto">
          <a:xfrm>
            <a:off x="455613" y="6480175"/>
            <a:ext cx="4113212" cy="301625"/>
          </a:xfrm>
          <a:prstGeom prst="rect">
            <a:avLst/>
          </a:prstGeom>
          <a:noFill/>
          <a:ln w="9525">
            <a:noFill/>
            <a:miter lim="800000"/>
            <a:headEnd/>
            <a:tailEnd/>
          </a:ln>
          <a:effectLst/>
        </p:spPr>
        <p:txBody>
          <a:bodyPr vert="horz" wrap="square" lIns="0" tIns="27432" rIns="0" bIns="27432" numCol="1" anchor="t" anchorCtr="0" compatLnSpc="1">
            <a:prstTxWarp prst="textNoShape">
              <a:avLst/>
            </a:prstTxWarp>
          </a:bodyPr>
          <a:lstStyle>
            <a:lvl1pPr eaLnBrk="0" hangingPunct="0">
              <a:defRPr/>
            </a:lvl1pPr>
          </a:lstStyle>
          <a:p>
            <a:endParaRPr lang="en-US" sz="600"/>
          </a:p>
        </p:txBody>
      </p:sp>
    </p:spTree>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Lst>
  <p:transition spd="med">
    <p:fade/>
  </p:transition>
  <p:timing>
    <p:tnLst>
      <p:par>
        <p:cTn id="1" dur="indefinite" restart="never" nodeType="tmRoot"/>
      </p:par>
    </p:tnLst>
  </p:timing>
  <p:txStyles>
    <p:titleStyle>
      <a:lvl1pPr algn="ctr" rtl="0" eaLnBrk="1" fontAlgn="base" hangingPunct="1">
        <a:spcBef>
          <a:spcPct val="0"/>
        </a:spcBef>
        <a:spcAft>
          <a:spcPct val="0"/>
        </a:spcAft>
        <a:defRPr sz="3000" b="1">
          <a:solidFill>
            <a:srgbClr val="003399"/>
          </a:solidFill>
          <a:latin typeface="+mj-lt"/>
          <a:ea typeface="+mj-ea"/>
          <a:cs typeface="+mj-cs"/>
        </a:defRPr>
      </a:lvl1pPr>
      <a:lvl2pPr algn="ctr" rtl="0" eaLnBrk="1" fontAlgn="base" hangingPunct="1">
        <a:spcBef>
          <a:spcPct val="0"/>
        </a:spcBef>
        <a:spcAft>
          <a:spcPct val="0"/>
        </a:spcAft>
        <a:defRPr sz="3000" b="1">
          <a:solidFill>
            <a:srgbClr val="003399"/>
          </a:solidFill>
          <a:latin typeface="Arial" charset="0"/>
        </a:defRPr>
      </a:lvl2pPr>
      <a:lvl3pPr algn="ctr" rtl="0" eaLnBrk="1" fontAlgn="base" hangingPunct="1">
        <a:spcBef>
          <a:spcPct val="0"/>
        </a:spcBef>
        <a:spcAft>
          <a:spcPct val="0"/>
        </a:spcAft>
        <a:defRPr sz="3000" b="1">
          <a:solidFill>
            <a:srgbClr val="003399"/>
          </a:solidFill>
          <a:latin typeface="Arial" charset="0"/>
        </a:defRPr>
      </a:lvl3pPr>
      <a:lvl4pPr algn="ctr" rtl="0" eaLnBrk="1" fontAlgn="base" hangingPunct="1">
        <a:spcBef>
          <a:spcPct val="0"/>
        </a:spcBef>
        <a:spcAft>
          <a:spcPct val="0"/>
        </a:spcAft>
        <a:defRPr sz="3000" b="1">
          <a:solidFill>
            <a:srgbClr val="003399"/>
          </a:solidFill>
          <a:latin typeface="Arial" charset="0"/>
        </a:defRPr>
      </a:lvl4pPr>
      <a:lvl5pPr algn="ctr" rtl="0" eaLnBrk="1" fontAlgn="base" hangingPunct="1">
        <a:spcBef>
          <a:spcPct val="0"/>
        </a:spcBef>
        <a:spcAft>
          <a:spcPct val="0"/>
        </a:spcAft>
        <a:defRPr sz="3000" b="1">
          <a:solidFill>
            <a:srgbClr val="003399"/>
          </a:solidFill>
          <a:latin typeface="Arial" charset="0"/>
        </a:defRPr>
      </a:lvl5pPr>
      <a:lvl6pPr marL="457200" algn="ctr" rtl="0" eaLnBrk="1" fontAlgn="base" hangingPunct="1">
        <a:spcBef>
          <a:spcPct val="0"/>
        </a:spcBef>
        <a:spcAft>
          <a:spcPct val="0"/>
        </a:spcAft>
        <a:defRPr sz="3000" b="1">
          <a:solidFill>
            <a:srgbClr val="003399"/>
          </a:solidFill>
          <a:latin typeface="Arial" charset="0"/>
        </a:defRPr>
      </a:lvl6pPr>
      <a:lvl7pPr marL="914400" algn="ctr" rtl="0" eaLnBrk="1" fontAlgn="base" hangingPunct="1">
        <a:spcBef>
          <a:spcPct val="0"/>
        </a:spcBef>
        <a:spcAft>
          <a:spcPct val="0"/>
        </a:spcAft>
        <a:defRPr sz="3000" b="1">
          <a:solidFill>
            <a:srgbClr val="003399"/>
          </a:solidFill>
          <a:latin typeface="Arial" charset="0"/>
        </a:defRPr>
      </a:lvl7pPr>
      <a:lvl8pPr marL="1371600" algn="ctr" rtl="0" eaLnBrk="1" fontAlgn="base" hangingPunct="1">
        <a:spcBef>
          <a:spcPct val="0"/>
        </a:spcBef>
        <a:spcAft>
          <a:spcPct val="0"/>
        </a:spcAft>
        <a:defRPr sz="3000" b="1">
          <a:solidFill>
            <a:srgbClr val="003399"/>
          </a:solidFill>
          <a:latin typeface="Arial" charset="0"/>
        </a:defRPr>
      </a:lvl8pPr>
      <a:lvl9pPr marL="1828800" algn="ctr" rtl="0" eaLnBrk="1" fontAlgn="base" hangingPunct="1">
        <a:spcBef>
          <a:spcPct val="0"/>
        </a:spcBef>
        <a:spcAft>
          <a:spcPct val="0"/>
        </a:spcAft>
        <a:defRPr sz="3000" b="1">
          <a:solidFill>
            <a:srgbClr val="003399"/>
          </a:solidFill>
          <a:latin typeface="Arial" charset="0"/>
        </a:defRPr>
      </a:lvl9pPr>
    </p:titleStyle>
    <p:bodyStyle>
      <a:lvl1pPr marL="342900" indent="-342900" algn="l" rtl="0" eaLnBrk="1" fontAlgn="base" hangingPunct="1">
        <a:spcBef>
          <a:spcPct val="20000"/>
        </a:spcBef>
        <a:spcAft>
          <a:spcPct val="0"/>
        </a:spcAft>
        <a:buChar char="•"/>
        <a:defRPr sz="2400" b="1">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400">
          <a:solidFill>
            <a:schemeClr val="tx1"/>
          </a:solidFill>
          <a:latin typeface="+mn-lt"/>
        </a:defRPr>
      </a:lvl5pPr>
      <a:lvl6pPr marL="2514600" indent="-228600" algn="l" rtl="0" eaLnBrk="1" fontAlgn="base" hangingPunct="1">
        <a:spcBef>
          <a:spcPct val="20000"/>
        </a:spcBef>
        <a:spcAft>
          <a:spcPct val="0"/>
        </a:spcAft>
        <a:buChar char="»"/>
        <a:defRPr sz="1400">
          <a:solidFill>
            <a:schemeClr val="tx1"/>
          </a:solidFill>
          <a:latin typeface="+mn-lt"/>
        </a:defRPr>
      </a:lvl6pPr>
      <a:lvl7pPr marL="2971800" indent="-228600" algn="l" rtl="0" eaLnBrk="1" fontAlgn="base" hangingPunct="1">
        <a:spcBef>
          <a:spcPct val="20000"/>
        </a:spcBef>
        <a:spcAft>
          <a:spcPct val="0"/>
        </a:spcAft>
        <a:buChar char="»"/>
        <a:defRPr sz="1400">
          <a:solidFill>
            <a:schemeClr val="tx1"/>
          </a:solidFill>
          <a:latin typeface="+mn-lt"/>
        </a:defRPr>
      </a:lvl7pPr>
      <a:lvl8pPr marL="3429000" indent="-228600" algn="l" rtl="0" eaLnBrk="1" fontAlgn="base" hangingPunct="1">
        <a:spcBef>
          <a:spcPct val="20000"/>
        </a:spcBef>
        <a:spcAft>
          <a:spcPct val="0"/>
        </a:spcAft>
        <a:buChar char="»"/>
        <a:defRPr sz="1400">
          <a:solidFill>
            <a:schemeClr val="tx1"/>
          </a:solidFill>
          <a:latin typeface="+mn-lt"/>
        </a:defRPr>
      </a:lvl8pPr>
      <a:lvl9pPr marL="3886200" indent="-228600" algn="l" rtl="0" eaLnBrk="1" fontAlgn="base" hangingPunct="1">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8" Type="http://schemas.openxmlformats.org/officeDocument/2006/relationships/image" Target="../media/image30.gif"/><Relationship Id="rId3" Type="http://schemas.openxmlformats.org/officeDocument/2006/relationships/image" Target="../media/image25.gif"/><Relationship Id="rId7" Type="http://schemas.openxmlformats.org/officeDocument/2006/relationships/image" Target="../media/image29.gif"/><Relationship Id="rId2" Type="http://schemas.openxmlformats.org/officeDocument/2006/relationships/notesSlide" Target="../notesSlides/notesSlide9.xml"/><Relationship Id="rId1" Type="http://schemas.openxmlformats.org/officeDocument/2006/relationships/slideLayout" Target="../slideLayouts/slideLayout34.xml"/><Relationship Id="rId6" Type="http://schemas.openxmlformats.org/officeDocument/2006/relationships/image" Target="../media/image28.gif"/><Relationship Id="rId5" Type="http://schemas.openxmlformats.org/officeDocument/2006/relationships/image" Target="../media/image27.gif"/><Relationship Id="rId4" Type="http://schemas.openxmlformats.org/officeDocument/2006/relationships/image" Target="../media/image26.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54.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4.xml"/></Relationships>
</file>

<file path=ppt/slides/_rels/slide1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64.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Microsoft_Office_Excel_97-2003_Worksheet3.xls"/><Relationship Id="rId3" Type="http://schemas.openxmlformats.org/officeDocument/2006/relationships/notesSlide" Target="../notesSlides/notesSlide10.xml"/><Relationship Id="rId7" Type="http://schemas.openxmlformats.org/officeDocument/2006/relationships/image" Target="../media/image35.png"/><Relationship Id="rId2" Type="http://schemas.openxmlformats.org/officeDocument/2006/relationships/slideLayout" Target="../slideLayouts/slideLayout34.xml"/><Relationship Id="rId1" Type="http://schemas.openxmlformats.org/officeDocument/2006/relationships/vmlDrawing" Target="../drawings/vmlDrawing1.vml"/><Relationship Id="rId6" Type="http://schemas.openxmlformats.org/officeDocument/2006/relationships/image" Target="../media/image34.png"/><Relationship Id="rId5" Type="http://schemas.openxmlformats.org/officeDocument/2006/relationships/oleObject" Target="../embeddings/Microsoft_Office_Excel_97-2003_Worksheet2.xls"/><Relationship Id="rId4" Type="http://schemas.openxmlformats.org/officeDocument/2006/relationships/oleObject" Target="../embeddings/Microsoft_Office_Excel_97-2003_Worksheet1.xls"/><Relationship Id="rId9" Type="http://schemas.openxmlformats.org/officeDocument/2006/relationships/oleObject" Target="../embeddings/Microsoft_Office_Excel_97-2003_Worksheet4.xls"/></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9.wmf"/><Relationship Id="rId5" Type="http://schemas.openxmlformats.org/officeDocument/2006/relationships/image" Target="../media/image38.jpeg"/><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slide" Target="slide4.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8" Type="http://schemas.openxmlformats.org/officeDocument/2006/relationships/image" Target="../media/image51.jpeg"/><Relationship Id="rId13" Type="http://schemas.openxmlformats.org/officeDocument/2006/relationships/image" Target="../media/image56.png"/><Relationship Id="rId3" Type="http://schemas.openxmlformats.org/officeDocument/2006/relationships/image" Target="../media/image46.png"/><Relationship Id="rId7" Type="http://schemas.openxmlformats.org/officeDocument/2006/relationships/image" Target="../media/image50.wmf"/><Relationship Id="rId12" Type="http://schemas.openxmlformats.org/officeDocument/2006/relationships/image" Target="../media/image55.png"/><Relationship Id="rId2" Type="http://schemas.openxmlformats.org/officeDocument/2006/relationships/notesSlide" Target="../notesSlides/notesSlide19.xml"/><Relationship Id="rId16" Type="http://schemas.openxmlformats.org/officeDocument/2006/relationships/image" Target="../media/image59.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5" Type="http://schemas.openxmlformats.org/officeDocument/2006/relationships/image" Target="../media/image58.jpe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jpeg"/><Relationship Id="rId14" Type="http://schemas.openxmlformats.org/officeDocument/2006/relationships/image" Target="../media/image57.png"/></Relationships>
</file>

<file path=ppt/slides/_rels/slide26.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70.jpeg"/><Relationship Id="rId18" Type="http://schemas.openxmlformats.org/officeDocument/2006/relationships/image" Target="../media/image75.png"/><Relationship Id="rId3" Type="http://schemas.openxmlformats.org/officeDocument/2006/relationships/image" Target="../media/image60.png"/><Relationship Id="rId21" Type="http://schemas.openxmlformats.org/officeDocument/2006/relationships/image" Target="../media/image78.png"/><Relationship Id="rId7" Type="http://schemas.openxmlformats.org/officeDocument/2006/relationships/image" Target="../media/image64.png"/><Relationship Id="rId12" Type="http://schemas.openxmlformats.org/officeDocument/2006/relationships/image" Target="../media/image69.png"/><Relationship Id="rId17" Type="http://schemas.openxmlformats.org/officeDocument/2006/relationships/image" Target="../media/image74.png"/><Relationship Id="rId2" Type="http://schemas.openxmlformats.org/officeDocument/2006/relationships/notesSlide" Target="../notesSlides/notesSlide20.xml"/><Relationship Id="rId16" Type="http://schemas.openxmlformats.org/officeDocument/2006/relationships/image" Target="../media/image73.png"/><Relationship Id="rId20"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63.png"/><Relationship Id="rId11" Type="http://schemas.openxmlformats.org/officeDocument/2006/relationships/image" Target="../media/image68.png"/><Relationship Id="rId5" Type="http://schemas.openxmlformats.org/officeDocument/2006/relationships/image" Target="../media/image62.png"/><Relationship Id="rId15" Type="http://schemas.openxmlformats.org/officeDocument/2006/relationships/image" Target="../media/image72.png"/><Relationship Id="rId10" Type="http://schemas.openxmlformats.org/officeDocument/2006/relationships/image" Target="../media/image67.png"/><Relationship Id="rId19" Type="http://schemas.openxmlformats.org/officeDocument/2006/relationships/image" Target="../media/image76.png"/><Relationship Id="rId4" Type="http://schemas.openxmlformats.org/officeDocument/2006/relationships/image" Target="../media/image61.png"/><Relationship Id="rId9" Type="http://schemas.openxmlformats.org/officeDocument/2006/relationships/image" Target="../media/image66.png"/><Relationship Id="rId14" Type="http://schemas.openxmlformats.org/officeDocument/2006/relationships/image" Target="../media/image71.jpeg"/><Relationship Id="rId22" Type="http://schemas.openxmlformats.org/officeDocument/2006/relationships/image" Target="../media/image79.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ctrTitle"/>
          </p:nvPr>
        </p:nvSpPr>
        <p:spPr>
          <a:xfrm>
            <a:off x="1689100" y="4494868"/>
            <a:ext cx="7981950" cy="523220"/>
          </a:xfrm>
        </p:spPr>
        <p:txBody>
          <a:bodyPr/>
          <a:lstStyle/>
          <a:p>
            <a:r>
              <a:rPr lang="en-US" sz="2800" dirty="0" smtClean="0"/>
              <a:t>NETL – A Catalyst for Energy Innovation</a:t>
            </a:r>
          </a:p>
        </p:txBody>
      </p:sp>
      <p:sp>
        <p:nvSpPr>
          <p:cNvPr id="18434" name="Rectangle 3"/>
          <p:cNvSpPr>
            <a:spLocks noGrp="1" noChangeArrowheads="1"/>
          </p:cNvSpPr>
          <p:nvPr>
            <p:ph type="subTitle" idx="1"/>
          </p:nvPr>
        </p:nvSpPr>
        <p:spPr>
          <a:xfrm>
            <a:off x="1763713" y="5022850"/>
            <a:ext cx="6170612" cy="338138"/>
          </a:xfrm>
          <a:ln w="9525"/>
        </p:spPr>
        <p:txBody>
          <a:bodyPr/>
          <a:lstStyle/>
          <a:p>
            <a:r>
              <a:rPr lang="en-US" sz="1600" b="1" smtClean="0"/>
              <a:t>Anthony Cugini</a:t>
            </a:r>
          </a:p>
        </p:txBody>
      </p:sp>
      <p:pic>
        <p:nvPicPr>
          <p:cNvPr id="18435" name="Picture 5" descr="cover1.jpg"/>
          <p:cNvPicPr>
            <a:picLocks noChangeAspect="1"/>
          </p:cNvPicPr>
          <p:nvPr/>
        </p:nvPicPr>
        <p:blipFill>
          <a:blip r:embed="rId3" cstate="print"/>
          <a:srcRect/>
          <a:stretch>
            <a:fillRect/>
          </a:stretch>
        </p:blipFill>
        <p:spPr bwMode="auto">
          <a:xfrm>
            <a:off x="2743200" y="1152525"/>
            <a:ext cx="6400800" cy="2743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3"/>
          <p:cNvSpPr>
            <a:spLocks noGrp="1" noChangeArrowheads="1"/>
          </p:cNvSpPr>
          <p:nvPr>
            <p:ph type="title"/>
          </p:nvPr>
        </p:nvSpPr>
        <p:spPr>
          <a:xfrm>
            <a:off x="469900" y="0"/>
            <a:ext cx="8229600" cy="549275"/>
          </a:xfrm>
        </p:spPr>
        <p:txBody>
          <a:bodyPr/>
          <a:lstStyle/>
          <a:p>
            <a:pPr eaLnBrk="1" hangingPunct="1"/>
            <a:r>
              <a:rPr lang="en-US" smtClean="0"/>
              <a:t>National Energy Technology Laboratory</a:t>
            </a:r>
            <a:endParaRPr lang="en-US" sz="2000" i="1" smtClean="0"/>
          </a:p>
        </p:txBody>
      </p:sp>
      <p:sp>
        <p:nvSpPr>
          <p:cNvPr id="20482" name="Rectangle 35"/>
          <p:cNvSpPr>
            <a:spLocks noGrp="1" noChangeArrowheads="1"/>
          </p:cNvSpPr>
          <p:nvPr>
            <p:ph type="body" idx="4294967295"/>
          </p:nvPr>
        </p:nvSpPr>
        <p:spPr>
          <a:xfrm>
            <a:off x="398463" y="752475"/>
            <a:ext cx="8229600" cy="5181600"/>
          </a:xfrm>
        </p:spPr>
        <p:txBody>
          <a:bodyPr/>
          <a:lstStyle/>
          <a:p>
            <a:r>
              <a:rPr kumimoji="1" lang="en-US" sz="2000" i="1" smtClean="0">
                <a:solidFill>
                  <a:srgbClr val="003399"/>
                </a:solidFill>
              </a:rPr>
              <a:t>Full-service DOE Federal laboratory</a:t>
            </a:r>
          </a:p>
          <a:p>
            <a:pPr lvl="1"/>
            <a:r>
              <a:rPr kumimoji="1" lang="en-US" sz="1800" i="1" smtClean="0">
                <a:solidFill>
                  <a:srgbClr val="003399"/>
                </a:solidFill>
              </a:rPr>
              <a:t>Program Planning</a:t>
            </a:r>
          </a:p>
          <a:p>
            <a:pPr lvl="1"/>
            <a:r>
              <a:rPr kumimoji="1" lang="en-US" sz="1800" i="1" smtClean="0">
                <a:solidFill>
                  <a:srgbClr val="003399"/>
                </a:solidFill>
              </a:rPr>
              <a:t>Budget Formulation and Execution</a:t>
            </a:r>
          </a:p>
          <a:p>
            <a:pPr lvl="1"/>
            <a:r>
              <a:rPr kumimoji="1" lang="en-US" sz="1800" i="1" smtClean="0">
                <a:solidFill>
                  <a:srgbClr val="003399"/>
                </a:solidFill>
              </a:rPr>
              <a:t>Procurement</a:t>
            </a:r>
          </a:p>
          <a:p>
            <a:pPr lvl="2"/>
            <a:r>
              <a:rPr kumimoji="1" lang="en-US" sz="1800" i="1" smtClean="0">
                <a:solidFill>
                  <a:srgbClr val="003399"/>
                </a:solidFill>
              </a:rPr>
              <a:t>Contracting and Financial Assistance</a:t>
            </a:r>
          </a:p>
          <a:p>
            <a:pPr lvl="1"/>
            <a:r>
              <a:rPr kumimoji="1" lang="en-US" sz="1800" i="1" smtClean="0">
                <a:solidFill>
                  <a:srgbClr val="003399"/>
                </a:solidFill>
              </a:rPr>
              <a:t>Project Management </a:t>
            </a:r>
          </a:p>
          <a:p>
            <a:pPr lvl="2"/>
            <a:r>
              <a:rPr kumimoji="1" lang="en-US" sz="1800" i="1" smtClean="0">
                <a:solidFill>
                  <a:srgbClr val="003399"/>
                </a:solidFill>
              </a:rPr>
              <a:t>Including NEPA</a:t>
            </a:r>
          </a:p>
          <a:p>
            <a:pPr lvl="1"/>
            <a:r>
              <a:rPr kumimoji="1" lang="en-US" sz="1800" i="1" smtClean="0">
                <a:solidFill>
                  <a:srgbClr val="003399"/>
                </a:solidFill>
              </a:rPr>
              <a:t>Legal</a:t>
            </a:r>
          </a:p>
          <a:p>
            <a:pPr lvl="1"/>
            <a:r>
              <a:rPr kumimoji="1" lang="en-US" sz="1800" i="1" smtClean="0">
                <a:solidFill>
                  <a:srgbClr val="003399"/>
                </a:solidFill>
              </a:rPr>
              <a:t>Financial Management and Reporting</a:t>
            </a:r>
          </a:p>
          <a:p>
            <a:pPr lvl="1"/>
            <a:r>
              <a:rPr kumimoji="1" lang="en-US" sz="1800" i="1" smtClean="0">
                <a:solidFill>
                  <a:srgbClr val="003399"/>
                </a:solidFill>
              </a:rPr>
              <a:t>On-site Research</a:t>
            </a:r>
          </a:p>
          <a:p>
            <a:pPr lvl="1"/>
            <a:r>
              <a:rPr kumimoji="1" lang="en-US" sz="1800" i="1" smtClean="0">
                <a:solidFill>
                  <a:srgbClr val="003399"/>
                </a:solidFill>
              </a:rPr>
              <a:t>Program Performance and Benefit Analysis</a:t>
            </a:r>
          </a:p>
          <a:p>
            <a:r>
              <a:rPr kumimoji="1" lang="en-US" sz="2000" i="1" smtClean="0">
                <a:solidFill>
                  <a:srgbClr val="003399"/>
                </a:solidFill>
              </a:rPr>
              <a:t>Dedicated to energy RD&amp;D, domestic energy resources</a:t>
            </a:r>
          </a:p>
          <a:p>
            <a:pPr lvl="1"/>
            <a:r>
              <a:rPr kumimoji="1" lang="en-US" sz="1800" i="1" smtClean="0">
                <a:solidFill>
                  <a:srgbClr val="003399"/>
                </a:solidFill>
              </a:rPr>
              <a:t>Fossil Energy</a:t>
            </a:r>
          </a:p>
          <a:p>
            <a:pPr lvl="1"/>
            <a:r>
              <a:rPr kumimoji="1" lang="en-US" sz="1800" i="1" smtClean="0">
                <a:solidFill>
                  <a:srgbClr val="003399"/>
                </a:solidFill>
              </a:rPr>
              <a:t>Support OE and EE</a:t>
            </a:r>
          </a:p>
          <a:p>
            <a:r>
              <a:rPr kumimoji="1" lang="en-US" sz="2000" i="1" smtClean="0">
                <a:solidFill>
                  <a:srgbClr val="003399"/>
                </a:solidFill>
              </a:rPr>
              <a:t>Fundamental science through technology demonstration</a:t>
            </a:r>
          </a:p>
          <a:p>
            <a:r>
              <a:rPr kumimoji="1" lang="en-US" sz="2000" i="1" smtClean="0">
                <a:solidFill>
                  <a:srgbClr val="003399"/>
                </a:solidFill>
              </a:rPr>
              <a:t>Unique industry–academia–government</a:t>
            </a:r>
            <a:r>
              <a:rPr lang="en-US" sz="2000" i="1" smtClean="0">
                <a:solidFill>
                  <a:srgbClr val="003399"/>
                </a:solidFill>
              </a:rPr>
              <a:t> </a:t>
            </a:r>
            <a:r>
              <a:rPr kumimoji="1" lang="en-US" sz="2000" i="1" smtClean="0">
                <a:solidFill>
                  <a:srgbClr val="003399"/>
                </a:solidFill>
              </a:rPr>
              <a:t>collaborations</a:t>
            </a:r>
          </a:p>
        </p:txBody>
      </p:sp>
      <p:pic>
        <p:nvPicPr>
          <p:cNvPr id="20483" name="Picture 2" descr="USNETL-SitesMAP"/>
          <p:cNvPicPr>
            <a:picLocks noChangeAspect="1" noChangeArrowheads="1"/>
          </p:cNvPicPr>
          <p:nvPr/>
        </p:nvPicPr>
        <p:blipFill>
          <a:blip r:embed="rId3" cstate="print"/>
          <a:srcRect/>
          <a:stretch>
            <a:fillRect/>
          </a:stretch>
        </p:blipFill>
        <p:spPr bwMode="auto">
          <a:xfrm>
            <a:off x="5405438" y="1260475"/>
            <a:ext cx="3659187" cy="2401888"/>
          </a:xfrm>
          <a:prstGeom prst="rect">
            <a:avLst/>
          </a:prstGeom>
          <a:noFill/>
          <a:ln w="9525">
            <a:noFill/>
            <a:miter lim="800000"/>
            <a:headEnd/>
            <a:tailEnd/>
          </a:ln>
        </p:spPr>
      </p:pic>
      <p:sp>
        <p:nvSpPr>
          <p:cNvPr id="20484" name="Line 4"/>
          <p:cNvSpPr>
            <a:spLocks noChangeShapeType="1"/>
          </p:cNvSpPr>
          <p:nvPr/>
        </p:nvSpPr>
        <p:spPr bwMode="auto">
          <a:xfrm flipH="1" flipV="1">
            <a:off x="8121650" y="1506538"/>
            <a:ext cx="215900" cy="677862"/>
          </a:xfrm>
          <a:prstGeom prst="line">
            <a:avLst/>
          </a:prstGeom>
          <a:noFill/>
          <a:ln w="19050">
            <a:solidFill>
              <a:schemeClr val="tx2"/>
            </a:solidFill>
            <a:round/>
            <a:headEnd/>
            <a:tailEnd/>
          </a:ln>
        </p:spPr>
        <p:txBody>
          <a:bodyPr/>
          <a:lstStyle/>
          <a:p>
            <a:endParaRPr lang="en-US"/>
          </a:p>
        </p:txBody>
      </p:sp>
      <p:sp>
        <p:nvSpPr>
          <p:cNvPr id="20485" name="Line 5"/>
          <p:cNvSpPr>
            <a:spLocks noChangeShapeType="1"/>
          </p:cNvSpPr>
          <p:nvPr/>
        </p:nvSpPr>
        <p:spPr bwMode="auto">
          <a:xfrm flipH="1" flipV="1">
            <a:off x="8342313" y="2286000"/>
            <a:ext cx="328612" cy="1219200"/>
          </a:xfrm>
          <a:prstGeom prst="line">
            <a:avLst/>
          </a:prstGeom>
          <a:noFill/>
          <a:ln w="19050">
            <a:solidFill>
              <a:schemeClr val="tx2"/>
            </a:solidFill>
            <a:round/>
            <a:headEnd/>
            <a:tailEnd/>
          </a:ln>
        </p:spPr>
        <p:txBody>
          <a:bodyPr/>
          <a:lstStyle/>
          <a:p>
            <a:endParaRPr lang="en-US"/>
          </a:p>
        </p:txBody>
      </p:sp>
      <p:sp>
        <p:nvSpPr>
          <p:cNvPr id="20486" name="Text Box 6"/>
          <p:cNvSpPr txBox="1">
            <a:spLocks noChangeArrowheads="1"/>
          </p:cNvSpPr>
          <p:nvPr/>
        </p:nvSpPr>
        <p:spPr bwMode="auto">
          <a:xfrm>
            <a:off x="7418388" y="1257300"/>
            <a:ext cx="1414462" cy="307975"/>
          </a:xfrm>
          <a:prstGeom prst="rect">
            <a:avLst/>
          </a:prstGeom>
          <a:noFill/>
          <a:ln w="12700">
            <a:noFill/>
            <a:miter lim="800000"/>
            <a:headEnd/>
            <a:tailEnd/>
          </a:ln>
        </p:spPr>
        <p:txBody>
          <a:bodyPr wrap="none">
            <a:spAutoFit/>
          </a:bodyPr>
          <a:lstStyle/>
          <a:p>
            <a:pPr eaLnBrk="0" hangingPunct="0"/>
            <a:r>
              <a:rPr lang="en-US" sz="1400" b="1" i="0">
                <a:solidFill>
                  <a:srgbClr val="000000"/>
                </a:solidFill>
              </a:rPr>
              <a:t>Pittsburgh, PA</a:t>
            </a:r>
          </a:p>
        </p:txBody>
      </p:sp>
      <p:sp>
        <p:nvSpPr>
          <p:cNvPr id="20487" name="Line 8"/>
          <p:cNvSpPr>
            <a:spLocks noChangeShapeType="1"/>
          </p:cNvSpPr>
          <p:nvPr/>
        </p:nvSpPr>
        <p:spPr bwMode="auto">
          <a:xfrm flipH="1" flipV="1">
            <a:off x="5435600" y="1477963"/>
            <a:ext cx="217488" cy="239712"/>
          </a:xfrm>
          <a:prstGeom prst="line">
            <a:avLst/>
          </a:prstGeom>
          <a:noFill/>
          <a:ln w="19050">
            <a:solidFill>
              <a:schemeClr val="tx2"/>
            </a:solidFill>
            <a:round/>
            <a:headEnd/>
            <a:tailEnd/>
          </a:ln>
        </p:spPr>
        <p:txBody>
          <a:bodyPr/>
          <a:lstStyle/>
          <a:p>
            <a:endParaRPr lang="en-US"/>
          </a:p>
        </p:txBody>
      </p:sp>
      <p:sp>
        <p:nvSpPr>
          <p:cNvPr id="14" name="AutoShape 14"/>
          <p:cNvSpPr>
            <a:spLocks noChangeAspect="1" noChangeArrowheads="1"/>
          </p:cNvSpPr>
          <p:nvPr/>
        </p:nvSpPr>
        <p:spPr bwMode="auto">
          <a:xfrm>
            <a:off x="7287765" y="3127371"/>
            <a:ext cx="196849" cy="182880"/>
          </a:xfrm>
          <a:prstGeom prst="star5">
            <a:avLst/>
          </a:prstGeom>
          <a:solidFill>
            <a:srgbClr val="FFFF00"/>
          </a:solidFill>
          <a:ln w="9525" algn="ctr">
            <a:solidFill>
              <a:srgbClr val="FFFF00"/>
            </a:solidFill>
            <a:miter lim="800000"/>
            <a:headEnd/>
            <a:tailEnd/>
          </a:ln>
          <a:effectLst>
            <a:outerShdw blurRad="50800" dist="38100" dir="2700000" algn="tl" rotWithShape="0">
              <a:prstClr val="black">
                <a:alpha val="75000"/>
              </a:prstClr>
            </a:outerShdw>
          </a:effectLst>
          <a:scene3d>
            <a:camera prst="orthographicFront"/>
            <a:lightRig rig="threePt" dir="t"/>
          </a:scene3d>
          <a:sp3d>
            <a:bevelT w="25400" h="25400"/>
          </a:sp3d>
        </p:spPr>
        <p:txBody>
          <a:bodyPr wrap="none" anchor="ctr"/>
          <a:lstStyle/>
          <a:p>
            <a:pPr algn="ctr">
              <a:defRPr/>
            </a:pPr>
            <a:endParaRPr lang="en-US" sz="1600" b="1" i="0" dirty="0">
              <a:solidFill>
                <a:srgbClr val="000000"/>
              </a:solidFill>
            </a:endParaRPr>
          </a:p>
        </p:txBody>
      </p:sp>
      <p:sp>
        <p:nvSpPr>
          <p:cNvPr id="15" name="AutoShape 17"/>
          <p:cNvSpPr>
            <a:spLocks noChangeAspect="1" noChangeArrowheads="1"/>
          </p:cNvSpPr>
          <p:nvPr/>
        </p:nvSpPr>
        <p:spPr bwMode="auto">
          <a:xfrm>
            <a:off x="8282870" y="2117819"/>
            <a:ext cx="196848" cy="182880"/>
          </a:xfrm>
          <a:prstGeom prst="star5">
            <a:avLst/>
          </a:prstGeom>
          <a:solidFill>
            <a:srgbClr val="FFFF00"/>
          </a:solidFill>
          <a:ln w="9525" algn="ctr">
            <a:solidFill>
              <a:srgbClr val="FFFF00"/>
            </a:solidFill>
            <a:miter lim="800000"/>
            <a:headEnd/>
            <a:tailEnd/>
          </a:ln>
          <a:effectLst>
            <a:outerShdw blurRad="50800" dist="38100" dir="2700000" algn="tl" rotWithShape="0">
              <a:prstClr val="black">
                <a:alpha val="75000"/>
              </a:prstClr>
            </a:outerShdw>
          </a:effectLst>
          <a:scene3d>
            <a:camera prst="orthographicFront"/>
            <a:lightRig rig="threePt" dir="t"/>
          </a:scene3d>
          <a:sp3d>
            <a:bevelT w="25400" h="25400"/>
          </a:sp3d>
        </p:spPr>
        <p:txBody>
          <a:bodyPr wrap="none" anchor="ctr"/>
          <a:lstStyle/>
          <a:p>
            <a:pPr algn="ctr">
              <a:defRPr/>
            </a:pPr>
            <a:endParaRPr lang="en-US" sz="1600" b="1" i="0" dirty="0">
              <a:solidFill>
                <a:srgbClr val="000000"/>
              </a:solidFill>
            </a:endParaRPr>
          </a:p>
        </p:txBody>
      </p:sp>
      <p:sp>
        <p:nvSpPr>
          <p:cNvPr id="16" name="AutoShape 18"/>
          <p:cNvSpPr>
            <a:spLocks noChangeAspect="1" noChangeArrowheads="1"/>
          </p:cNvSpPr>
          <p:nvPr/>
        </p:nvSpPr>
        <p:spPr bwMode="auto">
          <a:xfrm>
            <a:off x="5803129" y="3058355"/>
            <a:ext cx="196848" cy="182880"/>
          </a:xfrm>
          <a:prstGeom prst="star5">
            <a:avLst/>
          </a:prstGeom>
          <a:solidFill>
            <a:srgbClr val="FFFF00"/>
          </a:solidFill>
          <a:ln w="9525" algn="ctr">
            <a:solidFill>
              <a:srgbClr val="FFFF00"/>
            </a:solidFill>
            <a:miter lim="800000"/>
            <a:headEnd/>
            <a:tailEnd/>
          </a:ln>
          <a:effectLst>
            <a:outerShdw blurRad="50800" dist="38100" dir="2700000" algn="tl" rotWithShape="0">
              <a:prstClr val="black">
                <a:alpha val="75000"/>
              </a:prstClr>
            </a:outerShdw>
          </a:effectLst>
          <a:scene3d>
            <a:camera prst="orthographicFront"/>
            <a:lightRig rig="threePt" dir="t"/>
          </a:scene3d>
          <a:sp3d>
            <a:bevelT w="25400" h="25400"/>
          </a:sp3d>
        </p:spPr>
        <p:txBody>
          <a:bodyPr wrap="none" anchor="ctr"/>
          <a:lstStyle/>
          <a:p>
            <a:pPr algn="ctr">
              <a:defRPr/>
            </a:pPr>
            <a:endParaRPr lang="en-US" sz="1600" b="1" i="0" dirty="0">
              <a:solidFill>
                <a:srgbClr val="000000"/>
              </a:solidFill>
            </a:endParaRPr>
          </a:p>
        </p:txBody>
      </p:sp>
      <p:sp>
        <p:nvSpPr>
          <p:cNvPr id="17" name="AutoShape 16"/>
          <p:cNvSpPr>
            <a:spLocks noChangeAspect="1" noChangeArrowheads="1"/>
          </p:cNvSpPr>
          <p:nvPr/>
        </p:nvSpPr>
        <p:spPr bwMode="auto">
          <a:xfrm>
            <a:off x="5596083" y="1657983"/>
            <a:ext cx="196848" cy="182880"/>
          </a:xfrm>
          <a:prstGeom prst="star5">
            <a:avLst/>
          </a:prstGeom>
          <a:solidFill>
            <a:srgbClr val="FFFF00"/>
          </a:solidFill>
          <a:ln w="9525" algn="ctr">
            <a:solidFill>
              <a:srgbClr val="FFFF00"/>
            </a:solidFill>
            <a:miter lim="800000"/>
            <a:headEnd/>
            <a:tailEnd/>
          </a:ln>
          <a:effectLst>
            <a:outerShdw blurRad="50800" dist="38100" dir="2700000" algn="tl" rotWithShape="0">
              <a:prstClr val="black">
                <a:alpha val="75000"/>
              </a:prstClr>
            </a:outerShdw>
          </a:effectLst>
          <a:scene3d>
            <a:camera prst="orthographicFront"/>
            <a:lightRig rig="threePt" dir="t"/>
          </a:scene3d>
          <a:sp3d>
            <a:bevelT w="25400" h="25400"/>
          </a:sp3d>
        </p:spPr>
        <p:txBody>
          <a:bodyPr wrap="none" anchor="ctr"/>
          <a:lstStyle/>
          <a:p>
            <a:pPr algn="ctr">
              <a:defRPr/>
            </a:pPr>
            <a:endParaRPr lang="en-US" sz="1600" b="1" i="0" dirty="0">
              <a:solidFill>
                <a:srgbClr val="000000"/>
              </a:solidFill>
            </a:endParaRPr>
          </a:p>
        </p:txBody>
      </p:sp>
      <p:sp>
        <p:nvSpPr>
          <p:cNvPr id="18" name="AutoShape 15"/>
          <p:cNvSpPr>
            <a:spLocks noChangeAspect="1" noChangeArrowheads="1"/>
          </p:cNvSpPr>
          <p:nvPr/>
        </p:nvSpPr>
        <p:spPr bwMode="auto">
          <a:xfrm>
            <a:off x="8276450" y="2218132"/>
            <a:ext cx="196848" cy="182880"/>
          </a:xfrm>
          <a:prstGeom prst="star5">
            <a:avLst/>
          </a:prstGeom>
          <a:solidFill>
            <a:srgbClr val="FFFF00"/>
          </a:solidFill>
          <a:ln w="9525" algn="ctr">
            <a:solidFill>
              <a:srgbClr val="FFFF00"/>
            </a:solidFill>
            <a:miter lim="800000"/>
            <a:headEnd/>
            <a:tailEnd/>
          </a:ln>
          <a:effectLst>
            <a:outerShdw blurRad="50800" dist="38100" dir="2700000" algn="tl" rotWithShape="0">
              <a:prstClr val="black">
                <a:alpha val="75000"/>
              </a:prstClr>
            </a:outerShdw>
          </a:effectLst>
          <a:scene3d>
            <a:camera prst="orthographicFront"/>
            <a:lightRig rig="threePt" dir="t"/>
          </a:scene3d>
          <a:sp3d>
            <a:bevelT w="25400" h="25400"/>
          </a:sp3d>
        </p:spPr>
        <p:txBody>
          <a:bodyPr wrap="none" anchor="ctr"/>
          <a:lstStyle/>
          <a:p>
            <a:pPr algn="ctr">
              <a:defRPr/>
            </a:pPr>
            <a:endParaRPr lang="en-US" sz="1600" b="1" i="0" dirty="0">
              <a:solidFill>
                <a:srgbClr val="000000"/>
              </a:solidFill>
            </a:endParaRPr>
          </a:p>
        </p:txBody>
      </p:sp>
      <p:sp>
        <p:nvSpPr>
          <p:cNvPr id="20503" name="Text Box 9"/>
          <p:cNvSpPr txBox="1">
            <a:spLocks noChangeArrowheads="1"/>
          </p:cNvSpPr>
          <p:nvPr/>
        </p:nvSpPr>
        <p:spPr bwMode="auto">
          <a:xfrm>
            <a:off x="4875213" y="1171575"/>
            <a:ext cx="815975" cy="522288"/>
          </a:xfrm>
          <a:prstGeom prst="rect">
            <a:avLst/>
          </a:prstGeom>
          <a:noFill/>
          <a:ln w="12700">
            <a:noFill/>
            <a:miter lim="800000"/>
            <a:headEnd/>
            <a:tailEnd/>
          </a:ln>
        </p:spPr>
        <p:txBody>
          <a:bodyPr wrap="none">
            <a:spAutoFit/>
          </a:bodyPr>
          <a:lstStyle/>
          <a:p>
            <a:pPr algn="ctr" eaLnBrk="0" hangingPunct="0"/>
            <a:r>
              <a:rPr lang="en-US" sz="1400" b="1" i="0">
                <a:solidFill>
                  <a:srgbClr val="000000"/>
                </a:solidFill>
              </a:rPr>
              <a:t>Albany,</a:t>
            </a:r>
          </a:p>
          <a:p>
            <a:pPr algn="ctr" eaLnBrk="0" hangingPunct="0"/>
            <a:r>
              <a:rPr lang="en-US" sz="1400" b="1" i="0">
                <a:solidFill>
                  <a:srgbClr val="000000"/>
                </a:solidFill>
              </a:rPr>
              <a:t>OR</a:t>
            </a:r>
          </a:p>
        </p:txBody>
      </p:sp>
      <p:sp>
        <p:nvSpPr>
          <p:cNvPr id="20504" name="Text Box 7"/>
          <p:cNvSpPr txBox="1">
            <a:spLocks noChangeArrowheads="1"/>
          </p:cNvSpPr>
          <p:nvPr/>
        </p:nvSpPr>
        <p:spPr bwMode="auto">
          <a:xfrm>
            <a:off x="7847013" y="3581400"/>
            <a:ext cx="1296987" cy="522288"/>
          </a:xfrm>
          <a:prstGeom prst="rect">
            <a:avLst/>
          </a:prstGeom>
          <a:noFill/>
          <a:ln w="12700">
            <a:noFill/>
            <a:miter lim="800000"/>
            <a:headEnd/>
            <a:tailEnd/>
          </a:ln>
        </p:spPr>
        <p:txBody>
          <a:bodyPr wrap="none">
            <a:spAutoFit/>
          </a:bodyPr>
          <a:lstStyle/>
          <a:p>
            <a:pPr algn="ctr" eaLnBrk="0" hangingPunct="0"/>
            <a:r>
              <a:rPr lang="en-US" sz="1400" b="1" i="0">
                <a:solidFill>
                  <a:srgbClr val="000000"/>
                </a:solidFill>
              </a:rPr>
              <a:t>Morgantown,</a:t>
            </a:r>
          </a:p>
          <a:p>
            <a:pPr algn="ctr" eaLnBrk="0" hangingPunct="0"/>
            <a:r>
              <a:rPr lang="en-US" sz="1400" b="1" i="0">
                <a:solidFill>
                  <a:srgbClr val="000000"/>
                </a:solidFill>
              </a:rPr>
              <a:t>WV</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457200" y="182563"/>
            <a:ext cx="8229600" cy="800219"/>
          </a:xfrm>
        </p:spPr>
        <p:txBody>
          <a:bodyPr/>
          <a:lstStyle/>
          <a:p>
            <a:r>
              <a:rPr lang="en-US" sz="2800" dirty="0" smtClean="0"/>
              <a:t>NETL Research Budget Oversight</a:t>
            </a:r>
            <a:br>
              <a:rPr lang="en-US" sz="2800" dirty="0" smtClean="0"/>
            </a:br>
            <a:r>
              <a:rPr lang="en-US" sz="1800" dirty="0" smtClean="0"/>
              <a:t>Fiscal Year 2010</a:t>
            </a:r>
          </a:p>
        </p:txBody>
      </p:sp>
      <p:sp>
        <p:nvSpPr>
          <p:cNvPr id="24578" name="TextBox 2"/>
          <p:cNvSpPr txBox="1">
            <a:spLocks noChangeArrowheads="1"/>
          </p:cNvSpPr>
          <p:nvPr/>
        </p:nvSpPr>
        <p:spPr bwMode="auto">
          <a:xfrm>
            <a:off x="2977423" y="1711623"/>
            <a:ext cx="1973263" cy="708025"/>
          </a:xfrm>
          <a:prstGeom prst="rect">
            <a:avLst/>
          </a:prstGeom>
          <a:noFill/>
          <a:ln w="9525">
            <a:noFill/>
            <a:miter lim="800000"/>
            <a:headEnd/>
            <a:tailEnd/>
          </a:ln>
        </p:spPr>
        <p:txBody>
          <a:bodyPr>
            <a:spAutoFit/>
          </a:bodyPr>
          <a:lstStyle/>
          <a:p>
            <a:r>
              <a:rPr lang="en-US" sz="2000" b="1" i="0" dirty="0">
                <a:solidFill>
                  <a:schemeClr val="tx1"/>
                </a:solidFill>
              </a:rPr>
              <a:t>Energy Efficiency</a:t>
            </a:r>
          </a:p>
        </p:txBody>
      </p:sp>
      <p:sp>
        <p:nvSpPr>
          <p:cNvPr id="24579" name="TextBox 3"/>
          <p:cNvSpPr txBox="1">
            <a:spLocks noChangeArrowheads="1"/>
          </p:cNvSpPr>
          <p:nvPr/>
        </p:nvSpPr>
        <p:spPr bwMode="auto">
          <a:xfrm>
            <a:off x="2977423" y="3153628"/>
            <a:ext cx="2960687" cy="708025"/>
          </a:xfrm>
          <a:prstGeom prst="rect">
            <a:avLst/>
          </a:prstGeom>
          <a:noFill/>
          <a:ln w="9525">
            <a:noFill/>
            <a:miter lim="800000"/>
            <a:headEnd/>
            <a:tailEnd/>
          </a:ln>
        </p:spPr>
        <p:txBody>
          <a:bodyPr>
            <a:spAutoFit/>
          </a:bodyPr>
          <a:lstStyle/>
          <a:p>
            <a:r>
              <a:rPr lang="en-US" sz="2000" b="1" i="0" dirty="0">
                <a:solidFill>
                  <a:schemeClr val="tx1"/>
                </a:solidFill>
              </a:rPr>
              <a:t>Electricity Delivery &amp;</a:t>
            </a:r>
          </a:p>
          <a:p>
            <a:r>
              <a:rPr lang="en-US" sz="2000" b="1" i="0" dirty="0">
                <a:solidFill>
                  <a:schemeClr val="tx1"/>
                </a:solidFill>
              </a:rPr>
              <a:t>Energy Reliability</a:t>
            </a:r>
          </a:p>
        </p:txBody>
      </p:sp>
      <p:sp>
        <p:nvSpPr>
          <p:cNvPr id="24580" name="TextBox 4"/>
          <p:cNvSpPr txBox="1">
            <a:spLocks noChangeArrowheads="1"/>
          </p:cNvSpPr>
          <p:nvPr/>
        </p:nvSpPr>
        <p:spPr bwMode="auto">
          <a:xfrm>
            <a:off x="2977423" y="4749620"/>
            <a:ext cx="2047875" cy="400050"/>
          </a:xfrm>
          <a:prstGeom prst="rect">
            <a:avLst/>
          </a:prstGeom>
          <a:noFill/>
          <a:ln w="9525">
            <a:noFill/>
            <a:miter lim="800000"/>
            <a:headEnd/>
            <a:tailEnd/>
          </a:ln>
        </p:spPr>
        <p:txBody>
          <a:bodyPr>
            <a:spAutoFit/>
          </a:bodyPr>
          <a:lstStyle/>
          <a:p>
            <a:r>
              <a:rPr lang="en-US" sz="2000" b="1" i="0" dirty="0">
                <a:solidFill>
                  <a:schemeClr val="tx1"/>
                </a:solidFill>
              </a:rPr>
              <a:t>Fossil Energy</a:t>
            </a:r>
          </a:p>
        </p:txBody>
      </p:sp>
      <p:sp>
        <p:nvSpPr>
          <p:cNvPr id="6" name="Oval 5"/>
          <p:cNvSpPr/>
          <p:nvPr/>
        </p:nvSpPr>
        <p:spPr>
          <a:xfrm>
            <a:off x="1232620" y="1379835"/>
            <a:ext cx="1463040" cy="1371600"/>
          </a:xfrm>
          <a:prstGeom prst="ellipse">
            <a:avLst/>
          </a:prstGeom>
          <a:blipFill rotWithShape="0">
            <a:blip r:embed="rId3" cstate="print"/>
            <a:stretch>
              <a:fillRect/>
            </a:stretch>
          </a:blipFill>
          <a:effectLst>
            <a:reflection blurRad="6350" stA="52000" endA="300" endPos="35000" dir="5400000" sy="-100000" algn="bl" rotWithShape="0"/>
          </a:effectLst>
          <a:scene3d>
            <a:camera prst="orthographicFront"/>
            <a:lightRig rig="threePt" dir="t"/>
          </a:scene3d>
          <a:sp3d>
            <a:bevelT/>
          </a:sp3d>
        </p:spPr>
        <p:style>
          <a:lnRef idx="2">
            <a:schemeClr val="lt1">
              <a:hueOff val="0"/>
              <a:satOff val="0"/>
              <a:lumOff val="0"/>
              <a:alphaOff val="0"/>
            </a:schemeClr>
          </a:lnRef>
          <a:fillRef idx="1">
            <a:scrgbClr r="0" g="0" b="0"/>
          </a:fillRef>
          <a:effectRef idx="0">
            <a:scrgbClr r="0" g="0" b="0"/>
          </a:effectRef>
          <a:fontRef idx="minor">
            <a:schemeClr val="lt1"/>
          </a:fontRef>
        </p:style>
      </p:sp>
      <p:sp>
        <p:nvSpPr>
          <p:cNvPr id="7" name="Oval 6"/>
          <p:cNvSpPr/>
          <p:nvPr/>
        </p:nvSpPr>
        <p:spPr>
          <a:xfrm>
            <a:off x="1247919" y="2821840"/>
            <a:ext cx="1463040" cy="1371600"/>
          </a:xfrm>
          <a:prstGeom prst="ellipse">
            <a:avLst/>
          </a:prstGeom>
          <a:blipFill rotWithShape="0">
            <a:blip r:embed="rId4" cstate="print"/>
            <a:stretch>
              <a:fillRect/>
            </a:stretch>
          </a:blipFill>
          <a:effectLst>
            <a:reflection blurRad="6350" stA="52000" endA="300" endPos="35000" dir="5400000" sy="-100000" algn="bl" rotWithShape="0"/>
          </a:effectLst>
          <a:scene3d>
            <a:camera prst="orthographicFront"/>
            <a:lightRig rig="threePt" dir="t"/>
          </a:scene3d>
          <a:sp3d>
            <a:bevelT/>
          </a:sp3d>
        </p:spPr>
        <p:style>
          <a:lnRef idx="2">
            <a:schemeClr val="lt1">
              <a:hueOff val="0"/>
              <a:satOff val="0"/>
              <a:lumOff val="0"/>
              <a:alphaOff val="0"/>
            </a:schemeClr>
          </a:lnRef>
          <a:fillRef idx="1">
            <a:scrgbClr r="0" g="0" b="0"/>
          </a:fillRef>
          <a:effectRef idx="0">
            <a:scrgbClr r="0" g="0" b="0"/>
          </a:effectRef>
          <a:fontRef idx="minor">
            <a:schemeClr val="lt1"/>
          </a:fontRef>
        </p:style>
      </p:sp>
      <p:sp>
        <p:nvSpPr>
          <p:cNvPr id="8" name="Oval 7"/>
          <p:cNvSpPr/>
          <p:nvPr/>
        </p:nvSpPr>
        <p:spPr>
          <a:xfrm>
            <a:off x="1247919" y="4263845"/>
            <a:ext cx="1463040" cy="1371600"/>
          </a:xfrm>
          <a:prstGeom prst="ellipse">
            <a:avLst/>
          </a:prstGeom>
          <a:blipFill rotWithShape="0">
            <a:blip r:embed="rId5" cstate="print"/>
            <a:stretch>
              <a:fillRect/>
            </a:stretch>
          </a:blipFill>
          <a:ln>
            <a:noFill/>
          </a:ln>
          <a:effectLst>
            <a:outerShdw blurRad="50800" dist="38100" dir="2700000" algn="tl" rotWithShape="0">
              <a:prstClr val="black">
                <a:alpha val="40000"/>
              </a:prstClr>
            </a:outerShdw>
            <a:reflection blurRad="6350" stA="52000" endA="300" endPos="35000" dir="5400000" sy="-100000" algn="bl" rotWithShape="0"/>
          </a:effectLst>
        </p:spPr>
        <p:style>
          <a:lnRef idx="2">
            <a:scrgbClr r="0" g="0" b="0"/>
          </a:lnRef>
          <a:fillRef idx="1">
            <a:scrgbClr r="0" g="0" b="0"/>
          </a:fillRef>
          <a:effectRef idx="0">
            <a:scrgbClr r="0" g="0" b="0"/>
          </a:effectRef>
          <a:fontRef idx="minor">
            <a:schemeClr val="lt1"/>
          </a:fontRef>
        </p:style>
      </p:sp>
      <p:sp>
        <p:nvSpPr>
          <p:cNvPr id="24584" name="TextBox 8"/>
          <p:cNvSpPr txBox="1">
            <a:spLocks noChangeArrowheads="1"/>
          </p:cNvSpPr>
          <p:nvPr/>
        </p:nvSpPr>
        <p:spPr bwMode="auto">
          <a:xfrm>
            <a:off x="5778015" y="1865610"/>
            <a:ext cx="1897062" cy="400050"/>
          </a:xfrm>
          <a:prstGeom prst="rect">
            <a:avLst/>
          </a:prstGeom>
          <a:noFill/>
          <a:ln w="9525">
            <a:noFill/>
            <a:miter lim="800000"/>
            <a:headEnd/>
            <a:tailEnd/>
          </a:ln>
        </p:spPr>
        <p:txBody>
          <a:bodyPr>
            <a:spAutoFit/>
          </a:bodyPr>
          <a:lstStyle/>
          <a:p>
            <a:pPr algn="ctr"/>
            <a:r>
              <a:rPr lang="en-US" sz="2000" b="1" i="0" dirty="0">
                <a:solidFill>
                  <a:schemeClr val="tx1"/>
                </a:solidFill>
              </a:rPr>
              <a:t> ~ $ 1.4 Billion</a:t>
            </a:r>
          </a:p>
        </p:txBody>
      </p:sp>
      <p:sp>
        <p:nvSpPr>
          <p:cNvPr id="24585" name="TextBox 9"/>
          <p:cNvSpPr txBox="1">
            <a:spLocks noChangeArrowheads="1"/>
          </p:cNvSpPr>
          <p:nvPr/>
        </p:nvSpPr>
        <p:spPr bwMode="auto">
          <a:xfrm>
            <a:off x="5482740" y="3307615"/>
            <a:ext cx="2549525" cy="400050"/>
          </a:xfrm>
          <a:prstGeom prst="rect">
            <a:avLst/>
          </a:prstGeom>
          <a:noFill/>
          <a:ln w="9525">
            <a:noFill/>
            <a:miter lim="800000"/>
            <a:headEnd/>
            <a:tailEnd/>
          </a:ln>
        </p:spPr>
        <p:txBody>
          <a:bodyPr>
            <a:spAutoFit/>
          </a:bodyPr>
          <a:lstStyle/>
          <a:p>
            <a:pPr algn="ctr"/>
            <a:r>
              <a:rPr lang="en-US" sz="2000" b="1" i="0" dirty="0">
                <a:solidFill>
                  <a:schemeClr val="tx1"/>
                </a:solidFill>
              </a:rPr>
              <a:t> ~ $ 80 Million</a:t>
            </a:r>
          </a:p>
        </p:txBody>
      </p:sp>
      <p:sp>
        <p:nvSpPr>
          <p:cNvPr id="24586" name="TextBox 10"/>
          <p:cNvSpPr txBox="1">
            <a:spLocks noChangeArrowheads="1"/>
          </p:cNvSpPr>
          <p:nvPr/>
        </p:nvSpPr>
        <p:spPr bwMode="auto">
          <a:xfrm>
            <a:off x="5731977" y="4749620"/>
            <a:ext cx="2049463" cy="400050"/>
          </a:xfrm>
          <a:prstGeom prst="rect">
            <a:avLst/>
          </a:prstGeom>
          <a:noFill/>
          <a:ln w="9525">
            <a:noFill/>
            <a:miter lim="800000"/>
            <a:headEnd/>
            <a:tailEnd/>
          </a:ln>
        </p:spPr>
        <p:txBody>
          <a:bodyPr>
            <a:spAutoFit/>
          </a:bodyPr>
          <a:lstStyle/>
          <a:p>
            <a:pPr algn="ctr"/>
            <a:r>
              <a:rPr lang="en-US" sz="2000" b="1" i="0" dirty="0">
                <a:solidFill>
                  <a:schemeClr val="tx1"/>
                </a:solidFill>
              </a:rPr>
              <a:t>~ $ 430 Million</a:t>
            </a:r>
          </a:p>
        </p:txBody>
      </p:sp>
      <p:sp>
        <p:nvSpPr>
          <p:cNvPr id="14" name="Text Box 6"/>
          <p:cNvSpPr txBox="1">
            <a:spLocks noChangeArrowheads="1"/>
          </p:cNvSpPr>
          <p:nvPr/>
        </p:nvSpPr>
        <p:spPr bwMode="auto">
          <a:xfrm>
            <a:off x="508000" y="5832452"/>
            <a:ext cx="8296275" cy="404663"/>
          </a:xfrm>
          <a:prstGeom prst="rect">
            <a:avLst/>
          </a:prstGeom>
          <a:gradFill rotWithShape="1">
            <a:gsLst>
              <a:gs pos="0">
                <a:srgbClr val="C5D8FF"/>
              </a:gs>
              <a:gs pos="50000">
                <a:srgbClr val="C5D8FF">
                  <a:gamma/>
                  <a:tint val="30196"/>
                  <a:invGamma/>
                </a:srgbClr>
              </a:gs>
              <a:gs pos="100000">
                <a:srgbClr val="C5D8FF"/>
              </a:gs>
            </a:gsLst>
            <a:lin ang="2700000" scaled="1"/>
          </a:gradFill>
          <a:ln w="12700" algn="ctr">
            <a:noFill/>
            <a:miter lim="800000"/>
            <a:headEnd/>
            <a:tailEnd/>
          </a:ln>
          <a:effectLst>
            <a:outerShdw blurRad="50800" dist="38100" dir="2700000" algn="tl" rotWithShape="0">
              <a:prstClr val="black">
                <a:alpha val="40000"/>
              </a:prstClr>
            </a:outerShdw>
          </a:effectLst>
        </p:spPr>
        <p:txBody>
          <a:bodyPr>
            <a:spAutoFit/>
          </a:bodyPr>
          <a:lstStyle/>
          <a:p>
            <a:pPr algn="ctr" eaLnBrk="0" hangingPunct="0">
              <a:lnSpc>
                <a:spcPct val="110000"/>
              </a:lnSpc>
              <a:defRPr/>
            </a:pPr>
            <a:r>
              <a:rPr lang="en-US" sz="2000" b="1" dirty="0" smtClean="0"/>
              <a:t>NETL Also Manages  &gt; $15 Billion ARRA Funding</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PSU 4245932993_6e8d899d99.jpg"/>
          <p:cNvPicPr>
            <a:picLocks noChangeAspect="1"/>
          </p:cNvPicPr>
          <p:nvPr/>
        </p:nvPicPr>
        <p:blipFill>
          <a:blip r:embed="rId3" cstate="print"/>
          <a:stretch>
            <a:fillRect/>
          </a:stretch>
        </p:blipFill>
        <p:spPr>
          <a:xfrm>
            <a:off x="1682750" y="3822700"/>
            <a:ext cx="1539875" cy="1154113"/>
          </a:xfrm>
          <a:prstGeom prst="rect">
            <a:avLst/>
          </a:prstGeom>
          <a:effectLst>
            <a:outerShdw blurRad="292100" dist="139700" dir="2700000" algn="tl" rotWithShape="0">
              <a:prstClr val="black">
                <a:alpha val="65000"/>
              </a:prstClr>
            </a:outerShdw>
          </a:effectLst>
        </p:spPr>
      </p:pic>
      <p:sp>
        <p:nvSpPr>
          <p:cNvPr id="204802" name="Rectangle 13"/>
          <p:cNvSpPr>
            <a:spLocks noGrp="1" noChangeArrowheads="1"/>
          </p:cNvSpPr>
          <p:nvPr>
            <p:ph type="title"/>
          </p:nvPr>
        </p:nvSpPr>
        <p:spPr>
          <a:xfrm>
            <a:off x="515938" y="165100"/>
            <a:ext cx="8229600" cy="831850"/>
          </a:xfrm>
        </p:spPr>
        <p:txBody>
          <a:bodyPr/>
          <a:lstStyle/>
          <a:p>
            <a:pPr eaLnBrk="1" hangingPunct="1"/>
            <a:r>
              <a:rPr lang="en-US" sz="2800" dirty="0" smtClean="0"/>
              <a:t>NETL’s Alliance with Regional Universities</a:t>
            </a:r>
            <a:br>
              <a:rPr lang="en-US" sz="2800" dirty="0" smtClean="0"/>
            </a:br>
            <a:r>
              <a:rPr lang="en-US" sz="1800" dirty="0" smtClean="0"/>
              <a:t>Regional University Alliance (RUA)</a:t>
            </a:r>
            <a:endParaRPr lang="en-US" sz="1800" i="1" dirty="0" smtClean="0"/>
          </a:p>
        </p:txBody>
      </p:sp>
      <p:sp>
        <p:nvSpPr>
          <p:cNvPr id="1033219" name="Text Box 6"/>
          <p:cNvSpPr txBox="1">
            <a:spLocks noChangeArrowheads="1"/>
          </p:cNvSpPr>
          <p:nvPr/>
        </p:nvSpPr>
        <p:spPr bwMode="auto">
          <a:xfrm>
            <a:off x="508000" y="5353050"/>
            <a:ext cx="8296275" cy="769938"/>
          </a:xfrm>
          <a:prstGeom prst="rect">
            <a:avLst/>
          </a:prstGeom>
          <a:gradFill rotWithShape="1">
            <a:gsLst>
              <a:gs pos="0">
                <a:srgbClr val="C5D8FF"/>
              </a:gs>
              <a:gs pos="50000">
                <a:srgbClr val="C5D8FF">
                  <a:gamma/>
                  <a:tint val="30196"/>
                  <a:invGamma/>
                </a:srgbClr>
              </a:gs>
              <a:gs pos="100000">
                <a:srgbClr val="C5D8FF"/>
              </a:gs>
            </a:gsLst>
            <a:lin ang="2700000" scaled="1"/>
          </a:gradFill>
          <a:ln w="12700" algn="ctr">
            <a:noFill/>
            <a:miter lim="800000"/>
            <a:headEnd/>
            <a:tailEnd/>
          </a:ln>
          <a:effectLst>
            <a:outerShdw blurRad="50800" dist="38100" dir="2700000" algn="tl" rotWithShape="0">
              <a:prstClr val="black">
                <a:alpha val="40000"/>
              </a:prstClr>
            </a:outerShdw>
          </a:effectLst>
        </p:spPr>
        <p:txBody>
          <a:bodyPr>
            <a:spAutoFit/>
          </a:bodyPr>
          <a:lstStyle/>
          <a:p>
            <a:pPr algn="ctr" eaLnBrk="0" hangingPunct="0">
              <a:lnSpc>
                <a:spcPct val="110000"/>
              </a:lnSpc>
              <a:defRPr/>
            </a:pPr>
            <a:r>
              <a:rPr lang="en-US" sz="2000" b="1" dirty="0"/>
              <a:t>Leveraging National Lab and University-Based Scientific and Engineering Assets to Address Significant National Energy Issues</a:t>
            </a:r>
          </a:p>
        </p:txBody>
      </p:sp>
      <p:pic>
        <p:nvPicPr>
          <p:cNvPr id="17" name="Picture 16" descr="VT 13603865.jpg"/>
          <p:cNvPicPr>
            <a:picLocks noChangeAspect="1"/>
          </p:cNvPicPr>
          <p:nvPr/>
        </p:nvPicPr>
        <p:blipFill>
          <a:blip r:embed="rId4" cstate="print"/>
          <a:stretch>
            <a:fillRect/>
          </a:stretch>
        </p:blipFill>
        <p:spPr>
          <a:xfrm>
            <a:off x="7221538" y="1449388"/>
            <a:ext cx="1660525" cy="1147762"/>
          </a:xfrm>
          <a:prstGeom prst="rect">
            <a:avLst/>
          </a:prstGeom>
          <a:effectLst>
            <a:outerShdw blurRad="292100" dist="139700" dir="2700000" algn="tl" rotWithShape="0">
              <a:prstClr val="black">
                <a:alpha val="65000"/>
              </a:prstClr>
            </a:outerShdw>
          </a:effectLst>
        </p:spPr>
      </p:pic>
      <p:sp>
        <p:nvSpPr>
          <p:cNvPr id="20" name="Text Box 8"/>
          <p:cNvSpPr txBox="1">
            <a:spLocks noChangeArrowheads="1"/>
          </p:cNvSpPr>
          <p:nvPr/>
        </p:nvSpPr>
        <p:spPr bwMode="auto">
          <a:xfrm>
            <a:off x="5783683" y="1581696"/>
            <a:ext cx="1423162" cy="873226"/>
          </a:xfrm>
          <a:prstGeom prst="rect">
            <a:avLst/>
          </a:prstGeom>
          <a:gradFill rotWithShape="1">
            <a:gsLst>
              <a:gs pos="0">
                <a:srgbClr val="FFFF00">
                  <a:alpha val="50000"/>
                </a:srgbClr>
              </a:gs>
              <a:gs pos="50000">
                <a:srgbClr val="FFFF00">
                  <a:gamma/>
                  <a:tint val="9020"/>
                  <a:invGamma/>
                </a:srgbClr>
              </a:gs>
              <a:gs pos="100000">
                <a:srgbClr val="FFFF00">
                  <a:alpha val="50000"/>
                </a:srgbClr>
              </a:gs>
            </a:gsLst>
            <a:lin ang="2700000" scaled="1"/>
          </a:gradFill>
          <a:ln w="12700" algn="ctr">
            <a:noFill/>
            <a:miter lim="800000"/>
            <a:headEnd/>
            <a:tailEnd/>
          </a:ln>
        </p:spPr>
        <p:txBody>
          <a:bodyPr anchor="ctr"/>
          <a:lstStyle/>
          <a:p>
            <a:pPr indent="-280988" algn="ctr">
              <a:spcBef>
                <a:spcPct val="20000"/>
              </a:spcBef>
              <a:buClr>
                <a:srgbClr val="000000"/>
              </a:buClr>
              <a:defRPr/>
            </a:pPr>
            <a:r>
              <a:rPr lang="en-US" sz="1600" b="1" dirty="0">
                <a:solidFill>
                  <a:srgbClr val="000000"/>
                </a:solidFill>
              </a:rPr>
              <a:t>Virginia Polytechnic Institute</a:t>
            </a:r>
          </a:p>
        </p:txBody>
      </p:sp>
      <p:sp>
        <p:nvSpPr>
          <p:cNvPr id="22" name="Text Box 8"/>
          <p:cNvSpPr txBox="1">
            <a:spLocks noChangeArrowheads="1"/>
          </p:cNvSpPr>
          <p:nvPr/>
        </p:nvSpPr>
        <p:spPr bwMode="auto">
          <a:xfrm>
            <a:off x="92600" y="4066613"/>
            <a:ext cx="1577786" cy="864780"/>
          </a:xfrm>
          <a:prstGeom prst="rect">
            <a:avLst/>
          </a:prstGeom>
          <a:gradFill rotWithShape="1">
            <a:gsLst>
              <a:gs pos="0">
                <a:srgbClr val="FFFF00">
                  <a:alpha val="50000"/>
                </a:srgbClr>
              </a:gs>
              <a:gs pos="50000">
                <a:srgbClr val="FFFF00">
                  <a:gamma/>
                  <a:tint val="9020"/>
                  <a:invGamma/>
                </a:srgbClr>
              </a:gs>
              <a:gs pos="100000">
                <a:srgbClr val="FFFF00">
                  <a:alpha val="50000"/>
                </a:srgbClr>
              </a:gs>
            </a:gsLst>
            <a:lin ang="2700000" scaled="1"/>
          </a:gradFill>
          <a:ln w="12700" algn="ctr">
            <a:noFill/>
            <a:miter lim="800000"/>
            <a:headEnd/>
            <a:tailEnd/>
          </a:ln>
        </p:spPr>
        <p:txBody>
          <a:bodyPr anchor="ctr"/>
          <a:lstStyle/>
          <a:p>
            <a:pPr indent="-280988" algn="ctr">
              <a:spcBef>
                <a:spcPct val="20000"/>
              </a:spcBef>
              <a:buClr>
                <a:srgbClr val="000000"/>
              </a:buClr>
              <a:defRPr/>
            </a:pPr>
            <a:r>
              <a:rPr lang="en-US" sz="1600" b="1" dirty="0">
                <a:solidFill>
                  <a:srgbClr val="000000"/>
                </a:solidFill>
              </a:rPr>
              <a:t>Pennsylvania State University</a:t>
            </a:r>
          </a:p>
        </p:txBody>
      </p:sp>
      <p:pic>
        <p:nvPicPr>
          <p:cNvPr id="25" name="Picture 24" descr="WVU 2123504557_875cda52cc.jpg"/>
          <p:cNvPicPr>
            <a:picLocks noChangeAspect="1"/>
          </p:cNvPicPr>
          <p:nvPr/>
        </p:nvPicPr>
        <p:blipFill>
          <a:blip r:embed="rId5" cstate="print"/>
          <a:stretch>
            <a:fillRect/>
          </a:stretch>
        </p:blipFill>
        <p:spPr>
          <a:xfrm>
            <a:off x="3713163" y="1328738"/>
            <a:ext cx="1743075" cy="2611437"/>
          </a:xfrm>
          <a:prstGeom prst="rect">
            <a:avLst/>
          </a:prstGeom>
          <a:effectLst>
            <a:outerShdw blurRad="292100" dist="139700" dir="2700000" algn="tl" rotWithShape="0">
              <a:prstClr val="black">
                <a:alpha val="65000"/>
              </a:prstClr>
            </a:outerShdw>
          </a:effectLst>
        </p:spPr>
      </p:pic>
      <p:pic>
        <p:nvPicPr>
          <p:cNvPr id="2052" name="Picture 3"/>
          <p:cNvPicPr>
            <a:picLocks noChangeAspect="1" noChangeArrowheads="1"/>
          </p:cNvPicPr>
          <p:nvPr/>
        </p:nvPicPr>
        <p:blipFill>
          <a:blip r:embed="rId6" cstate="print"/>
          <a:srcRect/>
          <a:stretch>
            <a:fillRect/>
          </a:stretch>
        </p:blipFill>
        <p:spPr bwMode="auto">
          <a:xfrm>
            <a:off x="7215188" y="3144838"/>
            <a:ext cx="1438275" cy="1917700"/>
          </a:xfrm>
          <a:prstGeom prst="rect">
            <a:avLst/>
          </a:prstGeom>
          <a:ln>
            <a:noFill/>
          </a:ln>
          <a:effectLst>
            <a:outerShdw blurRad="292100" dist="139700" dir="2700000" algn="tl" rotWithShape="0">
              <a:srgbClr val="333333">
                <a:alpha val="65000"/>
              </a:srgbClr>
            </a:outerShdw>
          </a:effectLst>
        </p:spPr>
      </p:pic>
      <p:sp>
        <p:nvSpPr>
          <p:cNvPr id="21" name="Text Box 8"/>
          <p:cNvSpPr txBox="1">
            <a:spLocks noChangeArrowheads="1"/>
          </p:cNvSpPr>
          <p:nvPr/>
        </p:nvSpPr>
        <p:spPr bwMode="auto">
          <a:xfrm>
            <a:off x="3799079" y="3940446"/>
            <a:ext cx="1561193" cy="732501"/>
          </a:xfrm>
          <a:prstGeom prst="rect">
            <a:avLst/>
          </a:prstGeom>
          <a:gradFill rotWithShape="1">
            <a:gsLst>
              <a:gs pos="0">
                <a:srgbClr val="FFFF00">
                  <a:alpha val="50000"/>
                </a:srgbClr>
              </a:gs>
              <a:gs pos="50000">
                <a:srgbClr val="FFFF00">
                  <a:gamma/>
                  <a:tint val="9020"/>
                  <a:invGamma/>
                </a:srgbClr>
              </a:gs>
              <a:gs pos="100000">
                <a:srgbClr val="FFFF00">
                  <a:alpha val="50000"/>
                </a:srgbClr>
              </a:gs>
            </a:gsLst>
            <a:lin ang="2700000" scaled="1"/>
          </a:gradFill>
          <a:ln w="12700" algn="ctr">
            <a:noFill/>
            <a:miter lim="800000"/>
            <a:headEnd/>
            <a:tailEnd/>
          </a:ln>
        </p:spPr>
        <p:txBody>
          <a:bodyPr anchor="ctr"/>
          <a:lstStyle/>
          <a:p>
            <a:pPr indent="-280988" algn="ctr">
              <a:spcBef>
                <a:spcPct val="20000"/>
              </a:spcBef>
              <a:buClr>
                <a:srgbClr val="000000"/>
              </a:buClr>
              <a:defRPr/>
            </a:pPr>
            <a:r>
              <a:rPr lang="en-US" sz="1600" b="1" dirty="0">
                <a:solidFill>
                  <a:srgbClr val="000000"/>
                </a:solidFill>
              </a:rPr>
              <a:t>West Virginia University</a:t>
            </a:r>
          </a:p>
        </p:txBody>
      </p:sp>
      <p:sp>
        <p:nvSpPr>
          <p:cNvPr id="23" name="Text Box 8"/>
          <p:cNvSpPr txBox="1">
            <a:spLocks noChangeArrowheads="1"/>
          </p:cNvSpPr>
          <p:nvPr/>
        </p:nvSpPr>
        <p:spPr bwMode="auto">
          <a:xfrm>
            <a:off x="5649489" y="4316438"/>
            <a:ext cx="1540597" cy="580102"/>
          </a:xfrm>
          <a:prstGeom prst="rect">
            <a:avLst/>
          </a:prstGeom>
          <a:gradFill rotWithShape="1">
            <a:gsLst>
              <a:gs pos="0">
                <a:srgbClr val="FFFF00">
                  <a:alpha val="50000"/>
                </a:srgbClr>
              </a:gs>
              <a:gs pos="50000">
                <a:srgbClr val="FFFF00">
                  <a:gamma/>
                  <a:tint val="9020"/>
                  <a:invGamma/>
                </a:srgbClr>
              </a:gs>
              <a:gs pos="100000">
                <a:srgbClr val="FFFF00">
                  <a:alpha val="50000"/>
                </a:srgbClr>
              </a:gs>
            </a:gsLst>
            <a:lin ang="2700000" scaled="1"/>
          </a:gradFill>
          <a:ln w="12700" algn="ctr">
            <a:noFill/>
            <a:miter lim="800000"/>
            <a:headEnd/>
            <a:tailEnd/>
          </a:ln>
        </p:spPr>
        <p:txBody>
          <a:bodyPr anchor="ctr"/>
          <a:lstStyle/>
          <a:p>
            <a:pPr indent="-280988" algn="ctr">
              <a:spcBef>
                <a:spcPct val="20000"/>
              </a:spcBef>
              <a:buClr>
                <a:srgbClr val="000000"/>
              </a:buClr>
              <a:defRPr/>
            </a:pPr>
            <a:r>
              <a:rPr lang="en-US" sz="1600" b="1" dirty="0">
                <a:solidFill>
                  <a:srgbClr val="000000"/>
                </a:solidFill>
              </a:rPr>
              <a:t>University of Pittsburgh</a:t>
            </a:r>
          </a:p>
        </p:txBody>
      </p:sp>
      <p:pic>
        <p:nvPicPr>
          <p:cNvPr id="2053" name="Picture 4"/>
          <p:cNvPicPr>
            <a:picLocks noChangeAspect="1" noChangeArrowheads="1"/>
          </p:cNvPicPr>
          <p:nvPr/>
        </p:nvPicPr>
        <p:blipFill>
          <a:blip r:embed="rId7" cstate="print"/>
          <a:srcRect/>
          <a:stretch>
            <a:fillRect/>
          </a:stretch>
        </p:blipFill>
        <p:spPr bwMode="auto">
          <a:xfrm>
            <a:off x="174625" y="1273175"/>
            <a:ext cx="1808163" cy="2135188"/>
          </a:xfrm>
          <a:prstGeom prst="rect">
            <a:avLst/>
          </a:prstGeom>
          <a:ln>
            <a:noFill/>
          </a:ln>
          <a:effectLst>
            <a:outerShdw blurRad="292100" dist="139700" dir="2700000" algn="tl" rotWithShape="0">
              <a:srgbClr val="333333">
                <a:alpha val="65000"/>
              </a:srgbClr>
            </a:outerShdw>
          </a:effectLst>
        </p:spPr>
      </p:pic>
      <p:sp>
        <p:nvSpPr>
          <p:cNvPr id="19" name="Text Box 8"/>
          <p:cNvSpPr txBox="1">
            <a:spLocks noChangeArrowheads="1"/>
          </p:cNvSpPr>
          <p:nvPr/>
        </p:nvSpPr>
        <p:spPr bwMode="auto">
          <a:xfrm>
            <a:off x="1977428" y="1407889"/>
            <a:ext cx="1364343" cy="790269"/>
          </a:xfrm>
          <a:prstGeom prst="rect">
            <a:avLst/>
          </a:prstGeom>
          <a:gradFill rotWithShape="1">
            <a:gsLst>
              <a:gs pos="0">
                <a:srgbClr val="FFFF00">
                  <a:alpha val="50000"/>
                </a:srgbClr>
              </a:gs>
              <a:gs pos="50000">
                <a:srgbClr val="FFFF00">
                  <a:gamma/>
                  <a:tint val="9020"/>
                  <a:invGamma/>
                </a:srgbClr>
              </a:gs>
              <a:gs pos="100000">
                <a:srgbClr val="FFFF00">
                  <a:alpha val="50000"/>
                </a:srgbClr>
              </a:gs>
            </a:gsLst>
            <a:lin ang="2700000" scaled="1"/>
          </a:gradFill>
          <a:ln w="12700" algn="ctr">
            <a:noFill/>
            <a:miter lim="800000"/>
            <a:headEnd/>
            <a:tailEnd/>
          </a:ln>
        </p:spPr>
        <p:txBody>
          <a:bodyPr anchor="ctr"/>
          <a:lstStyle/>
          <a:p>
            <a:pPr indent="-280988" algn="ctr">
              <a:spcBef>
                <a:spcPct val="20000"/>
              </a:spcBef>
              <a:buClr>
                <a:srgbClr val="000000"/>
              </a:buClr>
              <a:defRPr/>
            </a:pPr>
            <a:r>
              <a:rPr lang="en-US" sz="1600" b="1" dirty="0">
                <a:solidFill>
                  <a:srgbClr val="000000"/>
                </a:solidFill>
              </a:rPr>
              <a:t>Carnegie Mellon University</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5"/>
          <p:cNvSpPr>
            <a:spLocks noGrp="1" noChangeArrowheads="1"/>
          </p:cNvSpPr>
          <p:nvPr>
            <p:ph type="title" idx="4294967295"/>
          </p:nvPr>
        </p:nvSpPr>
        <p:spPr>
          <a:xfrm>
            <a:off x="282575" y="182563"/>
            <a:ext cx="8578850" cy="830262"/>
          </a:xfrm>
        </p:spPr>
        <p:txBody>
          <a:bodyPr/>
          <a:lstStyle/>
          <a:p>
            <a:pPr eaLnBrk="1" hangingPunct="1"/>
            <a:r>
              <a:rPr lang="en-US" sz="2800" smtClean="0"/>
              <a:t>Extramural Research &amp; Collaboration</a:t>
            </a:r>
            <a:r>
              <a:rPr lang="en-US" smtClean="0"/>
              <a:t/>
            </a:r>
            <a:br>
              <a:rPr lang="en-US" smtClean="0"/>
            </a:br>
            <a:r>
              <a:rPr lang="en-US" sz="1800" smtClean="0"/>
              <a:t>Developed, Demonstrated, Deployed</a:t>
            </a:r>
          </a:p>
        </p:txBody>
      </p:sp>
      <p:grpSp>
        <p:nvGrpSpPr>
          <p:cNvPr id="138242" name="Group 14"/>
          <p:cNvGrpSpPr>
            <a:grpSpLocks/>
          </p:cNvGrpSpPr>
          <p:nvPr/>
        </p:nvGrpSpPr>
        <p:grpSpPr bwMode="auto">
          <a:xfrm>
            <a:off x="6181725" y="1362075"/>
            <a:ext cx="2687638" cy="4722813"/>
            <a:chOff x="6181725" y="1147763"/>
            <a:chExt cx="2687638" cy="4722812"/>
          </a:xfrm>
        </p:grpSpPr>
        <p:sp>
          <p:nvSpPr>
            <p:cNvPr id="138251" name="AutoShape 27"/>
            <p:cNvSpPr>
              <a:spLocks noChangeArrowheads="1"/>
            </p:cNvSpPr>
            <p:nvPr/>
          </p:nvSpPr>
          <p:spPr bwMode="auto">
            <a:xfrm>
              <a:off x="6181725" y="1147763"/>
              <a:ext cx="2687638" cy="4722812"/>
            </a:xfrm>
            <a:prstGeom prst="roundRect">
              <a:avLst>
                <a:gd name="adj" fmla="val 16667"/>
              </a:avLst>
            </a:prstGeom>
            <a:gradFill rotWithShape="1">
              <a:gsLst>
                <a:gs pos="0">
                  <a:srgbClr val="990000"/>
                </a:gs>
                <a:gs pos="50000">
                  <a:srgbClr val="D79B9B"/>
                </a:gs>
                <a:gs pos="100000">
                  <a:srgbClr val="990000"/>
                </a:gs>
              </a:gsLst>
              <a:lin ang="2700000" scaled="1"/>
            </a:gradFill>
            <a:ln w="28575">
              <a:solidFill>
                <a:srgbClr val="990000"/>
              </a:solidFill>
              <a:round/>
              <a:headEnd/>
              <a:tailEnd/>
            </a:ln>
          </p:spPr>
          <p:txBody>
            <a:bodyPr wrap="none" anchor="ctr"/>
            <a:lstStyle/>
            <a:p>
              <a:pPr algn="ctr">
                <a:spcBef>
                  <a:spcPct val="50000"/>
                </a:spcBef>
              </a:pPr>
              <a:endParaRPr lang="en-US" sz="2000" b="1">
                <a:solidFill>
                  <a:srgbClr val="000000"/>
                </a:solidFill>
              </a:endParaRPr>
            </a:p>
          </p:txBody>
        </p:sp>
        <p:sp>
          <p:nvSpPr>
            <p:cNvPr id="138252" name="Rectangle 7"/>
            <p:cNvSpPr>
              <a:spLocks noChangeArrowheads="1"/>
            </p:cNvSpPr>
            <p:nvPr/>
          </p:nvSpPr>
          <p:spPr bwMode="auto">
            <a:xfrm>
              <a:off x="6286500" y="1468438"/>
              <a:ext cx="2540000" cy="794064"/>
            </a:xfrm>
            <a:prstGeom prst="rect">
              <a:avLst/>
            </a:prstGeom>
            <a:noFill/>
            <a:ln w="12700">
              <a:noFill/>
              <a:miter lim="800000"/>
              <a:headEnd/>
              <a:tailEnd/>
            </a:ln>
          </p:spPr>
          <p:txBody>
            <a:bodyPr>
              <a:spAutoFit/>
            </a:bodyPr>
            <a:lstStyle/>
            <a:p>
              <a:pPr algn="ctr">
                <a:lnSpc>
                  <a:spcPct val="95000"/>
                </a:lnSpc>
                <a:buClr>
                  <a:srgbClr val="000099"/>
                </a:buClr>
                <a:buSzPct val="90000"/>
                <a:buFont typeface="Symbol" pitchFamily="18" charset="2"/>
                <a:buNone/>
              </a:pPr>
              <a:r>
                <a:rPr lang="en-US" sz="2400" b="1">
                  <a:solidFill>
                    <a:srgbClr val="000000"/>
                  </a:solidFill>
                </a:rPr>
                <a:t>Project Management</a:t>
              </a:r>
            </a:p>
          </p:txBody>
        </p:sp>
        <p:pic>
          <p:nvPicPr>
            <p:cNvPr id="23" name="Picture 16" descr="energy"/>
            <p:cNvPicPr>
              <a:picLocks noChangeAspect="1" noChangeArrowheads="1"/>
            </p:cNvPicPr>
            <p:nvPr/>
          </p:nvPicPr>
          <p:blipFill>
            <a:blip r:embed="rId3" cstate="print"/>
            <a:srcRect/>
            <a:stretch>
              <a:fillRect/>
            </a:stretch>
          </p:blipFill>
          <p:spPr bwMode="auto">
            <a:xfrm>
              <a:off x="6616700" y="4227512"/>
              <a:ext cx="1870075" cy="1370013"/>
            </a:xfrm>
            <a:prstGeom prst="rect">
              <a:avLst/>
            </a:prstGeom>
            <a:ln>
              <a:noFill/>
            </a:ln>
            <a:effectLst>
              <a:outerShdw blurRad="190500" algn="tl" rotWithShape="0">
                <a:srgbClr val="000000">
                  <a:alpha val="70000"/>
                </a:srgbClr>
              </a:outerShdw>
            </a:effectLst>
          </p:spPr>
        </p:pic>
        <p:pic>
          <p:nvPicPr>
            <p:cNvPr id="24" name="Picture 31" descr="MainHouseFront-night"/>
            <p:cNvPicPr>
              <a:picLocks noChangeAspect="1" noChangeArrowheads="1"/>
            </p:cNvPicPr>
            <p:nvPr/>
          </p:nvPicPr>
          <p:blipFill>
            <a:blip r:embed="rId4" cstate="print"/>
            <a:srcRect/>
            <a:stretch>
              <a:fillRect/>
            </a:stretch>
          </p:blipFill>
          <p:spPr bwMode="auto">
            <a:xfrm>
              <a:off x="6605588" y="2738438"/>
              <a:ext cx="1846262" cy="1243013"/>
            </a:xfrm>
            <a:prstGeom prst="rect">
              <a:avLst/>
            </a:prstGeom>
            <a:ln>
              <a:noFill/>
            </a:ln>
            <a:effectLst>
              <a:outerShdw blurRad="190500" algn="tl" rotWithShape="0">
                <a:srgbClr val="000000">
                  <a:alpha val="70000"/>
                </a:srgbClr>
              </a:outerShdw>
            </a:effectLst>
          </p:spPr>
        </p:pic>
      </p:grpSp>
      <p:grpSp>
        <p:nvGrpSpPr>
          <p:cNvPr id="138243" name="Group 13"/>
          <p:cNvGrpSpPr>
            <a:grpSpLocks/>
          </p:cNvGrpSpPr>
          <p:nvPr/>
        </p:nvGrpSpPr>
        <p:grpSpPr bwMode="auto">
          <a:xfrm>
            <a:off x="3214688" y="1370013"/>
            <a:ext cx="2686050" cy="4722812"/>
            <a:chOff x="3214688" y="1155700"/>
            <a:chExt cx="2686050" cy="4722813"/>
          </a:xfrm>
        </p:grpSpPr>
        <p:sp>
          <p:nvSpPr>
            <p:cNvPr id="138248" name="AutoShape 28"/>
            <p:cNvSpPr>
              <a:spLocks noChangeArrowheads="1"/>
            </p:cNvSpPr>
            <p:nvPr/>
          </p:nvSpPr>
          <p:spPr bwMode="auto">
            <a:xfrm>
              <a:off x="3214688" y="1155700"/>
              <a:ext cx="2686050" cy="4722813"/>
            </a:xfrm>
            <a:prstGeom prst="roundRect">
              <a:avLst>
                <a:gd name="adj" fmla="val 16667"/>
              </a:avLst>
            </a:prstGeom>
            <a:gradFill rotWithShape="1">
              <a:gsLst>
                <a:gs pos="0">
                  <a:srgbClr val="99CCFF"/>
                </a:gs>
                <a:gs pos="50000">
                  <a:srgbClr val="DDEEFF"/>
                </a:gs>
                <a:gs pos="100000">
                  <a:srgbClr val="99CCFF"/>
                </a:gs>
              </a:gsLst>
              <a:lin ang="2700000" scaled="1"/>
            </a:gradFill>
            <a:ln w="28575">
              <a:solidFill>
                <a:srgbClr val="44669E"/>
              </a:solidFill>
              <a:round/>
              <a:headEnd/>
              <a:tailEnd/>
            </a:ln>
          </p:spPr>
          <p:txBody>
            <a:bodyPr wrap="none" anchor="ctr"/>
            <a:lstStyle/>
            <a:p>
              <a:pPr algn="ctr">
                <a:spcBef>
                  <a:spcPct val="50000"/>
                </a:spcBef>
              </a:pPr>
              <a:endParaRPr lang="en-US" sz="2000" b="1">
                <a:solidFill>
                  <a:srgbClr val="000000"/>
                </a:solidFill>
              </a:endParaRPr>
            </a:p>
          </p:txBody>
        </p:sp>
        <p:sp>
          <p:nvSpPr>
            <p:cNvPr id="138249" name="Rectangle 8"/>
            <p:cNvSpPr>
              <a:spLocks noChangeArrowheads="1"/>
            </p:cNvSpPr>
            <p:nvPr/>
          </p:nvSpPr>
          <p:spPr bwMode="auto">
            <a:xfrm>
              <a:off x="3278188" y="1471613"/>
              <a:ext cx="2609850" cy="830997"/>
            </a:xfrm>
            <a:prstGeom prst="rect">
              <a:avLst/>
            </a:prstGeom>
            <a:noFill/>
            <a:ln w="12700">
              <a:noFill/>
              <a:miter lim="800000"/>
              <a:headEnd/>
              <a:tailEnd/>
            </a:ln>
          </p:spPr>
          <p:txBody>
            <a:bodyPr>
              <a:spAutoFit/>
            </a:bodyPr>
            <a:lstStyle/>
            <a:p>
              <a:pPr algn="ctr"/>
              <a:r>
                <a:rPr lang="en-US" sz="2400" b="1">
                  <a:solidFill>
                    <a:srgbClr val="000000"/>
                  </a:solidFill>
                </a:rPr>
                <a:t>Natural Gas </a:t>
              </a:r>
            </a:p>
            <a:p>
              <a:pPr algn="ctr"/>
              <a:r>
                <a:rPr lang="en-US" sz="2400" b="1">
                  <a:solidFill>
                    <a:srgbClr val="000000"/>
                  </a:solidFill>
                </a:rPr>
                <a:t>and Oil</a:t>
              </a:r>
            </a:p>
          </p:txBody>
        </p:sp>
        <p:pic>
          <p:nvPicPr>
            <p:cNvPr id="19" name="Picture 9" descr="oil%20well"/>
            <p:cNvPicPr>
              <a:picLocks noChangeAspect="1" noChangeArrowheads="1"/>
            </p:cNvPicPr>
            <p:nvPr/>
          </p:nvPicPr>
          <p:blipFill>
            <a:blip r:embed="rId5" cstate="print"/>
            <a:srcRect/>
            <a:stretch>
              <a:fillRect/>
            </a:stretch>
          </p:blipFill>
          <p:spPr bwMode="auto">
            <a:xfrm>
              <a:off x="3744913" y="2830512"/>
              <a:ext cx="1630362" cy="2654301"/>
            </a:xfrm>
            <a:prstGeom prst="rect">
              <a:avLst/>
            </a:prstGeom>
            <a:ln>
              <a:noFill/>
            </a:ln>
            <a:effectLst>
              <a:outerShdw blurRad="190500" algn="tl" rotWithShape="0">
                <a:srgbClr val="000000">
                  <a:alpha val="70000"/>
                </a:srgbClr>
              </a:outerShdw>
            </a:effectLst>
          </p:spPr>
        </p:pic>
      </p:grpSp>
      <p:grpSp>
        <p:nvGrpSpPr>
          <p:cNvPr id="138244" name="Group 12"/>
          <p:cNvGrpSpPr>
            <a:grpSpLocks/>
          </p:cNvGrpSpPr>
          <p:nvPr/>
        </p:nvGrpSpPr>
        <p:grpSpPr bwMode="auto">
          <a:xfrm>
            <a:off x="246063" y="1393825"/>
            <a:ext cx="2687637" cy="4722813"/>
            <a:chOff x="246063" y="1179513"/>
            <a:chExt cx="2687637" cy="4722812"/>
          </a:xfrm>
        </p:grpSpPr>
        <p:sp>
          <p:nvSpPr>
            <p:cNvPr id="138245" name="AutoShape 29"/>
            <p:cNvSpPr>
              <a:spLocks noChangeArrowheads="1"/>
            </p:cNvSpPr>
            <p:nvPr/>
          </p:nvSpPr>
          <p:spPr bwMode="auto">
            <a:xfrm>
              <a:off x="258703" y="1179513"/>
              <a:ext cx="2674997" cy="4722812"/>
            </a:xfrm>
            <a:prstGeom prst="roundRect">
              <a:avLst>
                <a:gd name="adj" fmla="val 16667"/>
              </a:avLst>
            </a:prstGeom>
            <a:gradFill rotWithShape="1">
              <a:gsLst>
                <a:gs pos="0">
                  <a:srgbClr val="339933"/>
                </a:gs>
                <a:gs pos="50000">
                  <a:srgbClr val="B0D7B0"/>
                </a:gs>
                <a:gs pos="100000">
                  <a:srgbClr val="339933"/>
                </a:gs>
              </a:gsLst>
              <a:lin ang="2700000" scaled="1"/>
            </a:gradFill>
            <a:ln w="28575">
              <a:solidFill>
                <a:srgbClr val="008000"/>
              </a:solidFill>
              <a:round/>
              <a:headEnd/>
              <a:tailEnd/>
            </a:ln>
          </p:spPr>
          <p:txBody>
            <a:bodyPr wrap="none" anchor="ctr"/>
            <a:lstStyle/>
            <a:p>
              <a:pPr algn="ctr">
                <a:spcBef>
                  <a:spcPct val="50000"/>
                </a:spcBef>
              </a:pPr>
              <a:endParaRPr lang="en-US" sz="2000" b="1">
                <a:solidFill>
                  <a:srgbClr val="2C5884"/>
                </a:solidFill>
              </a:endParaRPr>
            </a:p>
          </p:txBody>
        </p:sp>
        <p:sp>
          <p:nvSpPr>
            <p:cNvPr id="138246" name="Rectangle 6"/>
            <p:cNvSpPr>
              <a:spLocks noChangeArrowheads="1"/>
            </p:cNvSpPr>
            <p:nvPr/>
          </p:nvSpPr>
          <p:spPr bwMode="auto">
            <a:xfrm>
              <a:off x="246063" y="1449388"/>
              <a:ext cx="2614955" cy="723900"/>
            </a:xfrm>
            <a:prstGeom prst="rect">
              <a:avLst/>
            </a:prstGeom>
            <a:noFill/>
            <a:ln w="9525">
              <a:noFill/>
              <a:miter lim="800000"/>
              <a:headEnd/>
              <a:tailEnd/>
            </a:ln>
          </p:spPr>
          <p:txBody>
            <a:bodyPr/>
            <a:lstStyle/>
            <a:p>
              <a:pPr algn="ctr">
                <a:lnSpc>
                  <a:spcPct val="95000"/>
                </a:lnSpc>
                <a:buFont typeface="Symbol" pitchFamily="18" charset="2"/>
                <a:buNone/>
              </a:pPr>
              <a:r>
                <a:rPr lang="en-US" sz="2400" b="1">
                  <a:solidFill>
                    <a:srgbClr val="000000"/>
                  </a:solidFill>
                </a:rPr>
                <a:t>Coal</a:t>
              </a:r>
            </a:p>
          </p:txBody>
        </p:sp>
        <p:pic>
          <p:nvPicPr>
            <p:cNvPr id="714782" name="Picture 30" descr="BSplant view 2"/>
            <p:cNvPicPr>
              <a:picLocks noChangeAspect="1" noChangeArrowheads="1"/>
            </p:cNvPicPr>
            <p:nvPr/>
          </p:nvPicPr>
          <p:blipFill>
            <a:blip r:embed="rId6" cstate="print">
              <a:lum bright="10000" contrast="10000"/>
            </a:blip>
            <a:srcRect/>
            <a:stretch>
              <a:fillRect/>
            </a:stretch>
          </p:blipFill>
          <p:spPr bwMode="auto">
            <a:xfrm>
              <a:off x="655638" y="2478088"/>
              <a:ext cx="1876425" cy="2827337"/>
            </a:xfrm>
            <a:prstGeom prst="rect">
              <a:avLst/>
            </a:prstGeom>
            <a:ln>
              <a:noFill/>
            </a:ln>
            <a:effectLst>
              <a:outerShdw blurRad="190500" algn="tl" rotWithShape="0">
                <a:srgbClr val="000000">
                  <a:alpha val="70000"/>
                </a:srgbClr>
              </a:outerShdw>
            </a:effectLst>
          </p:spPr>
        </p:pic>
      </p:gr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89" name="Picture 1" descr="FE_Research_ROI_Figure-2.jpg"/>
          <p:cNvPicPr>
            <a:picLocks noChangeAspect="1"/>
          </p:cNvPicPr>
          <p:nvPr/>
        </p:nvPicPr>
        <p:blipFill>
          <a:blip r:embed="rId3" cstate="print"/>
          <a:srcRect/>
          <a:stretch>
            <a:fillRect/>
          </a:stretch>
        </p:blipFill>
        <p:spPr bwMode="auto">
          <a:xfrm>
            <a:off x="152400" y="1235075"/>
            <a:ext cx="8839200" cy="4402138"/>
          </a:xfrm>
          <a:prstGeom prst="rect">
            <a:avLst/>
          </a:prstGeom>
          <a:noFill/>
          <a:ln w="9525">
            <a:noFill/>
            <a:miter lim="800000"/>
            <a:headEnd/>
            <a:tailEnd/>
          </a:ln>
        </p:spPr>
      </p:pic>
      <p:pic>
        <p:nvPicPr>
          <p:cNvPr id="140290" name="Picture 2" descr="FE_Research_ROI_Figure-2.jpg"/>
          <p:cNvPicPr>
            <a:picLocks noChangeAspect="1"/>
          </p:cNvPicPr>
          <p:nvPr/>
        </p:nvPicPr>
        <p:blipFill>
          <a:blip r:embed="rId3" cstate="print"/>
          <a:srcRect/>
          <a:stretch>
            <a:fillRect/>
          </a:stretch>
        </p:blipFill>
        <p:spPr bwMode="auto">
          <a:xfrm>
            <a:off x="152400" y="1235075"/>
            <a:ext cx="8839200" cy="4546600"/>
          </a:xfrm>
          <a:prstGeom prst="rect">
            <a:avLst/>
          </a:prstGeom>
          <a:noFill/>
          <a:ln w="9525">
            <a:noFill/>
            <a:miter lim="800000"/>
            <a:headEnd/>
            <a:tailEnd/>
          </a:ln>
        </p:spPr>
      </p:pic>
      <p:sp>
        <p:nvSpPr>
          <p:cNvPr id="140291" name="TextBox 3"/>
          <p:cNvSpPr txBox="1">
            <a:spLocks noChangeArrowheads="1"/>
          </p:cNvSpPr>
          <p:nvPr/>
        </p:nvSpPr>
        <p:spPr bwMode="auto">
          <a:xfrm>
            <a:off x="93663" y="3505200"/>
            <a:ext cx="1539875" cy="954107"/>
          </a:xfrm>
          <a:prstGeom prst="rect">
            <a:avLst/>
          </a:prstGeom>
          <a:noFill/>
          <a:ln w="9525">
            <a:noFill/>
            <a:miter lim="800000"/>
            <a:headEnd/>
            <a:tailEnd/>
          </a:ln>
        </p:spPr>
        <p:txBody>
          <a:bodyPr>
            <a:spAutoFit/>
          </a:bodyPr>
          <a:lstStyle/>
          <a:p>
            <a:pPr algn="ctr">
              <a:spcAft>
                <a:spcPts val="1200"/>
              </a:spcAft>
            </a:pPr>
            <a:r>
              <a:rPr lang="en-US" sz="1600" b="1" i="0" dirty="0">
                <a:solidFill>
                  <a:srgbClr val="C00000"/>
                </a:solidFill>
                <a:effectLst>
                  <a:outerShdw blurRad="50800" dist="38100" dir="5400000" algn="t" rotWithShape="0">
                    <a:prstClr val="black">
                      <a:alpha val="40000"/>
                    </a:prstClr>
                  </a:outerShdw>
                </a:effectLst>
                <a:latin typeface="Futura BdCn BT"/>
              </a:rPr>
              <a:t>$100 Billion in Benefits</a:t>
            </a:r>
          </a:p>
          <a:p>
            <a:pPr algn="ctr">
              <a:spcAft>
                <a:spcPts val="1200"/>
              </a:spcAft>
            </a:pPr>
            <a:r>
              <a:rPr lang="en-US" sz="1400" b="1" i="0" dirty="0">
                <a:solidFill>
                  <a:srgbClr val="C00000"/>
                </a:solidFill>
                <a:latin typeface="Futura BdCn BT"/>
              </a:rPr>
              <a:t> 2500% </a:t>
            </a:r>
            <a:r>
              <a:rPr lang="en-US" sz="1400" b="1" i="0" dirty="0" smtClean="0">
                <a:solidFill>
                  <a:srgbClr val="C00000"/>
                </a:solidFill>
                <a:latin typeface="Futura BdCn BT"/>
              </a:rPr>
              <a:t>ROI</a:t>
            </a:r>
            <a:endParaRPr lang="en-US" sz="1400" b="1" i="0" dirty="0">
              <a:solidFill>
                <a:srgbClr val="C00000"/>
              </a:solidFill>
              <a:latin typeface="Futura BdCn BT"/>
            </a:endParaRPr>
          </a:p>
        </p:txBody>
      </p:sp>
      <p:sp>
        <p:nvSpPr>
          <p:cNvPr id="140292" name="TextBox 5"/>
          <p:cNvSpPr txBox="1">
            <a:spLocks noChangeArrowheads="1"/>
          </p:cNvSpPr>
          <p:nvPr/>
        </p:nvSpPr>
        <p:spPr bwMode="auto">
          <a:xfrm>
            <a:off x="1544638" y="3505200"/>
            <a:ext cx="1509712" cy="2000548"/>
          </a:xfrm>
          <a:prstGeom prst="rect">
            <a:avLst/>
          </a:prstGeom>
          <a:noFill/>
          <a:ln w="9525">
            <a:noFill/>
            <a:miter lim="800000"/>
            <a:headEnd/>
            <a:tailEnd/>
          </a:ln>
        </p:spPr>
        <p:txBody>
          <a:bodyPr>
            <a:spAutoFit/>
          </a:bodyPr>
          <a:lstStyle/>
          <a:p>
            <a:pPr algn="ctr">
              <a:spcAft>
                <a:spcPts val="1200"/>
              </a:spcAft>
            </a:pPr>
            <a:r>
              <a:rPr lang="en-US" sz="1600" b="1" i="0" dirty="0">
                <a:solidFill>
                  <a:srgbClr val="C00000"/>
                </a:solidFill>
                <a:effectLst>
                  <a:outerShdw blurRad="50800" dist="38100" dir="5400000" algn="t" rotWithShape="0">
                    <a:prstClr val="black">
                      <a:alpha val="40000"/>
                    </a:prstClr>
                  </a:outerShdw>
                </a:effectLst>
                <a:latin typeface="Futura BdCn BT"/>
              </a:rPr>
              <a:t>Significantly Lower </a:t>
            </a:r>
            <a:r>
              <a:rPr lang="en-US" sz="1600" b="1" i="0" dirty="0" err="1">
                <a:solidFill>
                  <a:srgbClr val="C00000"/>
                </a:solidFill>
                <a:effectLst>
                  <a:outerShdw blurRad="50800" dist="38100" dir="5400000" algn="t" rotWithShape="0">
                    <a:prstClr val="black">
                      <a:alpha val="40000"/>
                    </a:prstClr>
                  </a:outerShdw>
                </a:effectLst>
                <a:latin typeface="Futura BdCn BT"/>
              </a:rPr>
              <a:t>NO</a:t>
            </a:r>
            <a:r>
              <a:rPr lang="en-US" sz="1600" b="1" i="0" baseline="-25000" dirty="0" err="1">
                <a:solidFill>
                  <a:srgbClr val="C00000"/>
                </a:solidFill>
                <a:effectLst>
                  <a:outerShdw blurRad="50800" dist="38100" dir="5400000" algn="t" rotWithShape="0">
                    <a:prstClr val="black">
                      <a:alpha val="40000"/>
                    </a:prstClr>
                  </a:outerShdw>
                </a:effectLst>
                <a:latin typeface="Futura BdCn BT"/>
              </a:rPr>
              <a:t>x</a:t>
            </a:r>
            <a:r>
              <a:rPr lang="en-US" sz="1600" b="1" i="0" dirty="0">
                <a:solidFill>
                  <a:srgbClr val="C00000"/>
                </a:solidFill>
                <a:effectLst>
                  <a:outerShdw blurRad="50800" dist="38100" dir="5400000" algn="t" rotWithShape="0">
                    <a:prstClr val="black">
                      <a:alpha val="40000"/>
                    </a:prstClr>
                  </a:outerShdw>
                </a:effectLst>
                <a:latin typeface="Futura BdCn BT"/>
              </a:rPr>
              <a:t>, SO</a:t>
            </a:r>
            <a:r>
              <a:rPr lang="en-US" sz="1600" b="1" i="0" baseline="-25000" dirty="0">
                <a:solidFill>
                  <a:srgbClr val="C00000"/>
                </a:solidFill>
                <a:effectLst>
                  <a:outerShdw blurRad="50800" dist="38100" dir="5400000" algn="t" rotWithShape="0">
                    <a:prstClr val="black">
                      <a:alpha val="40000"/>
                    </a:prstClr>
                  </a:outerShdw>
                </a:effectLst>
                <a:latin typeface="Futura BdCn BT"/>
              </a:rPr>
              <a:t>2</a:t>
            </a:r>
            <a:r>
              <a:rPr lang="en-US" sz="1600" b="1" i="0" dirty="0">
                <a:solidFill>
                  <a:srgbClr val="C00000"/>
                </a:solidFill>
                <a:effectLst>
                  <a:outerShdw blurRad="50800" dist="38100" dir="5400000" algn="t" rotWithShape="0">
                    <a:prstClr val="black">
                      <a:alpha val="40000"/>
                    </a:prstClr>
                  </a:outerShdw>
                </a:effectLst>
                <a:latin typeface="Futura BdCn BT"/>
              </a:rPr>
              <a:t> Pollution</a:t>
            </a:r>
          </a:p>
          <a:p>
            <a:pPr algn="ctr">
              <a:spcAft>
                <a:spcPts val="1200"/>
              </a:spcAft>
            </a:pPr>
            <a:r>
              <a:rPr lang="en-US" sz="1400" b="1" i="0" dirty="0" smtClean="0">
                <a:solidFill>
                  <a:srgbClr val="C00000"/>
                </a:solidFill>
                <a:latin typeface="Futura BdCn BT"/>
              </a:rPr>
              <a:t>Acid Rain Reduced</a:t>
            </a:r>
            <a:endParaRPr lang="en-US" sz="1400" b="1" i="0" dirty="0">
              <a:solidFill>
                <a:srgbClr val="C00000"/>
              </a:solidFill>
              <a:latin typeface="Futura BdCn BT"/>
            </a:endParaRPr>
          </a:p>
          <a:p>
            <a:pPr algn="ctr">
              <a:spcAft>
                <a:spcPts val="1200"/>
              </a:spcAft>
            </a:pPr>
            <a:r>
              <a:rPr lang="en-US" sz="1400" b="1" i="0" dirty="0" smtClean="0">
                <a:solidFill>
                  <a:srgbClr val="C00000"/>
                </a:solidFill>
                <a:latin typeface="Futura BdCn BT"/>
              </a:rPr>
              <a:t>Air Quality Improved</a:t>
            </a:r>
            <a:endParaRPr lang="en-US" sz="1400" b="1" i="0" dirty="0">
              <a:solidFill>
                <a:srgbClr val="C00000"/>
              </a:solidFill>
              <a:latin typeface="Futura BdCn BT"/>
            </a:endParaRPr>
          </a:p>
        </p:txBody>
      </p:sp>
      <p:sp>
        <p:nvSpPr>
          <p:cNvPr id="140293" name="TextBox 7"/>
          <p:cNvSpPr txBox="1">
            <a:spLocks noChangeArrowheads="1"/>
          </p:cNvSpPr>
          <p:nvPr/>
        </p:nvSpPr>
        <p:spPr bwMode="auto">
          <a:xfrm>
            <a:off x="3079750" y="3505200"/>
            <a:ext cx="1533525" cy="1631216"/>
          </a:xfrm>
          <a:prstGeom prst="rect">
            <a:avLst/>
          </a:prstGeom>
          <a:noFill/>
          <a:ln w="9525">
            <a:noFill/>
            <a:miter lim="800000"/>
            <a:headEnd/>
            <a:tailEnd/>
          </a:ln>
        </p:spPr>
        <p:txBody>
          <a:bodyPr>
            <a:spAutoFit/>
          </a:bodyPr>
          <a:lstStyle/>
          <a:p>
            <a:pPr algn="ctr">
              <a:spcAft>
                <a:spcPts val="1200"/>
              </a:spcAft>
            </a:pPr>
            <a:r>
              <a:rPr lang="en-US" sz="1600" b="1" i="0" dirty="0">
                <a:solidFill>
                  <a:srgbClr val="C00000"/>
                </a:solidFill>
                <a:effectLst>
                  <a:outerShdw blurRad="50800" dist="38100" dir="5400000" algn="t" rotWithShape="0">
                    <a:prstClr val="black">
                      <a:alpha val="40000"/>
                    </a:prstClr>
                  </a:outerShdw>
                </a:effectLst>
                <a:latin typeface="Futura BdCn BT"/>
              </a:rPr>
              <a:t>25 </a:t>
            </a:r>
            <a:r>
              <a:rPr lang="en-US" sz="1600" b="1" i="0" dirty="0" smtClean="0">
                <a:solidFill>
                  <a:srgbClr val="C00000"/>
                </a:solidFill>
                <a:effectLst>
                  <a:outerShdw blurRad="50800" dist="38100" dir="5400000" algn="t" rotWithShape="0">
                    <a:prstClr val="black">
                      <a:alpha val="40000"/>
                    </a:prstClr>
                  </a:outerShdw>
                </a:effectLst>
                <a:latin typeface="Futura BdCn BT"/>
              </a:rPr>
              <a:t>MM </a:t>
            </a:r>
            <a:r>
              <a:rPr lang="en-US" sz="1600" b="1" i="0" dirty="0">
                <a:solidFill>
                  <a:srgbClr val="C00000"/>
                </a:solidFill>
                <a:effectLst>
                  <a:outerShdw blurRad="50800" dist="38100" dir="5400000" algn="t" rotWithShape="0">
                    <a:prstClr val="black">
                      <a:alpha val="40000"/>
                    </a:prstClr>
                  </a:outerShdw>
                </a:effectLst>
                <a:latin typeface="Futura BdCn BT"/>
              </a:rPr>
              <a:t>Tons </a:t>
            </a:r>
            <a:r>
              <a:rPr lang="en-US" sz="1600" b="1" i="0" dirty="0" smtClean="0">
                <a:solidFill>
                  <a:srgbClr val="C00000"/>
                </a:solidFill>
                <a:effectLst>
                  <a:outerShdw blurRad="50800" dist="38100" dir="5400000" algn="t" rotWithShape="0">
                    <a:prstClr val="black">
                      <a:alpha val="40000"/>
                    </a:prstClr>
                  </a:outerShdw>
                </a:effectLst>
                <a:latin typeface="Futura BdCn BT"/>
              </a:rPr>
              <a:t>Avoided </a:t>
            </a:r>
            <a:r>
              <a:rPr lang="en-US" sz="1600" b="1" i="0" dirty="0" err="1">
                <a:solidFill>
                  <a:srgbClr val="C00000"/>
                </a:solidFill>
                <a:effectLst>
                  <a:outerShdw blurRad="50800" dist="38100" dir="5400000" algn="t" rotWithShape="0">
                    <a:prstClr val="black">
                      <a:alpha val="40000"/>
                    </a:prstClr>
                  </a:outerShdw>
                </a:effectLst>
                <a:latin typeface="Futura BdCn BT"/>
              </a:rPr>
              <a:t>NO</a:t>
            </a:r>
            <a:r>
              <a:rPr lang="en-US" sz="1600" b="1" i="0" baseline="-25000" dirty="0" err="1">
                <a:solidFill>
                  <a:srgbClr val="C00000"/>
                </a:solidFill>
                <a:effectLst>
                  <a:outerShdw blurRad="50800" dist="38100" dir="5400000" algn="t" rotWithShape="0">
                    <a:prstClr val="black">
                      <a:alpha val="40000"/>
                    </a:prstClr>
                  </a:outerShdw>
                </a:effectLst>
                <a:latin typeface="Futura BdCn BT"/>
              </a:rPr>
              <a:t>x</a:t>
            </a:r>
            <a:r>
              <a:rPr lang="en-US" sz="1600" b="1" i="0" dirty="0">
                <a:solidFill>
                  <a:srgbClr val="C00000"/>
                </a:solidFill>
                <a:effectLst>
                  <a:outerShdw blurRad="50800" dist="38100" dir="5400000" algn="t" rotWithShape="0">
                    <a:prstClr val="black">
                      <a:alpha val="40000"/>
                    </a:prstClr>
                  </a:outerShdw>
                </a:effectLst>
                <a:latin typeface="Futura BdCn BT"/>
              </a:rPr>
              <a:t> Emissions</a:t>
            </a:r>
          </a:p>
          <a:p>
            <a:pPr algn="ctr">
              <a:spcAft>
                <a:spcPts val="1200"/>
              </a:spcAft>
            </a:pPr>
            <a:r>
              <a:rPr lang="en-US" sz="1400" b="1" i="0" dirty="0">
                <a:solidFill>
                  <a:srgbClr val="C00000"/>
                </a:solidFill>
                <a:latin typeface="Futura BdCn BT"/>
              </a:rPr>
              <a:t>2 </a:t>
            </a:r>
            <a:r>
              <a:rPr lang="en-US" sz="1400" b="1" i="0" dirty="0" smtClean="0">
                <a:solidFill>
                  <a:srgbClr val="C00000"/>
                </a:solidFill>
                <a:latin typeface="Futura BdCn BT"/>
              </a:rPr>
              <a:t>MM </a:t>
            </a:r>
            <a:r>
              <a:rPr lang="en-US" sz="1400" b="1" i="0" dirty="0">
                <a:solidFill>
                  <a:srgbClr val="C00000"/>
                </a:solidFill>
                <a:latin typeface="Futura BdCn BT"/>
              </a:rPr>
              <a:t>Tons </a:t>
            </a:r>
            <a:r>
              <a:rPr lang="en-US" sz="1400" b="1" i="0" dirty="0" smtClean="0">
                <a:solidFill>
                  <a:srgbClr val="C00000"/>
                </a:solidFill>
                <a:latin typeface="Futura BdCn BT"/>
              </a:rPr>
              <a:t>Avoided </a:t>
            </a:r>
            <a:r>
              <a:rPr lang="en-US" sz="1400" b="1" i="0" dirty="0">
                <a:solidFill>
                  <a:srgbClr val="C00000"/>
                </a:solidFill>
                <a:latin typeface="Futura BdCn BT"/>
              </a:rPr>
              <a:t>SO</a:t>
            </a:r>
            <a:r>
              <a:rPr lang="en-US" sz="1400" b="1" i="0" baseline="-14000" dirty="0">
                <a:solidFill>
                  <a:srgbClr val="C00000"/>
                </a:solidFill>
                <a:latin typeface="Futura BdCn BT"/>
              </a:rPr>
              <a:t>2  </a:t>
            </a:r>
            <a:r>
              <a:rPr lang="en-US" sz="1400" b="1" i="0" dirty="0">
                <a:solidFill>
                  <a:srgbClr val="C00000"/>
                </a:solidFill>
                <a:latin typeface="Futura BdCn BT"/>
              </a:rPr>
              <a:t>Emissions</a:t>
            </a:r>
            <a:endParaRPr lang="en-US" sz="1400" b="1" i="0" baseline="-14000" dirty="0">
              <a:solidFill>
                <a:srgbClr val="C00000"/>
              </a:solidFill>
              <a:latin typeface="Futura BdCn BT"/>
            </a:endParaRPr>
          </a:p>
        </p:txBody>
      </p:sp>
      <p:sp>
        <p:nvSpPr>
          <p:cNvPr id="140294" name="TextBox 9"/>
          <p:cNvSpPr txBox="1">
            <a:spLocks noChangeArrowheads="1"/>
          </p:cNvSpPr>
          <p:nvPr/>
        </p:nvSpPr>
        <p:spPr bwMode="auto">
          <a:xfrm>
            <a:off x="4564063" y="3505200"/>
            <a:ext cx="1462087" cy="1415772"/>
          </a:xfrm>
          <a:prstGeom prst="rect">
            <a:avLst/>
          </a:prstGeom>
          <a:noFill/>
          <a:ln w="9525">
            <a:noFill/>
            <a:miter lim="800000"/>
            <a:headEnd/>
            <a:tailEnd/>
          </a:ln>
        </p:spPr>
        <p:txBody>
          <a:bodyPr>
            <a:spAutoFit/>
          </a:bodyPr>
          <a:lstStyle/>
          <a:p>
            <a:pPr algn="ctr">
              <a:spcAft>
                <a:spcPts val="1200"/>
              </a:spcAft>
            </a:pPr>
            <a:r>
              <a:rPr lang="en-US" sz="1600" b="1" i="0" dirty="0">
                <a:solidFill>
                  <a:srgbClr val="C00000"/>
                </a:solidFill>
                <a:effectLst>
                  <a:outerShdw blurRad="50800" dist="38100" dir="5400000" algn="t" rotWithShape="0">
                    <a:prstClr val="black">
                      <a:alpha val="40000"/>
                    </a:prstClr>
                  </a:outerShdw>
                </a:effectLst>
                <a:latin typeface="Futura BdCn BT"/>
              </a:rPr>
              <a:t>Lower-Cost Pollution</a:t>
            </a:r>
            <a:br>
              <a:rPr lang="en-US" sz="1600" b="1" i="0" dirty="0">
                <a:solidFill>
                  <a:srgbClr val="C00000"/>
                </a:solidFill>
                <a:effectLst>
                  <a:outerShdw blurRad="50800" dist="38100" dir="5400000" algn="t" rotWithShape="0">
                    <a:prstClr val="black">
                      <a:alpha val="40000"/>
                    </a:prstClr>
                  </a:outerShdw>
                </a:effectLst>
                <a:latin typeface="Futura BdCn BT"/>
              </a:rPr>
            </a:br>
            <a:r>
              <a:rPr lang="en-US" sz="1600" b="1" i="0" dirty="0">
                <a:solidFill>
                  <a:srgbClr val="C00000"/>
                </a:solidFill>
                <a:effectLst>
                  <a:outerShdw blurRad="50800" dist="38100" dir="5400000" algn="t" rotWithShape="0">
                    <a:prstClr val="black">
                      <a:alpha val="40000"/>
                    </a:prstClr>
                  </a:outerShdw>
                </a:effectLst>
                <a:latin typeface="Futura BdCn BT"/>
              </a:rPr>
              <a:t>  Control</a:t>
            </a:r>
          </a:p>
          <a:p>
            <a:pPr algn="ctr">
              <a:spcAft>
                <a:spcPts val="1200"/>
              </a:spcAft>
            </a:pPr>
            <a:r>
              <a:rPr lang="en-US" sz="1400" b="1" i="0" dirty="0">
                <a:solidFill>
                  <a:srgbClr val="C00000"/>
                </a:solidFill>
                <a:latin typeface="Futura BdCn BT"/>
              </a:rPr>
              <a:t>Lower Electric Bills</a:t>
            </a:r>
            <a:endParaRPr lang="en-US" sz="1400" b="1" i="0" baseline="-14000" dirty="0">
              <a:solidFill>
                <a:srgbClr val="C00000"/>
              </a:solidFill>
              <a:latin typeface="Futura BdCn BT"/>
            </a:endParaRPr>
          </a:p>
        </p:txBody>
      </p:sp>
      <p:sp>
        <p:nvSpPr>
          <p:cNvPr id="140295" name="TextBox 11"/>
          <p:cNvSpPr txBox="1">
            <a:spLocks noChangeArrowheads="1"/>
          </p:cNvSpPr>
          <p:nvPr/>
        </p:nvSpPr>
        <p:spPr bwMode="auto">
          <a:xfrm>
            <a:off x="6103938" y="3505200"/>
            <a:ext cx="1497012" cy="1200329"/>
          </a:xfrm>
          <a:prstGeom prst="rect">
            <a:avLst/>
          </a:prstGeom>
          <a:noFill/>
          <a:ln w="9525">
            <a:noFill/>
            <a:miter lim="800000"/>
            <a:headEnd/>
            <a:tailEnd/>
          </a:ln>
        </p:spPr>
        <p:txBody>
          <a:bodyPr>
            <a:spAutoFit/>
          </a:bodyPr>
          <a:lstStyle/>
          <a:p>
            <a:pPr algn="ctr">
              <a:spcAft>
                <a:spcPts val="1200"/>
              </a:spcAft>
            </a:pPr>
            <a:r>
              <a:rPr lang="en-US" sz="1600" b="1" i="0" dirty="0">
                <a:solidFill>
                  <a:srgbClr val="C00000"/>
                </a:solidFill>
                <a:effectLst>
                  <a:outerShdw blurRad="50800" dist="38100" dir="5400000" algn="t" rotWithShape="0">
                    <a:prstClr val="black">
                      <a:alpha val="40000"/>
                    </a:prstClr>
                  </a:outerShdw>
                </a:effectLst>
                <a:latin typeface="Futura BdCn BT"/>
              </a:rPr>
              <a:t>Clean, Efficient FBC </a:t>
            </a:r>
            <a:br>
              <a:rPr lang="en-US" sz="1600" b="1" i="0" dirty="0">
                <a:solidFill>
                  <a:srgbClr val="C00000"/>
                </a:solidFill>
                <a:effectLst>
                  <a:outerShdw blurRad="50800" dist="38100" dir="5400000" algn="t" rotWithShape="0">
                    <a:prstClr val="black">
                      <a:alpha val="40000"/>
                    </a:prstClr>
                  </a:outerShdw>
                </a:effectLst>
                <a:latin typeface="Futura BdCn BT"/>
              </a:rPr>
            </a:br>
            <a:r>
              <a:rPr lang="en-US" sz="1600" b="1" i="0" dirty="0">
                <a:solidFill>
                  <a:srgbClr val="C00000"/>
                </a:solidFill>
                <a:effectLst>
                  <a:outerShdw blurRad="50800" dist="38100" dir="5400000" algn="t" rotWithShape="0">
                    <a:prstClr val="black">
                      <a:alpha val="40000"/>
                    </a:prstClr>
                  </a:outerShdw>
                </a:effectLst>
                <a:latin typeface="Futura BdCn BT"/>
              </a:rPr>
              <a:t>   </a:t>
            </a:r>
            <a:r>
              <a:rPr lang="en-US" sz="1600" b="1" i="0" dirty="0" smtClean="0">
                <a:solidFill>
                  <a:srgbClr val="C00000"/>
                </a:solidFill>
                <a:effectLst>
                  <a:outerShdw blurRad="50800" dist="38100" dir="5400000" algn="t" rotWithShape="0">
                    <a:prstClr val="black">
                      <a:alpha val="40000"/>
                    </a:prstClr>
                  </a:outerShdw>
                </a:effectLst>
                <a:latin typeface="Futura BdCn BT"/>
              </a:rPr>
              <a:t>Technology</a:t>
            </a:r>
            <a:endParaRPr lang="en-US" sz="1600" b="1" i="0" dirty="0">
              <a:solidFill>
                <a:srgbClr val="C00000"/>
              </a:solidFill>
              <a:effectLst>
                <a:outerShdw blurRad="50800" dist="38100" dir="5400000" algn="t" rotWithShape="0">
                  <a:prstClr val="black">
                    <a:alpha val="40000"/>
                  </a:prstClr>
                </a:outerShdw>
              </a:effectLst>
              <a:latin typeface="Futura BdCn BT"/>
            </a:endParaRPr>
          </a:p>
          <a:p>
            <a:pPr algn="ctr">
              <a:spcAft>
                <a:spcPts val="1200"/>
              </a:spcAft>
            </a:pPr>
            <a:r>
              <a:rPr lang="en-US" sz="1400" b="1" i="0" dirty="0">
                <a:solidFill>
                  <a:srgbClr val="C00000"/>
                </a:solidFill>
                <a:latin typeface="Futura BdCn BT"/>
              </a:rPr>
              <a:t>900%   </a:t>
            </a:r>
            <a:r>
              <a:rPr lang="en-US" sz="1400" b="1" i="0" dirty="0" smtClean="0">
                <a:solidFill>
                  <a:srgbClr val="C00000"/>
                </a:solidFill>
                <a:latin typeface="Futura BdCn BT"/>
              </a:rPr>
              <a:t>ROI</a:t>
            </a:r>
            <a:endParaRPr lang="en-US" sz="1400" b="1" i="0" baseline="-14000" dirty="0">
              <a:solidFill>
                <a:srgbClr val="C00000"/>
              </a:solidFill>
              <a:latin typeface="Futura BdCn BT"/>
            </a:endParaRPr>
          </a:p>
        </p:txBody>
      </p:sp>
      <p:sp>
        <p:nvSpPr>
          <p:cNvPr id="140296" name="TextBox 13"/>
          <p:cNvSpPr txBox="1">
            <a:spLocks noChangeArrowheads="1"/>
          </p:cNvSpPr>
          <p:nvPr/>
        </p:nvSpPr>
        <p:spPr bwMode="auto">
          <a:xfrm>
            <a:off x="7564438" y="3505200"/>
            <a:ext cx="1414462" cy="2185214"/>
          </a:xfrm>
          <a:prstGeom prst="rect">
            <a:avLst/>
          </a:prstGeom>
          <a:noFill/>
          <a:ln w="9525">
            <a:noFill/>
            <a:miter lim="800000"/>
            <a:headEnd/>
            <a:tailEnd/>
          </a:ln>
        </p:spPr>
        <p:txBody>
          <a:bodyPr>
            <a:spAutoFit/>
          </a:bodyPr>
          <a:lstStyle/>
          <a:p>
            <a:pPr algn="ctr">
              <a:spcAft>
                <a:spcPts val="1200"/>
              </a:spcAft>
            </a:pPr>
            <a:r>
              <a:rPr lang="en-US" sz="1600" b="1" i="0" dirty="0">
                <a:solidFill>
                  <a:srgbClr val="C00000"/>
                </a:solidFill>
                <a:effectLst>
                  <a:outerShdw blurRad="50800" dist="38100" dir="5400000" algn="t" rotWithShape="0">
                    <a:prstClr val="black">
                      <a:alpha val="40000"/>
                    </a:prstClr>
                  </a:outerShdw>
                </a:effectLst>
                <a:latin typeface="Futura BdCn BT"/>
              </a:rPr>
              <a:t>Fuel Cell R&amp;D</a:t>
            </a:r>
          </a:p>
          <a:p>
            <a:pPr algn="ctr">
              <a:spcAft>
                <a:spcPts val="1200"/>
              </a:spcAft>
            </a:pPr>
            <a:r>
              <a:rPr lang="en-US" sz="1400" b="1" i="0" dirty="0">
                <a:solidFill>
                  <a:srgbClr val="C00000"/>
                </a:solidFill>
                <a:latin typeface="Futura BdCn BT"/>
              </a:rPr>
              <a:t>250 KW Fuel Cell </a:t>
            </a:r>
            <a:endParaRPr lang="en-US" sz="1400" b="1" i="0" dirty="0" smtClean="0">
              <a:solidFill>
                <a:srgbClr val="C00000"/>
              </a:solidFill>
              <a:latin typeface="Futura BdCn BT"/>
            </a:endParaRPr>
          </a:p>
          <a:p>
            <a:pPr algn="ctr">
              <a:spcAft>
                <a:spcPts val="1200"/>
              </a:spcAft>
            </a:pPr>
            <a:r>
              <a:rPr lang="en-US" sz="1400" b="1" i="0" dirty="0" smtClean="0">
                <a:solidFill>
                  <a:srgbClr val="C00000"/>
                </a:solidFill>
                <a:latin typeface="Futura BdCn BT"/>
              </a:rPr>
              <a:t>Reduces </a:t>
            </a:r>
            <a:r>
              <a:rPr lang="en-US" sz="1400" b="1" i="0" dirty="0">
                <a:solidFill>
                  <a:srgbClr val="C00000"/>
                </a:solidFill>
                <a:latin typeface="Futura BdCn BT"/>
              </a:rPr>
              <a:t>Air Pollution Equal to </a:t>
            </a:r>
            <a:r>
              <a:rPr lang="en-US" sz="1400" b="1" i="0" dirty="0" smtClean="0">
                <a:solidFill>
                  <a:srgbClr val="C00000"/>
                </a:solidFill>
                <a:latin typeface="Futura BdCn BT"/>
              </a:rPr>
              <a:t>120 </a:t>
            </a:r>
            <a:r>
              <a:rPr lang="en-US" sz="1400" b="1" i="0" dirty="0">
                <a:solidFill>
                  <a:srgbClr val="C00000"/>
                </a:solidFill>
                <a:latin typeface="Futura BdCn BT"/>
              </a:rPr>
              <a:t>Cars</a:t>
            </a:r>
            <a:endParaRPr lang="en-US" sz="1400" b="1" i="0" baseline="-14000" dirty="0">
              <a:solidFill>
                <a:srgbClr val="C00000"/>
              </a:solidFill>
              <a:latin typeface="Futura BdCn BT"/>
            </a:endParaRPr>
          </a:p>
        </p:txBody>
      </p:sp>
      <p:sp>
        <p:nvSpPr>
          <p:cNvPr id="140297" name="TextBox 15"/>
          <p:cNvSpPr txBox="1">
            <a:spLocks noChangeArrowheads="1"/>
          </p:cNvSpPr>
          <p:nvPr/>
        </p:nvSpPr>
        <p:spPr bwMode="auto">
          <a:xfrm>
            <a:off x="-57595" y="6628831"/>
            <a:ext cx="5237163" cy="215444"/>
          </a:xfrm>
          <a:prstGeom prst="rect">
            <a:avLst/>
          </a:prstGeom>
          <a:noFill/>
          <a:ln w="9525">
            <a:noFill/>
            <a:miter lim="800000"/>
            <a:headEnd/>
            <a:tailEnd/>
          </a:ln>
        </p:spPr>
        <p:txBody>
          <a:bodyPr>
            <a:spAutoFit/>
          </a:bodyPr>
          <a:lstStyle/>
          <a:p>
            <a:r>
              <a:rPr lang="en-US" sz="800" i="0" dirty="0"/>
              <a:t>Source : http://www.fe.doe.gov/aboutus/FE_ResearchProgram_Brochure_012309.pdf</a:t>
            </a:r>
          </a:p>
        </p:txBody>
      </p:sp>
      <p:sp>
        <p:nvSpPr>
          <p:cNvPr id="17" name="Title 1"/>
          <p:cNvSpPr txBox="1">
            <a:spLocks/>
          </p:cNvSpPr>
          <p:nvPr/>
        </p:nvSpPr>
        <p:spPr>
          <a:xfrm>
            <a:off x="441325" y="98425"/>
            <a:ext cx="8229600" cy="522288"/>
          </a:xfrm>
          <a:prstGeom prst="rect">
            <a:avLst/>
          </a:prstGeom>
        </p:spPr>
        <p:txBody>
          <a:bodyPr/>
          <a:lstStyle/>
          <a:p>
            <a:pPr algn="ctr" eaLnBrk="0" hangingPunct="0">
              <a:defRPr/>
            </a:pPr>
            <a:r>
              <a:rPr lang="en-US" sz="2800" b="1" i="0" kern="0" dirty="0">
                <a:latin typeface="+mj-lt"/>
                <a:ea typeface="+mj-ea"/>
                <a:cs typeface="+mj-cs"/>
              </a:rPr>
              <a:t>Benefits </a:t>
            </a:r>
            <a:r>
              <a:rPr lang="en-US" sz="2800" b="1" i="0" kern="0" dirty="0" smtClean="0">
                <a:latin typeface="+mj-lt"/>
                <a:ea typeface="+mj-ea"/>
                <a:cs typeface="+mj-cs"/>
              </a:rPr>
              <a:t>from </a:t>
            </a:r>
            <a:r>
              <a:rPr lang="en-US" sz="2800" b="1" i="0" kern="0" dirty="0">
                <a:latin typeface="+mj-lt"/>
                <a:ea typeface="+mj-ea"/>
                <a:cs typeface="+mj-cs"/>
              </a:rPr>
              <a:t>Clean Coal R&amp;D</a:t>
            </a:r>
          </a:p>
          <a:p>
            <a:pPr algn="ctr" eaLnBrk="0" hangingPunct="0">
              <a:defRPr/>
            </a:pPr>
            <a:r>
              <a:rPr lang="en-US" sz="1800" b="1" i="0" kern="0" dirty="0">
                <a:latin typeface="+mj-lt"/>
                <a:ea typeface="+mj-ea"/>
                <a:cs typeface="+mj-cs"/>
              </a:rPr>
              <a:t>A retrospective </a:t>
            </a:r>
            <a:r>
              <a:rPr lang="en-US" sz="1800" b="1" i="0" kern="0" dirty="0" smtClean="0">
                <a:latin typeface="+mj-lt"/>
                <a:ea typeface="+mj-ea"/>
                <a:cs typeface="+mj-cs"/>
              </a:rPr>
              <a:t>Look . . . </a:t>
            </a:r>
            <a:endParaRPr lang="en-US" sz="1800" b="1" i="0" kern="0" dirty="0">
              <a:latin typeface="+mj-lt"/>
              <a:ea typeface="+mj-ea"/>
              <a:cs typeface="+mj-cs"/>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Measuring Gas Flow from Horizontal Methane-DrainageHole.jpg"/>
          <p:cNvPicPr>
            <a:picLocks noChangeAspect="1"/>
          </p:cNvPicPr>
          <p:nvPr/>
        </p:nvPicPr>
        <p:blipFill>
          <a:blip r:embed="rId3" cstate="screen"/>
          <a:stretch>
            <a:fillRect/>
          </a:stretch>
        </p:blipFill>
        <p:spPr>
          <a:xfrm>
            <a:off x="1188711" y="3460651"/>
            <a:ext cx="2140411" cy="2782985"/>
          </a:xfrm>
          <a:prstGeom prst="rect">
            <a:avLst/>
          </a:prstGeom>
          <a:noFill/>
          <a:ln w="9525">
            <a:noFill/>
            <a:miter lim="800000"/>
            <a:headEnd/>
            <a:tailEnd/>
          </a:ln>
          <a:effectLst>
            <a:outerShdw blurRad="114300" dist="38100" dir="2700000" sx="101000" sy="101000" algn="tl" rotWithShape="0">
              <a:prstClr val="black">
                <a:alpha val="40000"/>
              </a:prstClr>
            </a:outerShdw>
          </a:effectLst>
          <a:scene3d>
            <a:camera prst="orthographicFront"/>
            <a:lightRig rig="threePt" dir="t"/>
          </a:scene3d>
          <a:sp3d>
            <a:bevelT h="25400" prst="softRound"/>
          </a:sp3d>
        </p:spPr>
      </p:pic>
      <p:pic>
        <p:nvPicPr>
          <p:cNvPr id="143362" name="Picture 27" descr="07d-015_Exhibit for IR-100 awards_8.tif"/>
          <p:cNvPicPr>
            <a:picLocks noChangeAspect="1"/>
          </p:cNvPicPr>
          <p:nvPr/>
        </p:nvPicPr>
        <p:blipFill>
          <a:blip r:embed="rId4" cstate="print"/>
          <a:srcRect/>
          <a:stretch>
            <a:fillRect/>
          </a:stretch>
        </p:blipFill>
        <p:spPr bwMode="auto">
          <a:xfrm>
            <a:off x="998538" y="1246188"/>
            <a:ext cx="3544887" cy="2054225"/>
          </a:xfrm>
          <a:prstGeom prst="rect">
            <a:avLst/>
          </a:prstGeom>
          <a:noFill/>
          <a:ln w="9525">
            <a:noFill/>
            <a:miter lim="800000"/>
            <a:headEnd/>
            <a:tailEnd/>
          </a:ln>
        </p:spPr>
      </p:pic>
      <p:sp>
        <p:nvSpPr>
          <p:cNvPr id="143363" name="Title 1"/>
          <p:cNvSpPr>
            <a:spLocks noGrp="1"/>
          </p:cNvSpPr>
          <p:nvPr>
            <p:ph type="title" idx="4294967295"/>
          </p:nvPr>
        </p:nvSpPr>
        <p:spPr>
          <a:xfrm>
            <a:off x="257175" y="182563"/>
            <a:ext cx="8640763" cy="554037"/>
          </a:xfrm>
        </p:spPr>
        <p:txBody>
          <a:bodyPr/>
          <a:lstStyle/>
          <a:p>
            <a:r>
              <a:rPr lang="en-US" smtClean="0"/>
              <a:t>Success Stories</a:t>
            </a:r>
          </a:p>
        </p:txBody>
      </p:sp>
      <p:sp>
        <p:nvSpPr>
          <p:cNvPr id="25" name="TextBox 24"/>
          <p:cNvSpPr txBox="1"/>
          <p:nvPr/>
        </p:nvSpPr>
        <p:spPr>
          <a:xfrm>
            <a:off x="214434" y="1032602"/>
            <a:ext cx="2046947" cy="369332"/>
          </a:xfrm>
          <a:prstGeom prst="rect">
            <a:avLst/>
          </a:prstGeom>
          <a:gradFill flip="none" rotWithShape="1">
            <a:gsLst>
              <a:gs pos="50000">
                <a:schemeClr val="bg1"/>
              </a:gs>
              <a:gs pos="0">
                <a:schemeClr val="accent1"/>
              </a:gs>
              <a:gs pos="33000">
                <a:schemeClr val="bg1"/>
              </a:gs>
              <a:gs pos="50000">
                <a:schemeClr val="accent1">
                  <a:shade val="67500"/>
                  <a:satMod val="115000"/>
                </a:schemeClr>
              </a:gs>
              <a:gs pos="100000">
                <a:schemeClr val="accent1">
                  <a:shade val="100000"/>
                  <a:satMod val="115000"/>
                </a:schemeClr>
              </a:gs>
            </a:gsLst>
            <a:lin ang="2700000" scaled="1"/>
            <a:tileRect/>
          </a:gradFill>
          <a:scene3d>
            <a:camera prst="orthographicFront"/>
            <a:lightRig rig="threePt" dir="t"/>
          </a:scene3d>
          <a:sp3d extrusionH="6350">
            <a:bevelT h="25400" prst="softRound"/>
          </a:sp3d>
        </p:spPr>
        <p:txBody>
          <a:bodyPr>
            <a:spAutoFit/>
          </a:bodyPr>
          <a:lstStyle/>
          <a:p>
            <a:pPr algn="ctr">
              <a:defRPr/>
            </a:pPr>
            <a:r>
              <a:rPr lang="en-US" sz="1800" b="1" dirty="0">
                <a:solidFill>
                  <a:srgbClr val="000000"/>
                </a:solidFill>
                <a:latin typeface="Times New Roman" pitchFamily="18" charset="0"/>
                <a:cs typeface="Times New Roman" pitchFamily="18" charset="0"/>
              </a:rPr>
              <a:t>Lost-Foam Casting</a:t>
            </a:r>
          </a:p>
        </p:txBody>
      </p:sp>
      <p:sp>
        <p:nvSpPr>
          <p:cNvPr id="27" name="TextBox 26"/>
          <p:cNvSpPr txBox="1"/>
          <p:nvPr/>
        </p:nvSpPr>
        <p:spPr>
          <a:xfrm>
            <a:off x="211009" y="3358267"/>
            <a:ext cx="1153549" cy="646331"/>
          </a:xfrm>
          <a:prstGeom prst="rect">
            <a:avLst/>
          </a:prstGeom>
          <a:gradFill flip="none" rotWithShape="1">
            <a:gsLst>
              <a:gs pos="50000">
                <a:schemeClr val="bg1"/>
              </a:gs>
              <a:gs pos="0">
                <a:schemeClr val="accent1"/>
              </a:gs>
              <a:gs pos="33000">
                <a:schemeClr val="bg1"/>
              </a:gs>
              <a:gs pos="50000">
                <a:schemeClr val="accent1">
                  <a:shade val="67500"/>
                  <a:satMod val="115000"/>
                </a:schemeClr>
              </a:gs>
              <a:gs pos="100000">
                <a:schemeClr val="accent1">
                  <a:shade val="100000"/>
                  <a:satMod val="115000"/>
                </a:schemeClr>
              </a:gs>
            </a:gsLst>
            <a:lin ang="2700000" scaled="1"/>
            <a:tileRect/>
          </a:gradFill>
          <a:scene3d>
            <a:camera prst="orthographicFront"/>
            <a:lightRig rig="threePt" dir="t"/>
          </a:scene3d>
          <a:sp3d extrusionH="6350">
            <a:bevelT w="152400" h="25400" prst="softRound"/>
          </a:sp3d>
        </p:spPr>
        <p:txBody>
          <a:bodyPr>
            <a:spAutoFit/>
          </a:bodyPr>
          <a:lstStyle/>
          <a:p>
            <a:pPr algn="r">
              <a:defRPr/>
            </a:pPr>
            <a:r>
              <a:rPr lang="en-US" sz="1800" b="1" dirty="0">
                <a:solidFill>
                  <a:srgbClr val="000000"/>
                </a:solidFill>
                <a:latin typeface="Times New Roman" pitchFamily="18" charset="0"/>
                <a:cs typeface="Times New Roman" pitchFamily="18" charset="0"/>
              </a:rPr>
              <a:t>Coal-Bed Methane</a:t>
            </a:r>
          </a:p>
        </p:txBody>
      </p:sp>
      <p:pic>
        <p:nvPicPr>
          <p:cNvPr id="143370" name="Picture 5" descr="K:\COMMON\PRCSAS\TECHWRIT\Project Files\1 Cori's Working Folder\AR 2009\Feature - Computational Sciences\Picture4.jpg"/>
          <p:cNvPicPr>
            <a:picLocks noChangeAspect="1" noChangeArrowheads="1"/>
          </p:cNvPicPr>
          <p:nvPr/>
        </p:nvPicPr>
        <p:blipFill>
          <a:blip r:embed="rId5" cstate="print"/>
          <a:srcRect/>
          <a:stretch>
            <a:fillRect/>
          </a:stretch>
        </p:blipFill>
        <p:spPr bwMode="auto">
          <a:xfrm>
            <a:off x="6248400" y="1223963"/>
            <a:ext cx="2312988" cy="2105025"/>
          </a:xfrm>
          <a:prstGeom prst="rect">
            <a:avLst/>
          </a:prstGeom>
          <a:noFill/>
          <a:ln w="9525">
            <a:noFill/>
            <a:miter lim="800000"/>
            <a:headEnd/>
            <a:tailEnd/>
          </a:ln>
        </p:spPr>
      </p:pic>
      <p:sp>
        <p:nvSpPr>
          <p:cNvPr id="26" name="TextBox 25"/>
          <p:cNvSpPr txBox="1"/>
          <p:nvPr/>
        </p:nvSpPr>
        <p:spPr>
          <a:xfrm>
            <a:off x="5008537" y="1336926"/>
            <a:ext cx="1343026" cy="923330"/>
          </a:xfrm>
          <a:prstGeom prst="rect">
            <a:avLst/>
          </a:prstGeom>
          <a:gradFill flip="none" rotWithShape="1">
            <a:gsLst>
              <a:gs pos="50000">
                <a:schemeClr val="bg1"/>
              </a:gs>
              <a:gs pos="0">
                <a:schemeClr val="accent1"/>
              </a:gs>
              <a:gs pos="33000">
                <a:schemeClr val="bg1"/>
              </a:gs>
              <a:gs pos="50000">
                <a:schemeClr val="accent1">
                  <a:shade val="67500"/>
                  <a:satMod val="115000"/>
                </a:schemeClr>
              </a:gs>
              <a:gs pos="100000">
                <a:schemeClr val="accent1">
                  <a:shade val="100000"/>
                  <a:satMod val="115000"/>
                </a:schemeClr>
              </a:gs>
            </a:gsLst>
            <a:lin ang="2700000" scaled="1"/>
            <a:tileRect/>
          </a:gradFill>
          <a:scene3d>
            <a:camera prst="orthographicFront"/>
            <a:lightRig rig="threePt" dir="t"/>
          </a:scene3d>
          <a:sp3d extrusionH="6350">
            <a:bevelT w="152400" h="25400" prst="softRound"/>
          </a:sp3d>
        </p:spPr>
        <p:txBody>
          <a:bodyPr>
            <a:spAutoFit/>
          </a:bodyPr>
          <a:lstStyle/>
          <a:p>
            <a:pPr algn="r">
              <a:defRPr/>
            </a:pPr>
            <a:r>
              <a:rPr lang="en-US" sz="1800" b="1" dirty="0">
                <a:solidFill>
                  <a:srgbClr val="000000"/>
                </a:solidFill>
                <a:latin typeface="Times New Roman" pitchFamily="18" charset="0"/>
                <a:cs typeface="Times New Roman" pitchFamily="18" charset="0"/>
              </a:rPr>
              <a:t>Fluidized </a:t>
            </a:r>
            <a:br>
              <a:rPr lang="en-US" sz="1800" b="1" dirty="0">
                <a:solidFill>
                  <a:srgbClr val="000000"/>
                </a:solidFill>
                <a:latin typeface="Times New Roman" pitchFamily="18" charset="0"/>
                <a:cs typeface="Times New Roman" pitchFamily="18" charset="0"/>
              </a:rPr>
            </a:br>
            <a:r>
              <a:rPr lang="en-US" sz="1800" b="1" dirty="0">
                <a:solidFill>
                  <a:srgbClr val="000000"/>
                </a:solidFill>
                <a:latin typeface="Times New Roman" pitchFamily="18" charset="0"/>
                <a:cs typeface="Times New Roman" pitchFamily="18" charset="0"/>
              </a:rPr>
              <a:t>Bed </a:t>
            </a:r>
            <a:br>
              <a:rPr lang="en-US" sz="1800" b="1" dirty="0">
                <a:solidFill>
                  <a:srgbClr val="000000"/>
                </a:solidFill>
                <a:latin typeface="Times New Roman" pitchFamily="18" charset="0"/>
                <a:cs typeface="Times New Roman" pitchFamily="18" charset="0"/>
              </a:rPr>
            </a:br>
            <a:r>
              <a:rPr lang="en-US" sz="1800" b="1" dirty="0">
                <a:solidFill>
                  <a:srgbClr val="000000"/>
                </a:solidFill>
                <a:latin typeface="Times New Roman" pitchFamily="18" charset="0"/>
                <a:cs typeface="Times New Roman" pitchFamily="18" charset="0"/>
              </a:rPr>
              <a:t>Combustion</a:t>
            </a:r>
          </a:p>
        </p:txBody>
      </p:sp>
      <p:pic>
        <p:nvPicPr>
          <p:cNvPr id="143374" name="Picture 2"/>
          <p:cNvPicPr>
            <a:picLocks noChangeAspect="1" noChangeArrowheads="1"/>
          </p:cNvPicPr>
          <p:nvPr/>
        </p:nvPicPr>
        <p:blipFill>
          <a:blip r:embed="rId6" cstate="print"/>
          <a:srcRect l="6120" t="13962" r="1039"/>
          <a:stretch>
            <a:fillRect/>
          </a:stretch>
        </p:blipFill>
        <p:spPr bwMode="auto">
          <a:xfrm>
            <a:off x="6392863" y="4168775"/>
            <a:ext cx="2684462" cy="2111375"/>
          </a:xfrm>
          <a:prstGeom prst="rect">
            <a:avLst/>
          </a:prstGeom>
          <a:noFill/>
          <a:ln w="9525">
            <a:noFill/>
            <a:miter lim="800000"/>
            <a:headEnd/>
            <a:tailEnd/>
          </a:ln>
        </p:spPr>
      </p:pic>
      <p:pic>
        <p:nvPicPr>
          <p:cNvPr id="143375" name="Picture 5"/>
          <p:cNvPicPr>
            <a:picLocks noChangeAspect="1" noChangeArrowheads="1"/>
          </p:cNvPicPr>
          <p:nvPr/>
        </p:nvPicPr>
        <p:blipFill>
          <a:blip r:embed="rId7" cstate="print">
            <a:lum contrast="20000"/>
          </a:blip>
          <a:srcRect/>
          <a:stretch>
            <a:fillRect/>
          </a:stretch>
        </p:blipFill>
        <p:spPr bwMode="auto">
          <a:xfrm>
            <a:off x="4486275" y="4151313"/>
            <a:ext cx="1968500" cy="2236787"/>
          </a:xfrm>
          <a:prstGeom prst="rect">
            <a:avLst/>
          </a:prstGeom>
          <a:noFill/>
          <a:ln w="9525">
            <a:noFill/>
            <a:miter lim="800000"/>
            <a:headEnd/>
            <a:tailEnd/>
          </a:ln>
        </p:spPr>
      </p:pic>
      <p:sp>
        <p:nvSpPr>
          <p:cNvPr id="20" name="TextBox 19"/>
          <p:cNvSpPr txBox="1"/>
          <p:nvPr/>
        </p:nvSpPr>
        <p:spPr>
          <a:xfrm>
            <a:off x="4268420" y="3580790"/>
            <a:ext cx="2490645" cy="646331"/>
          </a:xfrm>
          <a:prstGeom prst="rect">
            <a:avLst/>
          </a:prstGeom>
          <a:gradFill flip="none" rotWithShape="1">
            <a:gsLst>
              <a:gs pos="50000">
                <a:schemeClr val="bg1"/>
              </a:gs>
              <a:gs pos="0">
                <a:schemeClr val="accent1"/>
              </a:gs>
              <a:gs pos="33000">
                <a:schemeClr val="bg1"/>
              </a:gs>
              <a:gs pos="50000">
                <a:schemeClr val="accent1">
                  <a:shade val="67500"/>
                  <a:satMod val="115000"/>
                </a:schemeClr>
              </a:gs>
              <a:gs pos="100000">
                <a:schemeClr val="accent1">
                  <a:shade val="100000"/>
                  <a:satMod val="115000"/>
                </a:schemeClr>
              </a:gs>
            </a:gsLst>
            <a:lin ang="2700000" scaled="1"/>
            <a:tileRect/>
          </a:gradFill>
          <a:scene3d>
            <a:camera prst="orthographicFront"/>
            <a:lightRig rig="threePt" dir="t"/>
          </a:scene3d>
          <a:sp3d extrusionH="6350">
            <a:bevelT h="25400" prst="softRound"/>
          </a:sp3d>
        </p:spPr>
        <p:txBody>
          <a:bodyPr>
            <a:spAutoFit/>
          </a:bodyPr>
          <a:lstStyle/>
          <a:p>
            <a:pPr algn="ctr">
              <a:defRPr/>
            </a:pPr>
            <a:r>
              <a:rPr lang="en-US" sz="1800" b="1" dirty="0">
                <a:solidFill>
                  <a:srgbClr val="000000"/>
                </a:solidFill>
                <a:latin typeface="Times New Roman" pitchFamily="18" charset="0"/>
                <a:cs typeface="Times New Roman" pitchFamily="18" charset="0"/>
              </a:rPr>
              <a:t>Microhole and </a:t>
            </a:r>
            <a:r>
              <a:rPr lang="en-US" sz="1800" b="1" dirty="0" smtClean="0">
                <a:solidFill>
                  <a:srgbClr val="000000"/>
                </a:solidFill>
                <a:latin typeface="Times New Roman" pitchFamily="18" charset="0"/>
                <a:cs typeface="Times New Roman" pitchFamily="18" charset="0"/>
              </a:rPr>
              <a:t>Horizontal Drilling</a:t>
            </a:r>
            <a:endParaRPr lang="en-US" sz="1800" b="1" dirty="0">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Title 1"/>
          <p:cNvSpPr>
            <a:spLocks noGrp="1"/>
          </p:cNvSpPr>
          <p:nvPr>
            <p:ph type="title"/>
          </p:nvPr>
        </p:nvSpPr>
        <p:spPr>
          <a:xfrm>
            <a:off x="457200" y="63500"/>
            <a:ext cx="8229600" cy="796925"/>
          </a:xfrm>
        </p:spPr>
        <p:txBody>
          <a:bodyPr/>
          <a:lstStyle/>
          <a:p>
            <a:r>
              <a:rPr lang="en-US" smtClean="0"/>
              <a:t>Collective Regulatory Impacts on Coal</a:t>
            </a:r>
            <a:br>
              <a:rPr lang="en-US" smtClean="0"/>
            </a:br>
            <a:endParaRPr lang="en-US" smtClean="0"/>
          </a:p>
        </p:txBody>
      </p:sp>
      <p:pic>
        <p:nvPicPr>
          <p:cNvPr id="181250" name="Picture 2" descr="ScreenHunter_01 Sep. 13 13.12.gif"/>
          <p:cNvPicPr>
            <a:picLocks noChangeAspect="1"/>
          </p:cNvPicPr>
          <p:nvPr/>
        </p:nvPicPr>
        <p:blipFill>
          <a:blip r:embed="rId2" cstate="print"/>
          <a:srcRect/>
          <a:stretch>
            <a:fillRect/>
          </a:stretch>
        </p:blipFill>
        <p:spPr bwMode="auto">
          <a:xfrm>
            <a:off x="393700" y="892175"/>
            <a:ext cx="8356600" cy="5386388"/>
          </a:xfrm>
          <a:prstGeom prst="rect">
            <a:avLst/>
          </a:prstGeom>
          <a:noFill/>
          <a:ln w="9525">
            <a:noFill/>
            <a:miter lim="800000"/>
            <a:headEnd/>
            <a:tailEnd/>
          </a:ln>
        </p:spPr>
      </p:pic>
      <p:sp>
        <p:nvSpPr>
          <p:cNvPr id="181251" name="TextBox 3"/>
          <p:cNvSpPr txBox="1">
            <a:spLocks noChangeArrowheads="1"/>
          </p:cNvSpPr>
          <p:nvPr/>
        </p:nvSpPr>
        <p:spPr bwMode="auto">
          <a:xfrm>
            <a:off x="587375" y="6480175"/>
            <a:ext cx="7292975" cy="338138"/>
          </a:xfrm>
          <a:prstGeom prst="rect">
            <a:avLst/>
          </a:prstGeom>
          <a:noFill/>
          <a:ln w="9525">
            <a:noFill/>
            <a:miter lim="800000"/>
            <a:headEnd/>
            <a:tailEnd/>
          </a:ln>
        </p:spPr>
        <p:txBody>
          <a:bodyPr>
            <a:spAutoFit/>
          </a:bodyPr>
          <a:lstStyle/>
          <a:p>
            <a:pPr marL="460375" indent="-460375"/>
            <a:r>
              <a:rPr lang="en-US" sz="800" b="1"/>
              <a:t>Source:	Quinlan Shea, Executive Director, Environment, for the Edison Electric Institute (EEI); Presentation to Congressional Caucus on Coal;</a:t>
            </a:r>
            <a:br>
              <a:rPr lang="en-US" sz="800" b="1"/>
            </a:br>
            <a:r>
              <a:rPr lang="en-US" sz="800" b="1"/>
              <a:t>May 25, 2010</a:t>
            </a:r>
          </a:p>
        </p:txBody>
      </p:sp>
      <p:sp>
        <p:nvSpPr>
          <p:cNvPr id="5" name="Oval 4"/>
          <p:cNvSpPr/>
          <p:nvPr/>
        </p:nvSpPr>
        <p:spPr bwMode="auto">
          <a:xfrm>
            <a:off x="2936875" y="2214680"/>
            <a:ext cx="869950" cy="698500"/>
          </a:xfrm>
          <a:prstGeom prst="ellipse">
            <a:avLst/>
          </a:prstGeom>
          <a:noFill/>
          <a:ln w="28575" cap="flat" cmpd="sng" algn="ctr">
            <a:solidFill>
              <a:srgbClr val="FF0000"/>
            </a:solidFill>
            <a:prstDash val="solid"/>
            <a:round/>
            <a:headEnd type="none" w="med" len="med"/>
            <a:tailEnd type="none" w="med" len="med"/>
          </a:ln>
          <a:effectLst>
            <a:outerShdw blurRad="50800" dist="38100" dir="2700000" algn="tl" rotWithShape="0">
              <a:prstClr val="black">
                <a:alpha val="40000"/>
              </a:prstClr>
            </a:outerShdw>
          </a:effectLst>
        </p:spPr>
        <p:txBody>
          <a:bodyPr lIns="0" tIns="27432" rIns="0" bIns="27432"/>
          <a:lstStyle/>
          <a:p>
            <a:pPr marL="342900" indent="-342900">
              <a:defRPr/>
            </a:pPr>
            <a:endParaRPr lang="en-US" sz="600"/>
          </a:p>
        </p:txBody>
      </p:sp>
      <p:sp>
        <p:nvSpPr>
          <p:cNvPr id="6" name="Oval 5"/>
          <p:cNvSpPr/>
          <p:nvPr/>
        </p:nvSpPr>
        <p:spPr bwMode="auto">
          <a:xfrm>
            <a:off x="3679825" y="2433755"/>
            <a:ext cx="869950" cy="628650"/>
          </a:xfrm>
          <a:prstGeom prst="ellipse">
            <a:avLst/>
          </a:prstGeom>
          <a:noFill/>
          <a:ln w="28575" cap="flat" cmpd="sng" algn="ctr">
            <a:solidFill>
              <a:srgbClr val="FF0000"/>
            </a:solidFill>
            <a:prstDash val="solid"/>
            <a:round/>
            <a:headEnd type="none" w="med" len="med"/>
            <a:tailEnd type="none" w="med" len="med"/>
          </a:ln>
          <a:effectLst>
            <a:outerShdw blurRad="50800" dist="38100" dir="2700000" algn="tl" rotWithShape="0">
              <a:prstClr val="black">
                <a:alpha val="40000"/>
              </a:prstClr>
            </a:outerShdw>
          </a:effectLst>
        </p:spPr>
        <p:txBody>
          <a:bodyPr lIns="0" tIns="27432" rIns="0" bIns="27432"/>
          <a:lstStyle/>
          <a:p>
            <a:pPr marL="342900" indent="-342900">
              <a:defRPr/>
            </a:pPr>
            <a:endParaRPr lang="en-US" sz="6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Projected Lost Coal Capacity by 2020</a:t>
            </a:r>
            <a:endParaRPr lang="en-US" dirty="0"/>
          </a:p>
        </p:txBody>
      </p:sp>
      <p:graphicFrame>
        <p:nvGraphicFramePr>
          <p:cNvPr id="4" name="Content Placeholder 3"/>
          <p:cNvGraphicFramePr>
            <a:graphicFrameLocks noGrp="1"/>
          </p:cNvGraphicFramePr>
          <p:nvPr>
            <p:ph idx="1"/>
          </p:nvPr>
        </p:nvGraphicFramePr>
        <p:xfrm>
          <a:off x="245985" y="2373623"/>
          <a:ext cx="8727925" cy="2021840"/>
        </p:xfrm>
        <a:graphic>
          <a:graphicData uri="http://schemas.openxmlformats.org/drawingml/2006/table">
            <a:tbl>
              <a:tblPr firstRow="1" bandRow="1">
                <a:tableStyleId>{5C22544A-7EE6-4342-B048-85BDC9FD1C3A}</a:tableStyleId>
              </a:tblPr>
              <a:tblGrid>
                <a:gridCol w="2200955"/>
                <a:gridCol w="910740"/>
                <a:gridCol w="1442005"/>
                <a:gridCol w="1264917"/>
                <a:gridCol w="1454654"/>
                <a:gridCol w="1454654"/>
              </a:tblGrid>
              <a:tr h="370840">
                <a:tc>
                  <a:txBody>
                    <a:bodyPr/>
                    <a:lstStyle/>
                    <a:p>
                      <a:endParaRPr lang="en-US" dirty="0"/>
                    </a:p>
                  </a:txBody>
                  <a:tcPr/>
                </a:tc>
                <a:tc>
                  <a:txBody>
                    <a:bodyPr/>
                    <a:lstStyle/>
                    <a:p>
                      <a:pPr algn="ctr"/>
                      <a:r>
                        <a:rPr lang="en-US" dirty="0" smtClean="0"/>
                        <a:t>EPA</a:t>
                      </a:r>
                      <a:endParaRPr lang="en-US" dirty="0"/>
                    </a:p>
                  </a:txBody>
                  <a:tcPr/>
                </a:tc>
                <a:tc>
                  <a:txBody>
                    <a:bodyPr/>
                    <a:lstStyle/>
                    <a:p>
                      <a:pPr algn="ctr"/>
                      <a:r>
                        <a:rPr lang="en-US" dirty="0" smtClean="0"/>
                        <a:t>NERC/EVA</a:t>
                      </a:r>
                      <a:endParaRPr lang="en-US" dirty="0"/>
                    </a:p>
                  </a:txBody>
                  <a:tcPr/>
                </a:tc>
                <a:tc>
                  <a:txBody>
                    <a:bodyPr/>
                    <a:lstStyle/>
                    <a:p>
                      <a:pPr algn="ctr"/>
                      <a:r>
                        <a:rPr lang="en-US" dirty="0" smtClean="0"/>
                        <a:t>ICF</a:t>
                      </a:r>
                      <a:endParaRPr lang="en-US" dirty="0"/>
                    </a:p>
                  </a:txBody>
                  <a:tcPr/>
                </a:tc>
                <a:tc>
                  <a:txBody>
                    <a:bodyPr/>
                    <a:lstStyle/>
                    <a:p>
                      <a:pPr algn="ctr"/>
                      <a:r>
                        <a:rPr lang="en-US" dirty="0" smtClean="0"/>
                        <a:t>CERA</a:t>
                      </a:r>
                      <a:endParaRPr lang="en-US" dirty="0"/>
                    </a:p>
                  </a:txBody>
                  <a:tcPr/>
                </a:tc>
                <a:tc>
                  <a:txBody>
                    <a:bodyPr/>
                    <a:lstStyle/>
                    <a:p>
                      <a:pPr algn="ctr"/>
                      <a:r>
                        <a:rPr lang="en-US" dirty="0" smtClean="0"/>
                        <a:t>NETL</a:t>
                      </a:r>
                      <a:endParaRPr lang="en-US" dirty="0"/>
                    </a:p>
                  </a:txBody>
                  <a:tcPr/>
                </a:tc>
              </a:tr>
              <a:tr h="370840">
                <a:tc>
                  <a:txBody>
                    <a:bodyPr/>
                    <a:lstStyle/>
                    <a:p>
                      <a:r>
                        <a:rPr lang="en-US" b="1" dirty="0" smtClean="0"/>
                        <a:t>CATR Only</a:t>
                      </a:r>
                      <a:endParaRPr lang="en-US" b="1" dirty="0"/>
                    </a:p>
                  </a:txBody>
                  <a:tcPr/>
                </a:tc>
                <a:tc>
                  <a:txBody>
                    <a:bodyPr/>
                    <a:lstStyle/>
                    <a:p>
                      <a:pPr algn="ctr"/>
                      <a:r>
                        <a:rPr lang="en-US" dirty="0" smtClean="0"/>
                        <a:t>1 GW</a:t>
                      </a:r>
                      <a:endParaRPr lang="en-US" dirty="0"/>
                    </a:p>
                  </a:txBody>
                  <a:tcPr/>
                </a:tc>
                <a:tc>
                  <a:txBody>
                    <a:bodyPr/>
                    <a:lstStyle/>
                    <a:p>
                      <a:pPr algn="ctr"/>
                      <a:r>
                        <a:rPr lang="en-US" dirty="0" smtClean="0"/>
                        <a:t>*</a:t>
                      </a:r>
                      <a:r>
                        <a:rPr lang="en-US" baseline="0" dirty="0" smtClean="0"/>
                        <a:t> withheld</a:t>
                      </a:r>
                      <a:endParaRPr lang="en-US" dirty="0"/>
                    </a:p>
                  </a:txBody>
                  <a:tcPr/>
                </a:tc>
                <a:tc>
                  <a:txBody>
                    <a:bodyPr/>
                    <a:lstStyle/>
                    <a:p>
                      <a:pPr algn="ctr"/>
                      <a:r>
                        <a:rPr lang="en-US" dirty="0" smtClean="0"/>
                        <a:t>n/a</a:t>
                      </a:r>
                      <a:endParaRPr lang="en-US" dirty="0"/>
                    </a:p>
                  </a:txBody>
                  <a:tcPr/>
                </a:tc>
                <a:tc>
                  <a:txBody>
                    <a:bodyPr/>
                    <a:lstStyle/>
                    <a:p>
                      <a:pPr algn="ctr"/>
                      <a:r>
                        <a:rPr lang="en-US" dirty="0" smtClean="0"/>
                        <a:t>n/a</a:t>
                      </a:r>
                      <a:endParaRPr lang="en-US" dirty="0"/>
                    </a:p>
                  </a:txBody>
                  <a:tcPr/>
                </a:tc>
                <a:tc>
                  <a:txBody>
                    <a:bodyPr/>
                    <a:lstStyle/>
                    <a:p>
                      <a:pPr algn="ctr"/>
                      <a:r>
                        <a:rPr lang="en-US" dirty="0" smtClean="0"/>
                        <a:t>n/a</a:t>
                      </a:r>
                      <a:endParaRPr lang="en-US" dirty="0"/>
                    </a:p>
                  </a:txBody>
                  <a:tcPr/>
                </a:tc>
              </a:tr>
              <a:tr h="370840">
                <a:tc>
                  <a:txBody>
                    <a:bodyPr/>
                    <a:lstStyle/>
                    <a:p>
                      <a:r>
                        <a:rPr lang="en-US" b="1" dirty="0" smtClean="0"/>
                        <a:t>Conventional Coal Regs</a:t>
                      </a:r>
                      <a:r>
                        <a:rPr lang="en-US" b="1" baseline="0" dirty="0" smtClean="0"/>
                        <a:t> </a:t>
                      </a:r>
                      <a:r>
                        <a:rPr lang="en-US" b="1" dirty="0" smtClean="0"/>
                        <a:t>only</a:t>
                      </a:r>
                      <a:endParaRPr lang="en-US" b="1" dirty="0"/>
                    </a:p>
                  </a:txBody>
                  <a:tcPr/>
                </a:tc>
                <a:tc>
                  <a:txBody>
                    <a:bodyPr/>
                    <a:lstStyle/>
                    <a:p>
                      <a:pPr algn="ctr"/>
                      <a:r>
                        <a:rPr lang="en-US" dirty="0" smtClean="0"/>
                        <a:t>n/a</a:t>
                      </a:r>
                      <a:endParaRPr lang="en-US" dirty="0"/>
                    </a:p>
                  </a:txBody>
                  <a:tcPr/>
                </a:tc>
                <a:tc>
                  <a:txBody>
                    <a:bodyPr/>
                    <a:lstStyle/>
                    <a:p>
                      <a:pPr algn="ctr"/>
                      <a:r>
                        <a:rPr lang="en-US" dirty="0" smtClean="0"/>
                        <a:t>*</a:t>
                      </a:r>
                      <a:r>
                        <a:rPr lang="en-US" baseline="0" dirty="0" smtClean="0"/>
                        <a:t> withheld</a:t>
                      </a:r>
                      <a:endParaRPr lang="en-US" dirty="0"/>
                    </a:p>
                  </a:txBody>
                  <a:tcPr/>
                </a:tc>
                <a:tc>
                  <a:txBody>
                    <a:bodyPr/>
                    <a:lstStyle/>
                    <a:p>
                      <a:pPr algn="ctr"/>
                      <a:r>
                        <a:rPr lang="en-US" dirty="0" smtClean="0"/>
                        <a:t>n/a</a:t>
                      </a:r>
                      <a:endParaRPr lang="en-US" dirty="0"/>
                    </a:p>
                  </a:txBody>
                  <a:tcPr/>
                </a:tc>
                <a:tc>
                  <a:txBody>
                    <a:bodyPr/>
                    <a:lstStyle/>
                    <a:p>
                      <a:pPr algn="ctr"/>
                      <a:r>
                        <a:rPr lang="en-US" dirty="0" smtClean="0"/>
                        <a:t>n/a</a:t>
                      </a:r>
                      <a:endParaRPr lang="en-US" dirty="0"/>
                    </a:p>
                  </a:txBody>
                  <a:tcPr/>
                </a:tc>
                <a:tc>
                  <a:txBody>
                    <a:bodyPr/>
                    <a:lstStyle/>
                    <a:p>
                      <a:pPr algn="ctr"/>
                      <a:r>
                        <a:rPr lang="en-US" dirty="0" smtClean="0"/>
                        <a:t>n/a</a:t>
                      </a:r>
                      <a:endParaRPr lang="en-US" dirty="0"/>
                    </a:p>
                  </a:txBody>
                  <a:tcPr/>
                </a:tc>
              </a:tr>
              <a:tr h="370840">
                <a:tc>
                  <a:txBody>
                    <a:bodyPr/>
                    <a:lstStyle/>
                    <a:p>
                      <a:r>
                        <a:rPr lang="en-US" b="1" dirty="0" smtClean="0"/>
                        <a:t>Conventional +CO</a:t>
                      </a:r>
                      <a:r>
                        <a:rPr lang="en-US" b="1" baseline="-25000" dirty="0" smtClean="0"/>
                        <a:t>2</a:t>
                      </a:r>
                      <a:r>
                        <a:rPr lang="en-US" b="1" baseline="0" dirty="0" smtClean="0"/>
                        <a:t> Uncertainty</a:t>
                      </a:r>
                      <a:endParaRPr lang="en-US" b="1" baseline="0" dirty="0"/>
                    </a:p>
                  </a:txBody>
                  <a:tcPr/>
                </a:tc>
                <a:tc>
                  <a:txBody>
                    <a:bodyPr/>
                    <a:lstStyle/>
                    <a:p>
                      <a:pPr algn="ctr"/>
                      <a:r>
                        <a:rPr lang="en-US" dirty="0" smtClean="0"/>
                        <a:t>n/a</a:t>
                      </a:r>
                      <a:endParaRPr lang="en-US" dirty="0"/>
                    </a:p>
                  </a:txBody>
                  <a:tcPr/>
                </a:tc>
                <a:tc>
                  <a:txBody>
                    <a:bodyPr/>
                    <a:lstStyle/>
                    <a:p>
                      <a:pPr algn="ctr"/>
                      <a:r>
                        <a:rPr lang="en-US" dirty="0" smtClean="0"/>
                        <a:t>n/a</a:t>
                      </a:r>
                      <a:endParaRPr lang="en-US" dirty="0"/>
                    </a:p>
                  </a:txBody>
                  <a:tcPr/>
                </a:tc>
                <a:tc>
                  <a:txBody>
                    <a:bodyPr/>
                    <a:lstStyle/>
                    <a:p>
                      <a:pPr algn="ctr"/>
                      <a:r>
                        <a:rPr lang="en-US" dirty="0" smtClean="0"/>
                        <a:t>15-80 GW </a:t>
                      </a:r>
                      <a:endParaRPr lang="en-US" dirty="0"/>
                    </a:p>
                  </a:txBody>
                  <a:tcPr/>
                </a:tc>
                <a:tc>
                  <a:txBody>
                    <a:bodyPr/>
                    <a:lstStyle/>
                    <a:p>
                      <a:pPr algn="ctr"/>
                      <a:r>
                        <a:rPr lang="en-US" dirty="0" smtClean="0"/>
                        <a:t>75-159 GW</a:t>
                      </a:r>
                      <a:endParaRPr lang="en-US" dirty="0"/>
                    </a:p>
                  </a:txBody>
                  <a:tcPr/>
                </a:tc>
                <a:tc>
                  <a:txBody>
                    <a:bodyPr/>
                    <a:lstStyle/>
                    <a:p>
                      <a:pPr algn="ctr"/>
                      <a:r>
                        <a:rPr lang="en-US" dirty="0" smtClean="0"/>
                        <a:t>≈100 GW</a:t>
                      </a:r>
                      <a:endParaRPr lang="en-US" dirty="0"/>
                    </a:p>
                  </a:txBody>
                  <a:tcPr/>
                </a:tc>
              </a:tr>
            </a:tbl>
          </a:graphicData>
        </a:graphic>
      </p:graphicFrame>
      <p:sp>
        <p:nvSpPr>
          <p:cNvPr id="5" name="TextBox 4"/>
          <p:cNvSpPr txBox="1"/>
          <p:nvPr/>
        </p:nvSpPr>
        <p:spPr>
          <a:xfrm>
            <a:off x="4690946" y="5166732"/>
            <a:ext cx="4051610" cy="338554"/>
          </a:xfrm>
          <a:prstGeom prst="rect">
            <a:avLst/>
          </a:prstGeom>
          <a:noFill/>
        </p:spPr>
        <p:txBody>
          <a:bodyPr wrap="square" rtlCol="0">
            <a:spAutoFit/>
          </a:bodyPr>
          <a:lstStyle/>
          <a:p>
            <a:r>
              <a:rPr lang="en-US" sz="1600" b="1" i="0" dirty="0" smtClean="0">
                <a:solidFill>
                  <a:prstClr val="black"/>
                </a:solidFill>
              </a:rPr>
              <a:t>* </a:t>
            </a:r>
            <a:r>
              <a:rPr lang="en-US" sz="1200" b="1" i="0" dirty="0" smtClean="0">
                <a:solidFill>
                  <a:prstClr val="black"/>
                </a:solidFill>
              </a:rPr>
              <a:t>- Preliminary NERC estimates not yet releasable</a:t>
            </a:r>
            <a:endParaRPr lang="en-US" sz="1200" b="1" i="0" dirty="0">
              <a:solidFill>
                <a:prstClr val="black"/>
              </a:solidFill>
            </a:endParaRPr>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459" y="260854"/>
            <a:ext cx="8683083" cy="707886"/>
          </a:xfrm>
        </p:spPr>
        <p:txBody>
          <a:bodyPr/>
          <a:lstStyle/>
          <a:p>
            <a:r>
              <a:rPr lang="en-US" sz="2200" dirty="0" smtClean="0"/>
              <a:t>Impact of Utility-based Climate Legislation and Transport Rule</a:t>
            </a:r>
            <a:r>
              <a:rPr lang="en-US" sz="2000" dirty="0" smtClean="0"/>
              <a:t/>
            </a:r>
            <a:br>
              <a:rPr lang="en-US" sz="2000" dirty="0" smtClean="0"/>
            </a:br>
            <a:r>
              <a:rPr lang="en-US" sz="1800" dirty="0" smtClean="0"/>
              <a:t> U.S. Coal Unit Sizes (2010 and 2020)</a:t>
            </a:r>
            <a:endParaRPr lang="en-US" sz="2000" dirty="0"/>
          </a:p>
        </p:txBody>
      </p:sp>
      <p:graphicFrame>
        <p:nvGraphicFramePr>
          <p:cNvPr id="6" name="Content Placeholder 5"/>
          <p:cNvGraphicFramePr>
            <a:graphicFrameLocks noGrp="1"/>
          </p:cNvGraphicFramePr>
          <p:nvPr>
            <p:ph idx="1"/>
          </p:nvPr>
        </p:nvGraphicFramePr>
        <p:xfrm>
          <a:off x="141247" y="1144862"/>
          <a:ext cx="8794597" cy="4817327"/>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 Box 4"/>
          <p:cNvSpPr txBox="1">
            <a:spLocks noChangeArrowheads="1"/>
          </p:cNvSpPr>
          <p:nvPr/>
        </p:nvSpPr>
        <p:spPr bwMode="auto">
          <a:xfrm>
            <a:off x="3906395" y="1263804"/>
            <a:ext cx="2356735" cy="338554"/>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marL="219075" indent="-219075" algn="ctr" eaLnBrk="0" hangingPunct="0">
              <a:spcBef>
                <a:spcPct val="50000"/>
              </a:spcBef>
            </a:pPr>
            <a:r>
              <a:rPr lang="en-US" sz="1600" b="1" i="0" dirty="0">
                <a:solidFill>
                  <a:srgbClr val="FF0000"/>
                </a:solidFill>
                <a:latin typeface="Arial"/>
              </a:rPr>
              <a:t>Most Likely for retrofit</a:t>
            </a:r>
          </a:p>
        </p:txBody>
      </p:sp>
      <p:sp>
        <p:nvSpPr>
          <p:cNvPr id="11" name="Line 5"/>
          <p:cNvSpPr>
            <a:spLocks noChangeShapeType="1"/>
          </p:cNvSpPr>
          <p:nvPr/>
        </p:nvSpPr>
        <p:spPr bwMode="auto">
          <a:xfrm flipH="1">
            <a:off x="3227388" y="1163987"/>
            <a:ext cx="3929530" cy="2826"/>
          </a:xfrm>
          <a:prstGeom prst="line">
            <a:avLst/>
          </a:prstGeom>
          <a:noFill/>
          <a:ln w="76200">
            <a:solidFill>
              <a:srgbClr val="FF0000"/>
            </a:solidFill>
            <a:round/>
            <a:headEnd type="triangle" w="med" len="med"/>
            <a:tailEnd type="triangle" w="med" len="med"/>
          </a:ln>
          <a:effectLst>
            <a:outerShdw blurRad="50800" dist="38100" dir="2700000" algn="tl" rotWithShape="0">
              <a:prstClr val="black">
                <a:alpha val="40000"/>
              </a:prstClr>
            </a:outerShdw>
          </a:effectLst>
        </p:spPr>
        <p:txBody>
          <a:bodyPr anchor="ctr"/>
          <a:lstStyle/>
          <a:p>
            <a:endParaRPr lang="en-US" sz="1200" i="0">
              <a:solidFill>
                <a:prstClr val="black"/>
              </a:solidFill>
              <a:latin typeface="Arial"/>
            </a:endParaRPr>
          </a:p>
        </p:txBody>
      </p:sp>
      <p:sp>
        <p:nvSpPr>
          <p:cNvPr id="12" name="TextBox 11"/>
          <p:cNvSpPr txBox="1"/>
          <p:nvPr/>
        </p:nvSpPr>
        <p:spPr>
          <a:xfrm>
            <a:off x="2762487" y="3663180"/>
            <a:ext cx="666750" cy="523220"/>
          </a:xfrm>
          <a:prstGeom prst="rect">
            <a:avLst/>
          </a:prstGeom>
          <a:noFill/>
        </p:spPr>
        <p:txBody>
          <a:bodyPr wrap="square" rtlCol="0">
            <a:spAutoFit/>
          </a:bodyPr>
          <a:lstStyle/>
          <a:p>
            <a:pPr algn="ctr" fontAlgn="auto">
              <a:spcBef>
                <a:spcPts val="0"/>
              </a:spcBef>
              <a:spcAft>
                <a:spcPts val="0"/>
              </a:spcAft>
            </a:pPr>
            <a:r>
              <a:rPr lang="en-US" sz="1400" b="1" i="0" dirty="0" smtClean="0">
                <a:solidFill>
                  <a:prstClr val="black"/>
                </a:solidFill>
                <a:latin typeface="Arial"/>
              </a:rPr>
              <a:t>369 Units</a:t>
            </a:r>
            <a:endParaRPr lang="en-US" sz="1400" b="1" i="0" dirty="0">
              <a:solidFill>
                <a:prstClr val="black"/>
              </a:solidFill>
              <a:latin typeface="Arial"/>
            </a:endParaRPr>
          </a:p>
        </p:txBody>
      </p:sp>
      <p:sp>
        <p:nvSpPr>
          <p:cNvPr id="17" name="TextBox 16"/>
          <p:cNvSpPr txBox="1"/>
          <p:nvPr/>
        </p:nvSpPr>
        <p:spPr>
          <a:xfrm>
            <a:off x="4965546" y="2529705"/>
            <a:ext cx="666750" cy="523220"/>
          </a:xfrm>
          <a:prstGeom prst="rect">
            <a:avLst/>
          </a:prstGeom>
          <a:noFill/>
        </p:spPr>
        <p:txBody>
          <a:bodyPr wrap="square" rtlCol="0">
            <a:spAutoFit/>
          </a:bodyPr>
          <a:lstStyle/>
          <a:p>
            <a:pPr algn="ctr" fontAlgn="auto">
              <a:spcBef>
                <a:spcPts val="0"/>
              </a:spcBef>
              <a:spcAft>
                <a:spcPts val="0"/>
              </a:spcAft>
            </a:pPr>
            <a:r>
              <a:rPr lang="en-US" sz="1400" b="1" i="0" dirty="0" smtClean="0">
                <a:solidFill>
                  <a:prstClr val="black"/>
                </a:solidFill>
                <a:latin typeface="Arial"/>
              </a:rPr>
              <a:t>92 Units</a:t>
            </a:r>
            <a:endParaRPr lang="en-US" sz="1400" b="1" i="0" dirty="0">
              <a:solidFill>
                <a:prstClr val="black"/>
              </a:solidFill>
              <a:latin typeface="Arial"/>
            </a:endParaRPr>
          </a:p>
        </p:txBody>
      </p:sp>
      <p:sp>
        <p:nvSpPr>
          <p:cNvPr id="18" name="TextBox 17"/>
          <p:cNvSpPr txBox="1"/>
          <p:nvPr/>
        </p:nvSpPr>
        <p:spPr>
          <a:xfrm>
            <a:off x="5010150" y="3167880"/>
            <a:ext cx="666750" cy="261610"/>
          </a:xfrm>
          <a:prstGeom prst="rect">
            <a:avLst/>
          </a:prstGeom>
          <a:noFill/>
        </p:spPr>
        <p:txBody>
          <a:bodyPr wrap="square" rtlCol="0">
            <a:spAutoFit/>
          </a:bodyPr>
          <a:lstStyle/>
          <a:p>
            <a:pPr algn="ctr" fontAlgn="auto">
              <a:spcBef>
                <a:spcPts val="0"/>
              </a:spcBef>
              <a:spcAft>
                <a:spcPts val="0"/>
              </a:spcAft>
            </a:pPr>
            <a:r>
              <a:rPr lang="en-US" sz="1100" b="1" i="0" dirty="0" smtClean="0">
                <a:solidFill>
                  <a:prstClr val="black"/>
                </a:solidFill>
                <a:latin typeface="Arial"/>
              </a:rPr>
              <a:t>3 Units</a:t>
            </a:r>
            <a:endParaRPr lang="en-US" sz="1100" b="1" i="0" dirty="0">
              <a:solidFill>
                <a:prstClr val="black"/>
              </a:solidFill>
              <a:latin typeface="Arial"/>
            </a:endParaRPr>
          </a:p>
        </p:txBody>
      </p:sp>
      <p:grpSp>
        <p:nvGrpSpPr>
          <p:cNvPr id="3" name="Group 20"/>
          <p:cNvGrpSpPr/>
          <p:nvPr/>
        </p:nvGrpSpPr>
        <p:grpSpPr>
          <a:xfrm>
            <a:off x="7010400" y="1834380"/>
            <a:ext cx="789949" cy="990600"/>
            <a:chOff x="6826794" y="2123420"/>
            <a:chExt cx="666753" cy="990600"/>
          </a:xfrm>
        </p:grpSpPr>
        <p:sp>
          <p:nvSpPr>
            <p:cNvPr id="19" name="TextBox 18"/>
            <p:cNvSpPr txBox="1"/>
            <p:nvPr/>
          </p:nvSpPr>
          <p:spPr>
            <a:xfrm>
              <a:off x="6826794" y="2123420"/>
              <a:ext cx="666750" cy="523220"/>
            </a:xfrm>
            <a:prstGeom prst="rect">
              <a:avLst/>
            </a:prstGeom>
            <a:noFill/>
          </p:spPr>
          <p:txBody>
            <a:bodyPr wrap="square" rtlCol="0">
              <a:spAutoFit/>
            </a:bodyPr>
            <a:lstStyle/>
            <a:p>
              <a:pPr algn="ctr" fontAlgn="auto">
                <a:spcBef>
                  <a:spcPts val="0"/>
                </a:spcBef>
                <a:spcAft>
                  <a:spcPts val="0"/>
                </a:spcAft>
              </a:pPr>
              <a:r>
                <a:rPr lang="en-US" sz="1400" b="1" i="0" dirty="0" smtClean="0">
                  <a:solidFill>
                    <a:prstClr val="black"/>
                  </a:solidFill>
                  <a:latin typeface="Arial"/>
                </a:rPr>
                <a:t>29 Units</a:t>
              </a:r>
              <a:endParaRPr lang="en-US" sz="1400" b="1" i="0" dirty="0">
                <a:solidFill>
                  <a:prstClr val="black"/>
                </a:solidFill>
                <a:latin typeface="Arial"/>
              </a:endParaRPr>
            </a:p>
          </p:txBody>
        </p:sp>
        <p:sp>
          <p:nvSpPr>
            <p:cNvPr id="20" name="TextBox 19"/>
            <p:cNvSpPr txBox="1"/>
            <p:nvPr/>
          </p:nvSpPr>
          <p:spPr>
            <a:xfrm>
              <a:off x="6826797" y="2590800"/>
              <a:ext cx="666750" cy="523220"/>
            </a:xfrm>
            <a:prstGeom prst="rect">
              <a:avLst/>
            </a:prstGeom>
            <a:noFill/>
          </p:spPr>
          <p:txBody>
            <a:bodyPr wrap="square" rtlCol="0">
              <a:spAutoFit/>
            </a:bodyPr>
            <a:lstStyle/>
            <a:p>
              <a:pPr algn="ctr" fontAlgn="auto">
                <a:spcBef>
                  <a:spcPts val="0"/>
                </a:spcBef>
                <a:spcAft>
                  <a:spcPts val="0"/>
                </a:spcAft>
              </a:pPr>
              <a:r>
                <a:rPr lang="en-US" sz="1400" b="1" i="0" dirty="0" smtClean="0">
                  <a:solidFill>
                    <a:prstClr val="black"/>
                  </a:solidFill>
                  <a:latin typeface="Arial"/>
                </a:rPr>
                <a:t>20 Units</a:t>
              </a:r>
              <a:endParaRPr lang="en-US" sz="1400" b="1" i="0" dirty="0">
                <a:solidFill>
                  <a:prstClr val="black"/>
                </a:solidFill>
                <a:latin typeface="Arial"/>
              </a:endParaRPr>
            </a:p>
          </p:txBody>
        </p:sp>
      </p:grpSp>
      <p:sp>
        <p:nvSpPr>
          <p:cNvPr id="14" name="TextBox 13"/>
          <p:cNvSpPr txBox="1"/>
          <p:nvPr/>
        </p:nvSpPr>
        <p:spPr>
          <a:xfrm>
            <a:off x="1929056" y="2915826"/>
            <a:ext cx="838200" cy="584775"/>
          </a:xfrm>
          <a:prstGeom prst="rect">
            <a:avLst/>
          </a:prstGeom>
          <a:noFill/>
        </p:spPr>
        <p:style>
          <a:lnRef idx="0">
            <a:schemeClr val="accent2"/>
          </a:lnRef>
          <a:fillRef idx="3">
            <a:schemeClr val="accent2"/>
          </a:fillRef>
          <a:effectRef idx="3">
            <a:schemeClr val="accent2"/>
          </a:effectRef>
          <a:fontRef idx="minor">
            <a:schemeClr val="lt1"/>
          </a:fontRef>
        </p:style>
        <p:txBody>
          <a:bodyPr wrap="square" rtlCol="0" anchor="ctr">
            <a:spAutoFit/>
          </a:bodyPr>
          <a:lstStyle/>
          <a:p>
            <a:pPr algn="ctr" fontAlgn="auto">
              <a:spcBef>
                <a:spcPts val="0"/>
              </a:spcBef>
              <a:spcAft>
                <a:spcPts val="0"/>
              </a:spcAft>
            </a:pPr>
            <a:r>
              <a:rPr lang="en-US" sz="1600" b="1" i="0" dirty="0" smtClean="0">
                <a:solidFill>
                  <a:srgbClr val="003399"/>
                </a:solidFill>
              </a:rPr>
              <a:t>499 Units</a:t>
            </a:r>
          </a:p>
        </p:txBody>
      </p:sp>
      <p:sp>
        <p:nvSpPr>
          <p:cNvPr id="15" name="TextBox 14"/>
          <p:cNvSpPr txBox="1"/>
          <p:nvPr/>
        </p:nvSpPr>
        <p:spPr>
          <a:xfrm>
            <a:off x="6248400" y="1309517"/>
            <a:ext cx="838200" cy="461665"/>
          </a:xfrm>
          <a:prstGeom prst="rect">
            <a:avLst/>
          </a:prstGeom>
          <a:noFill/>
        </p:spPr>
        <p:style>
          <a:lnRef idx="0">
            <a:schemeClr val="accent2"/>
          </a:lnRef>
          <a:fillRef idx="3">
            <a:schemeClr val="accent2"/>
          </a:fillRef>
          <a:effectRef idx="3">
            <a:schemeClr val="accent2"/>
          </a:effectRef>
          <a:fontRef idx="minor">
            <a:schemeClr val="lt1"/>
          </a:fontRef>
        </p:style>
        <p:txBody>
          <a:bodyPr wrap="square" rtlCol="0" anchor="ctr">
            <a:spAutoFit/>
          </a:bodyPr>
          <a:lstStyle/>
          <a:p>
            <a:pPr algn="ctr" fontAlgn="auto">
              <a:spcBef>
                <a:spcPts val="0"/>
              </a:spcBef>
              <a:spcAft>
                <a:spcPts val="0"/>
              </a:spcAft>
            </a:pPr>
            <a:r>
              <a:rPr lang="en-US" sz="1800" b="1" i="0" dirty="0" smtClean="0">
                <a:solidFill>
                  <a:srgbClr val="003399"/>
                </a:solidFill>
              </a:rPr>
              <a:t>180 Units</a:t>
            </a:r>
          </a:p>
        </p:txBody>
      </p:sp>
      <p:sp>
        <p:nvSpPr>
          <p:cNvPr id="16" name="TextBox 15"/>
          <p:cNvSpPr txBox="1"/>
          <p:nvPr/>
        </p:nvSpPr>
        <p:spPr>
          <a:xfrm>
            <a:off x="4090736" y="1848399"/>
            <a:ext cx="838200" cy="461665"/>
          </a:xfrm>
          <a:prstGeom prst="rect">
            <a:avLst/>
          </a:prstGeom>
          <a:noFill/>
        </p:spPr>
        <p:style>
          <a:lnRef idx="0">
            <a:schemeClr val="accent2"/>
          </a:lnRef>
          <a:fillRef idx="3">
            <a:schemeClr val="accent2"/>
          </a:fillRef>
          <a:effectRef idx="3">
            <a:schemeClr val="accent2"/>
          </a:effectRef>
          <a:fontRef idx="minor">
            <a:schemeClr val="lt1"/>
          </a:fontRef>
        </p:style>
        <p:txBody>
          <a:bodyPr wrap="square" rtlCol="0" anchor="ctr">
            <a:spAutoFit/>
          </a:bodyPr>
          <a:lstStyle/>
          <a:p>
            <a:pPr algn="ctr" fontAlgn="auto">
              <a:spcBef>
                <a:spcPts val="0"/>
              </a:spcBef>
              <a:spcAft>
                <a:spcPts val="0"/>
              </a:spcAft>
            </a:pPr>
            <a:r>
              <a:rPr lang="en-US" sz="1800" b="1" i="0" dirty="0" smtClean="0">
                <a:solidFill>
                  <a:srgbClr val="003399"/>
                </a:solidFill>
              </a:rPr>
              <a:t>271 Units</a:t>
            </a:r>
          </a:p>
        </p:txBody>
      </p:sp>
      <p:sp>
        <p:nvSpPr>
          <p:cNvPr id="21" name="TextBox 20"/>
          <p:cNvSpPr txBox="1"/>
          <p:nvPr/>
        </p:nvSpPr>
        <p:spPr>
          <a:xfrm>
            <a:off x="4088779" y="4252332"/>
            <a:ext cx="817756" cy="307777"/>
          </a:xfrm>
          <a:prstGeom prst="rect">
            <a:avLst/>
          </a:prstGeom>
          <a:noFill/>
        </p:spPr>
        <p:txBody>
          <a:bodyPr wrap="square" lIns="0" rIns="0" rtlCol="0">
            <a:spAutoFit/>
          </a:bodyPr>
          <a:lstStyle/>
          <a:p>
            <a:pPr algn="ctr" fontAlgn="auto">
              <a:spcBef>
                <a:spcPts val="0"/>
              </a:spcBef>
              <a:spcAft>
                <a:spcPts val="0"/>
              </a:spcAft>
            </a:pPr>
            <a:r>
              <a:rPr lang="en-US" sz="1400" b="1" i="0" dirty="0" smtClean="0">
                <a:solidFill>
                  <a:prstClr val="white"/>
                </a:solidFill>
                <a:latin typeface="Arial"/>
              </a:rPr>
              <a:t>Existing</a:t>
            </a:r>
            <a:endParaRPr lang="en-US" sz="1400" b="1" i="0" dirty="0">
              <a:solidFill>
                <a:prstClr val="white"/>
              </a:solidFill>
              <a:latin typeface="Arial"/>
            </a:endParaRPr>
          </a:p>
        </p:txBody>
      </p:sp>
      <p:sp>
        <p:nvSpPr>
          <p:cNvPr id="22" name="TextBox 21"/>
          <p:cNvSpPr txBox="1"/>
          <p:nvPr/>
        </p:nvSpPr>
        <p:spPr>
          <a:xfrm>
            <a:off x="1899423" y="4672365"/>
            <a:ext cx="817756" cy="307777"/>
          </a:xfrm>
          <a:prstGeom prst="rect">
            <a:avLst/>
          </a:prstGeom>
          <a:noFill/>
        </p:spPr>
        <p:txBody>
          <a:bodyPr wrap="square" lIns="0" rIns="0" rtlCol="0">
            <a:spAutoFit/>
          </a:bodyPr>
          <a:lstStyle/>
          <a:p>
            <a:pPr algn="ctr" fontAlgn="auto">
              <a:spcBef>
                <a:spcPts val="0"/>
              </a:spcBef>
              <a:spcAft>
                <a:spcPts val="0"/>
              </a:spcAft>
            </a:pPr>
            <a:r>
              <a:rPr lang="en-US" sz="1400" b="1" i="0" dirty="0" smtClean="0">
                <a:solidFill>
                  <a:prstClr val="white"/>
                </a:solidFill>
                <a:latin typeface="Arial"/>
              </a:rPr>
              <a:t>Existing</a:t>
            </a:r>
            <a:endParaRPr lang="en-US" sz="1400" b="1" i="0" dirty="0">
              <a:solidFill>
                <a:prstClr val="white"/>
              </a:solidFill>
              <a:latin typeface="Arial"/>
            </a:endParaRPr>
          </a:p>
        </p:txBody>
      </p:sp>
      <p:sp>
        <p:nvSpPr>
          <p:cNvPr id="23" name="TextBox 22"/>
          <p:cNvSpPr txBox="1"/>
          <p:nvPr/>
        </p:nvSpPr>
        <p:spPr>
          <a:xfrm>
            <a:off x="6263267" y="3817438"/>
            <a:ext cx="817756" cy="307777"/>
          </a:xfrm>
          <a:prstGeom prst="rect">
            <a:avLst/>
          </a:prstGeom>
          <a:noFill/>
        </p:spPr>
        <p:txBody>
          <a:bodyPr wrap="square" lIns="0" rIns="0" rtlCol="0">
            <a:spAutoFit/>
          </a:bodyPr>
          <a:lstStyle/>
          <a:p>
            <a:pPr algn="ctr" fontAlgn="auto">
              <a:spcBef>
                <a:spcPts val="0"/>
              </a:spcBef>
              <a:spcAft>
                <a:spcPts val="0"/>
              </a:spcAft>
            </a:pPr>
            <a:r>
              <a:rPr lang="en-US" sz="1400" b="1" i="0" dirty="0" smtClean="0">
                <a:solidFill>
                  <a:prstClr val="white"/>
                </a:solidFill>
                <a:latin typeface="Arial"/>
              </a:rPr>
              <a:t>Existing</a:t>
            </a:r>
            <a:endParaRPr lang="en-US" sz="1400" b="1" i="0" dirty="0">
              <a:solidFill>
                <a:prstClr val="white"/>
              </a:solidFill>
              <a:latin typeface="Arial"/>
            </a:endParaRPr>
          </a:p>
        </p:txBody>
      </p:sp>
      <p:sp>
        <p:nvSpPr>
          <p:cNvPr id="24" name="TextBox 23"/>
          <p:cNvSpPr txBox="1"/>
          <p:nvPr/>
        </p:nvSpPr>
        <p:spPr>
          <a:xfrm>
            <a:off x="1004935" y="5925012"/>
            <a:ext cx="7262766" cy="292388"/>
          </a:xfrm>
          <a:prstGeom prst="rect">
            <a:avLst/>
          </a:prstGeom>
          <a:solidFill>
            <a:schemeClr val="accent3">
              <a:lumMod val="40000"/>
              <a:lumOff val="60000"/>
            </a:schemeClr>
          </a:solidFill>
          <a:ln>
            <a:noFill/>
          </a:ln>
          <a:effectLst>
            <a:outerShdw blurRad="50800" dist="38100" dir="2700000" algn="tl" rotWithShape="0">
              <a:prstClr val="black">
                <a:alpha val="40000"/>
              </a:prstClr>
            </a:outerShdw>
          </a:effectLst>
        </p:spPr>
        <p:txBody>
          <a:bodyPr wrap="square" rtlCol="0">
            <a:spAutoFit/>
          </a:bodyPr>
          <a:lstStyle/>
          <a:p>
            <a:pPr algn="ctr"/>
            <a:r>
              <a:rPr lang="en-US" sz="1300" b="1" dirty="0" smtClean="0"/>
              <a:t>Potential 100 GW of Retirements and 6 GW of Parasitic Load Loss Due to CCS Retrofits</a:t>
            </a:r>
            <a:endParaRPr lang="en-US" sz="1300" b="1" dirty="0"/>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0"/>
            <a:ext cx="9144000" cy="5232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algn="ctr">
              <a:defRPr/>
            </a:pPr>
            <a:r>
              <a:rPr lang="en-US" sz="2800" b="1" i="0" kern="0" smtClean="0">
                <a:latin typeface="Arial"/>
              </a:rPr>
              <a:t>Early Coal Plant Retirement Announcements</a:t>
            </a:r>
            <a:endParaRPr lang="en-US" sz="2800" b="1" i="0" kern="0" dirty="0" smtClean="0">
              <a:latin typeface="Arial"/>
            </a:endParaRPr>
          </a:p>
        </p:txBody>
      </p:sp>
      <p:grpSp>
        <p:nvGrpSpPr>
          <p:cNvPr id="2" name="Group 15"/>
          <p:cNvGrpSpPr/>
          <p:nvPr/>
        </p:nvGrpSpPr>
        <p:grpSpPr>
          <a:xfrm>
            <a:off x="194453" y="2327029"/>
            <a:ext cx="8634988" cy="3985981"/>
            <a:chOff x="194453" y="2327029"/>
            <a:chExt cx="8634988" cy="3985981"/>
          </a:xfrm>
        </p:grpSpPr>
        <p:grpSp>
          <p:nvGrpSpPr>
            <p:cNvPr id="3" name="Group 14"/>
            <p:cNvGrpSpPr/>
            <p:nvPr/>
          </p:nvGrpSpPr>
          <p:grpSpPr>
            <a:xfrm rot="21151586">
              <a:off x="235240" y="3827384"/>
              <a:ext cx="5084965" cy="1932660"/>
              <a:chOff x="2219255" y="2070280"/>
              <a:chExt cx="5334000" cy="2152955"/>
            </a:xfrm>
            <a:effectLst>
              <a:outerShdw blurRad="50800" dist="38100" dir="2700000" algn="tl" rotWithShape="0">
                <a:prstClr val="black">
                  <a:alpha val="40000"/>
                </a:prstClr>
              </a:outerShdw>
            </a:effectLst>
          </p:grpSpPr>
          <p:grpSp>
            <p:nvGrpSpPr>
              <p:cNvPr id="9" name="Group 13"/>
              <p:cNvGrpSpPr/>
              <p:nvPr/>
            </p:nvGrpSpPr>
            <p:grpSpPr>
              <a:xfrm>
                <a:off x="2243137" y="2518260"/>
                <a:ext cx="4681608" cy="1704975"/>
                <a:chOff x="2243137" y="2518260"/>
                <a:chExt cx="4681608" cy="1704975"/>
              </a:xfrm>
            </p:grpSpPr>
            <p:pic>
              <p:nvPicPr>
                <p:cNvPr id="11" name="Picture 10" descr="ScreenHunter_07 Sep. 15 12.16.gif"/>
                <p:cNvPicPr>
                  <a:picLocks noChangeAspect="1"/>
                </p:cNvPicPr>
                <p:nvPr/>
              </p:nvPicPr>
              <p:blipFill>
                <a:blip r:embed="rId3" cstate="print"/>
                <a:stretch>
                  <a:fillRect/>
                </a:stretch>
              </p:blipFill>
              <p:spPr>
                <a:xfrm>
                  <a:off x="2243137" y="2518260"/>
                  <a:ext cx="4657725" cy="1704975"/>
                </a:xfrm>
                <a:prstGeom prst="rect">
                  <a:avLst/>
                </a:prstGeom>
              </p:spPr>
            </p:pic>
            <p:sp>
              <p:nvSpPr>
                <p:cNvPr id="13" name="Rectangle 12"/>
                <p:cNvSpPr/>
                <p:nvPr/>
              </p:nvSpPr>
              <p:spPr bwMode="auto">
                <a:xfrm>
                  <a:off x="6317585" y="2594155"/>
                  <a:ext cx="607160" cy="910740"/>
                </a:xfrm>
                <a:prstGeom prst="rect">
                  <a:avLst/>
                </a:prstGeom>
                <a:solidFill>
                  <a:schemeClr val="bg1"/>
                </a:solidFill>
                <a:ln w="9525" cap="flat" cmpd="sng" algn="ctr">
                  <a:noFill/>
                  <a:prstDash val="solid"/>
                  <a:round/>
                  <a:headEnd type="none" w="med" len="med"/>
                  <a:tailEnd type="none" w="med" len="med"/>
                </a:ln>
                <a:effectLst/>
              </p:spPr>
              <p:txBody>
                <a:bodyPr vert="horz" wrap="square" lIns="0" tIns="27432" rIns="0" bIns="27432" numCol="1" rtlCol="0" anchor="t" anchorCtr="0" compatLnSpc="1">
                  <a:prstTxWarp prst="textNoShape">
                    <a:avLst/>
                  </a:prstTxWarp>
                </a:bodyPr>
                <a:lstStyle/>
                <a:p>
                  <a:pPr marL="342900" indent="-342900"/>
                  <a:endParaRPr lang="en-US" smtClean="0"/>
                </a:p>
              </p:txBody>
            </p:sp>
          </p:grpSp>
          <p:pic>
            <p:nvPicPr>
              <p:cNvPr id="12" name="Picture 11" descr="ScreenHunter_06 Sep. 15 12.16.gif"/>
              <p:cNvPicPr>
                <a:picLocks noChangeAspect="1"/>
              </p:cNvPicPr>
              <p:nvPr/>
            </p:nvPicPr>
            <p:blipFill>
              <a:blip r:embed="rId4" cstate="print"/>
              <a:stretch>
                <a:fillRect/>
              </a:stretch>
            </p:blipFill>
            <p:spPr>
              <a:xfrm>
                <a:off x="2219255" y="2070280"/>
                <a:ext cx="5334000" cy="523875"/>
              </a:xfrm>
              <a:prstGeom prst="rect">
                <a:avLst/>
              </a:prstGeom>
            </p:spPr>
          </p:pic>
        </p:grpSp>
        <p:pic>
          <p:nvPicPr>
            <p:cNvPr id="10" name="Picture 9" descr="ScreenHunter_01 Sep. 15 11.44.gif"/>
            <p:cNvPicPr>
              <a:picLocks noChangeAspect="1"/>
            </p:cNvPicPr>
            <p:nvPr/>
          </p:nvPicPr>
          <p:blipFill>
            <a:blip r:embed="rId5" cstate="print"/>
            <a:stretch>
              <a:fillRect/>
            </a:stretch>
          </p:blipFill>
          <p:spPr>
            <a:xfrm>
              <a:off x="194453" y="4804394"/>
              <a:ext cx="4933175" cy="1508616"/>
            </a:xfrm>
            <a:prstGeom prst="rect">
              <a:avLst/>
            </a:prstGeom>
            <a:effectLst>
              <a:outerShdw blurRad="50800" dist="38100" dir="2700000" algn="tl" rotWithShape="0">
                <a:prstClr val="black">
                  <a:alpha val="40000"/>
                </a:prstClr>
              </a:outerShdw>
            </a:effectLst>
          </p:spPr>
        </p:pic>
        <p:pic>
          <p:nvPicPr>
            <p:cNvPr id="5" name="Picture 4" descr="ScreenHunter_04 Sep. 15 11.51.gif"/>
            <p:cNvPicPr>
              <a:picLocks noChangeAspect="1"/>
            </p:cNvPicPr>
            <p:nvPr/>
          </p:nvPicPr>
          <p:blipFill>
            <a:blip r:embed="rId6" cstate="print"/>
            <a:srcRect b="20850"/>
            <a:stretch>
              <a:fillRect/>
            </a:stretch>
          </p:blipFill>
          <p:spPr>
            <a:xfrm rot="20948515">
              <a:off x="257693" y="2327029"/>
              <a:ext cx="5358493" cy="1439345"/>
            </a:xfrm>
            <a:prstGeom prst="rect">
              <a:avLst/>
            </a:prstGeom>
            <a:effectLst>
              <a:outerShdw blurRad="50800" dist="38100" dir="2700000" algn="tl" rotWithShape="0">
                <a:prstClr val="black">
                  <a:alpha val="40000"/>
                </a:prstClr>
              </a:outerShdw>
            </a:effectLst>
          </p:spPr>
        </p:pic>
        <p:pic>
          <p:nvPicPr>
            <p:cNvPr id="6" name="Picture 5" descr="ScreenHunter_03 Sep. 15 11.49.gif"/>
            <p:cNvPicPr>
              <a:picLocks noChangeAspect="1"/>
            </p:cNvPicPr>
            <p:nvPr/>
          </p:nvPicPr>
          <p:blipFill>
            <a:blip r:embed="rId7" cstate="print"/>
            <a:stretch>
              <a:fillRect/>
            </a:stretch>
          </p:blipFill>
          <p:spPr>
            <a:xfrm rot="1064962">
              <a:off x="4151971" y="2623566"/>
              <a:ext cx="4677470" cy="2673967"/>
            </a:xfrm>
            <a:prstGeom prst="rect">
              <a:avLst/>
            </a:prstGeom>
            <a:effectLst>
              <a:outerShdw blurRad="50800" dist="38100" dir="2700000" algn="tl" rotWithShape="0">
                <a:prstClr val="black">
                  <a:alpha val="40000"/>
                </a:prstClr>
              </a:outerShdw>
            </a:effectLst>
          </p:spPr>
        </p:pic>
        <p:grpSp>
          <p:nvGrpSpPr>
            <p:cNvPr id="14" name="Group 8"/>
            <p:cNvGrpSpPr/>
            <p:nvPr/>
          </p:nvGrpSpPr>
          <p:grpSpPr>
            <a:xfrm rot="385872">
              <a:off x="3410742" y="4210432"/>
              <a:ext cx="3718855" cy="1749761"/>
              <a:chOff x="1156725" y="4263845"/>
              <a:chExt cx="3718855" cy="1749761"/>
            </a:xfrm>
            <a:effectLst>
              <a:outerShdw blurRad="50800" dist="38100" dir="2700000" algn="tl" rotWithShape="0">
                <a:prstClr val="black">
                  <a:alpha val="40000"/>
                </a:prstClr>
              </a:outerShdw>
            </a:effectLst>
          </p:grpSpPr>
          <p:pic>
            <p:nvPicPr>
              <p:cNvPr id="8" name="Picture 7" descr="ScreenHunter_02 Sep. 15 11.45.gif"/>
              <p:cNvPicPr>
                <a:picLocks noChangeAspect="1"/>
              </p:cNvPicPr>
              <p:nvPr/>
            </p:nvPicPr>
            <p:blipFill>
              <a:blip r:embed="rId8" cstate="print"/>
              <a:srcRect t="32603"/>
              <a:stretch>
                <a:fillRect/>
              </a:stretch>
            </p:blipFill>
            <p:spPr>
              <a:xfrm>
                <a:off x="1170355" y="4543519"/>
                <a:ext cx="3705225" cy="1470087"/>
              </a:xfrm>
              <a:prstGeom prst="rect">
                <a:avLst/>
              </a:prstGeom>
            </p:spPr>
          </p:pic>
          <p:pic>
            <p:nvPicPr>
              <p:cNvPr id="7" name="Picture 6" descr="ScreenHunter_02 Sep. 15 11.45.gif"/>
              <p:cNvPicPr>
                <a:picLocks noChangeAspect="1"/>
              </p:cNvPicPr>
              <p:nvPr/>
            </p:nvPicPr>
            <p:blipFill>
              <a:blip r:embed="rId8" cstate="print"/>
              <a:srcRect b="81287"/>
              <a:stretch>
                <a:fillRect/>
              </a:stretch>
            </p:blipFill>
            <p:spPr>
              <a:xfrm>
                <a:off x="1156725" y="4263845"/>
                <a:ext cx="3705225" cy="408175"/>
              </a:xfrm>
              <a:prstGeom prst="rect">
                <a:avLst/>
              </a:prstGeom>
            </p:spPr>
          </p:pic>
        </p:grpSp>
      </p:grpSp>
      <p:sp>
        <p:nvSpPr>
          <p:cNvPr id="189442" name="Rectangle 3"/>
          <p:cNvSpPr>
            <a:spLocks noChangeArrowheads="1"/>
          </p:cNvSpPr>
          <p:nvPr/>
        </p:nvSpPr>
        <p:spPr bwMode="auto">
          <a:xfrm>
            <a:off x="700881" y="696780"/>
            <a:ext cx="7742237" cy="1631216"/>
          </a:xfrm>
          <a:prstGeom prst="rect">
            <a:avLst/>
          </a:prstGeom>
          <a:noFill/>
          <a:ln w="9525" algn="ctr">
            <a:noFill/>
            <a:miter lim="800000"/>
            <a:headEnd/>
            <a:tailEnd/>
          </a:ln>
        </p:spPr>
        <p:txBody>
          <a:bodyPr anchor="ctr">
            <a:spAutoFit/>
          </a:bodyPr>
          <a:lstStyle/>
          <a:p>
            <a:pPr marL="228600" indent="-228600">
              <a:spcBef>
                <a:spcPct val="20000"/>
              </a:spcBef>
              <a:tabLst>
                <a:tab pos="685800" algn="l"/>
              </a:tabLst>
            </a:pPr>
            <a:r>
              <a:rPr lang="en-US" sz="2000" dirty="0"/>
              <a:t>Shaw Group…said two-thirds of U.S. coal-fired power plants would need to be equipped with pollution-control equipment or converted to cleaner-burning fuels in the next 10 years, </a:t>
            </a:r>
            <a:r>
              <a:rPr lang="en-US" sz="2000" u="sng" dirty="0"/>
              <a:t>or retired</a:t>
            </a:r>
            <a:r>
              <a:rPr lang="en-US" sz="2000" dirty="0"/>
              <a:t>. </a:t>
            </a:r>
            <a:r>
              <a:rPr lang="en-US" sz="2000" dirty="0" smtClean="0"/>
              <a:t>                                          </a:t>
            </a:r>
            <a:r>
              <a:rPr lang="en-US" sz="1800" b="1" dirty="0" smtClean="0"/>
              <a:t>Wall Street Journal, 23-Apr-10 </a:t>
            </a:r>
            <a:r>
              <a:rPr lang="en-US" sz="2000" dirty="0"/>
              <a:t/>
            </a:r>
            <a:br>
              <a:rPr lang="en-US" sz="2000" dirty="0"/>
            </a:br>
            <a:endParaRPr lang="en-US" sz="2000"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Content Placeholder 2"/>
          <p:cNvSpPr>
            <a:spLocks noGrp="1"/>
          </p:cNvSpPr>
          <p:nvPr>
            <p:ph idx="1"/>
          </p:nvPr>
        </p:nvSpPr>
        <p:spPr>
          <a:xfrm>
            <a:off x="368300" y="2439988"/>
            <a:ext cx="8229600" cy="1768475"/>
          </a:xfrm>
        </p:spPr>
        <p:txBody>
          <a:bodyPr/>
          <a:lstStyle/>
          <a:p>
            <a:pPr algn="ctr">
              <a:buFontTx/>
              <a:buNone/>
            </a:pPr>
            <a:r>
              <a:rPr lang="en-US" sz="3200" dirty="0" smtClean="0">
                <a:solidFill>
                  <a:srgbClr val="003399"/>
                </a:solidFill>
              </a:rPr>
              <a:t>Can the U.S. Manage the Displacement of ≈ 100 GW of Coal-fired Generation in Less than 10 years?</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563"/>
            <a:ext cx="8229600" cy="1015663"/>
          </a:xfrm>
        </p:spPr>
        <p:txBody>
          <a:bodyPr/>
          <a:lstStyle/>
          <a:p>
            <a:r>
              <a:rPr lang="en-US" dirty="0" smtClean="0"/>
              <a:t>Effect on Natural Gas Consumption of Replacing 1/3</a:t>
            </a:r>
            <a:r>
              <a:rPr lang="en-US" baseline="30000" dirty="0" smtClean="0"/>
              <a:t>rd </a:t>
            </a:r>
            <a:r>
              <a:rPr lang="en-US" dirty="0" smtClean="0"/>
              <a:t>of Coal Generation</a:t>
            </a:r>
            <a:endParaRPr lang="en-US" dirty="0"/>
          </a:p>
        </p:txBody>
      </p:sp>
      <p:graphicFrame>
        <p:nvGraphicFramePr>
          <p:cNvPr id="4" name="Content Placeholder 3"/>
          <p:cNvGraphicFramePr>
            <a:graphicFrameLocks noGrp="1"/>
          </p:cNvGraphicFramePr>
          <p:nvPr>
            <p:ph idx="1"/>
          </p:nvPr>
        </p:nvGraphicFramePr>
        <p:xfrm>
          <a:off x="422031" y="1004252"/>
          <a:ext cx="8229600" cy="4799012"/>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515794" y="5731783"/>
            <a:ext cx="6112412" cy="523220"/>
          </a:xfrm>
          <a:prstGeom prst="rect">
            <a:avLst/>
          </a:prstGeom>
          <a:solidFill>
            <a:schemeClr val="accent3">
              <a:lumMod val="40000"/>
              <a:lumOff val="60000"/>
            </a:schemeClr>
          </a:solidFill>
          <a:effectLst>
            <a:outerShdw blurRad="50800" dist="38100" dir="2700000" algn="tl" rotWithShape="0">
              <a:prstClr val="black">
                <a:alpha val="40000"/>
              </a:prstClr>
            </a:outerShdw>
          </a:effectLst>
        </p:spPr>
        <p:txBody>
          <a:bodyPr wrap="square" rtlCol="0">
            <a:spAutoFit/>
          </a:bodyPr>
          <a:lstStyle/>
          <a:p>
            <a:pPr algn="ctr"/>
            <a:r>
              <a:rPr lang="en-US" sz="1400" b="1" dirty="0" smtClean="0">
                <a:solidFill>
                  <a:srgbClr val="1F497D"/>
                </a:solidFill>
              </a:rPr>
              <a:t>Increase of nearly 5 Tcf in 8 years;</a:t>
            </a:r>
            <a:br>
              <a:rPr lang="en-US" sz="1400" b="1" dirty="0" smtClean="0">
                <a:solidFill>
                  <a:srgbClr val="1F497D"/>
                </a:solidFill>
              </a:rPr>
            </a:br>
            <a:r>
              <a:rPr lang="en-US" sz="1400" b="1" dirty="0" smtClean="0">
                <a:solidFill>
                  <a:srgbClr val="1F497D"/>
                </a:solidFill>
              </a:rPr>
              <a:t>3 Tcf &gt; than EIA’s 20-year projected supply increase</a:t>
            </a:r>
            <a:endParaRPr lang="en-US" sz="1400" b="1" dirty="0">
              <a:solidFill>
                <a:srgbClr val="1F497D"/>
              </a:solidFill>
            </a:endParaRPr>
          </a:p>
        </p:txBody>
      </p:sp>
      <p:sp>
        <p:nvSpPr>
          <p:cNvPr id="6" name="TextBox 5"/>
          <p:cNvSpPr txBox="1"/>
          <p:nvPr/>
        </p:nvSpPr>
        <p:spPr>
          <a:xfrm rot="16200000">
            <a:off x="114490" y="2878576"/>
            <a:ext cx="569744" cy="369332"/>
          </a:xfrm>
          <a:prstGeom prst="rect">
            <a:avLst/>
          </a:prstGeom>
          <a:noFill/>
        </p:spPr>
        <p:txBody>
          <a:bodyPr wrap="square" rtlCol="0">
            <a:spAutoFit/>
          </a:bodyPr>
          <a:lstStyle/>
          <a:p>
            <a:r>
              <a:rPr lang="en-US" sz="1800" b="1" i="0" dirty="0" err="1" smtClean="0">
                <a:solidFill>
                  <a:prstClr val="black"/>
                </a:solidFill>
              </a:rPr>
              <a:t>Tcf</a:t>
            </a:r>
            <a:endParaRPr lang="en-US" sz="1800" b="1" i="0" dirty="0">
              <a:solidFill>
                <a:prstClr val="black"/>
              </a:solidFill>
            </a:endParaRPr>
          </a:p>
        </p:txBody>
      </p:sp>
      <p:sp>
        <p:nvSpPr>
          <p:cNvPr id="10" name="Freeform 9"/>
          <p:cNvSpPr/>
          <p:nvPr/>
        </p:nvSpPr>
        <p:spPr bwMode="auto">
          <a:xfrm>
            <a:off x="1063083" y="1471961"/>
            <a:ext cx="7278029" cy="2810107"/>
          </a:xfrm>
          <a:custGeom>
            <a:avLst/>
            <a:gdLst>
              <a:gd name="connsiteX0" fmla="*/ 0 w 7278029"/>
              <a:gd name="connsiteY0" fmla="*/ 2810107 h 2810107"/>
              <a:gd name="connsiteX1" fmla="*/ 304800 w 7278029"/>
              <a:gd name="connsiteY1" fmla="*/ 2631688 h 2810107"/>
              <a:gd name="connsiteX2" fmla="*/ 661639 w 7278029"/>
              <a:gd name="connsiteY2" fmla="*/ 2527610 h 2810107"/>
              <a:gd name="connsiteX3" fmla="*/ 951571 w 7278029"/>
              <a:gd name="connsiteY3" fmla="*/ 2401229 h 2810107"/>
              <a:gd name="connsiteX4" fmla="*/ 1226634 w 7278029"/>
              <a:gd name="connsiteY4" fmla="*/ 2364059 h 2810107"/>
              <a:gd name="connsiteX5" fmla="*/ 1598341 w 7278029"/>
              <a:gd name="connsiteY5" fmla="*/ 2245112 h 2810107"/>
              <a:gd name="connsiteX6" fmla="*/ 1910576 w 7278029"/>
              <a:gd name="connsiteY6" fmla="*/ 2445834 h 2810107"/>
              <a:gd name="connsiteX7" fmla="*/ 2557346 w 7278029"/>
              <a:gd name="connsiteY7" fmla="*/ 2155902 h 2810107"/>
              <a:gd name="connsiteX8" fmla="*/ 2884449 w 7278029"/>
              <a:gd name="connsiteY8" fmla="*/ 2044390 h 2810107"/>
              <a:gd name="connsiteX9" fmla="*/ 3159512 w 7278029"/>
              <a:gd name="connsiteY9" fmla="*/ 1836234 h 2810107"/>
              <a:gd name="connsiteX10" fmla="*/ 3479180 w 7278029"/>
              <a:gd name="connsiteY10" fmla="*/ 1895707 h 2810107"/>
              <a:gd name="connsiteX11" fmla="*/ 3798849 w 7278029"/>
              <a:gd name="connsiteY11" fmla="*/ 1836234 h 2810107"/>
              <a:gd name="connsiteX12" fmla="*/ 4118517 w 7278029"/>
              <a:gd name="connsiteY12" fmla="*/ 1665249 h 2810107"/>
              <a:gd name="connsiteX13" fmla="*/ 4453054 w 7278029"/>
              <a:gd name="connsiteY13" fmla="*/ 1709854 h 2810107"/>
              <a:gd name="connsiteX14" fmla="*/ 4742985 w 7278029"/>
              <a:gd name="connsiteY14" fmla="*/ 1211766 h 2810107"/>
              <a:gd name="connsiteX15" fmla="*/ 5389756 w 7278029"/>
              <a:gd name="connsiteY15" fmla="*/ 780585 h 2810107"/>
              <a:gd name="connsiteX16" fmla="*/ 5709424 w 7278029"/>
              <a:gd name="connsiteY16" fmla="*/ 750849 h 2810107"/>
              <a:gd name="connsiteX17" fmla="*/ 6021658 w 7278029"/>
              <a:gd name="connsiteY17" fmla="*/ 602166 h 2810107"/>
              <a:gd name="connsiteX18" fmla="*/ 6319024 w 7278029"/>
              <a:gd name="connsiteY18" fmla="*/ 840059 h 2810107"/>
              <a:gd name="connsiteX19" fmla="*/ 6653561 w 7278029"/>
              <a:gd name="connsiteY19" fmla="*/ 921834 h 2810107"/>
              <a:gd name="connsiteX20" fmla="*/ 6980663 w 7278029"/>
              <a:gd name="connsiteY20" fmla="*/ 148683 h 2810107"/>
              <a:gd name="connsiteX21" fmla="*/ 7278029 w 7278029"/>
              <a:gd name="connsiteY21" fmla="*/ 0 h 2810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278029" h="2810107">
                <a:moveTo>
                  <a:pt x="0" y="2810107"/>
                </a:moveTo>
                <a:lnTo>
                  <a:pt x="304800" y="2631688"/>
                </a:lnTo>
                <a:lnTo>
                  <a:pt x="661639" y="2527610"/>
                </a:lnTo>
                <a:lnTo>
                  <a:pt x="951571" y="2401229"/>
                </a:lnTo>
                <a:lnTo>
                  <a:pt x="1226634" y="2364059"/>
                </a:lnTo>
                <a:lnTo>
                  <a:pt x="1598341" y="2245112"/>
                </a:lnTo>
                <a:lnTo>
                  <a:pt x="1910576" y="2445834"/>
                </a:lnTo>
                <a:lnTo>
                  <a:pt x="2557346" y="2155902"/>
                </a:lnTo>
                <a:lnTo>
                  <a:pt x="2884449" y="2044390"/>
                </a:lnTo>
                <a:lnTo>
                  <a:pt x="3159512" y="1836234"/>
                </a:lnTo>
                <a:lnTo>
                  <a:pt x="3479180" y="1895707"/>
                </a:lnTo>
                <a:lnTo>
                  <a:pt x="3798849" y="1836234"/>
                </a:lnTo>
                <a:lnTo>
                  <a:pt x="4118517" y="1665249"/>
                </a:lnTo>
                <a:lnTo>
                  <a:pt x="4453054" y="1709854"/>
                </a:lnTo>
                <a:lnTo>
                  <a:pt x="4742985" y="1211766"/>
                </a:lnTo>
                <a:lnTo>
                  <a:pt x="5389756" y="780585"/>
                </a:lnTo>
                <a:lnTo>
                  <a:pt x="5709424" y="750849"/>
                </a:lnTo>
                <a:lnTo>
                  <a:pt x="6021658" y="602166"/>
                </a:lnTo>
                <a:lnTo>
                  <a:pt x="6319024" y="840059"/>
                </a:lnTo>
                <a:lnTo>
                  <a:pt x="6653561" y="921834"/>
                </a:lnTo>
                <a:lnTo>
                  <a:pt x="6980663" y="148683"/>
                </a:lnTo>
                <a:lnTo>
                  <a:pt x="7278029" y="0"/>
                </a:lnTo>
              </a:path>
            </a:pathLst>
          </a:custGeom>
          <a:noFill/>
          <a:ln w="57150" cap="rnd" cmpd="sng" algn="ctr">
            <a:solidFill>
              <a:srgbClr val="FF0000"/>
            </a:solidFill>
            <a:prstDash val="sysDot"/>
            <a:round/>
            <a:headEnd type="none" w="med" len="med"/>
            <a:tailEnd type="none" w="med" len="med"/>
          </a:ln>
          <a:effectLst>
            <a:outerShdw blurRad="50800" dist="38100" dir="2700000" algn="tl" rotWithShape="0">
              <a:prstClr val="black">
                <a:alpha val="40000"/>
              </a:prstClr>
            </a:outerShdw>
          </a:effectLst>
        </p:spPr>
        <p:txBody>
          <a:bodyPr vert="horz" wrap="square" lIns="0" tIns="27432" rIns="0" bIns="27432" numCol="1" rtlCol="0" anchor="t" anchorCtr="0" compatLnSpc="1">
            <a:prstTxWarp prst="textNoShape">
              <a:avLst/>
            </a:prstTxWarp>
          </a:bodyPr>
          <a:lstStyle/>
          <a:p>
            <a:pPr marL="342900" indent="-342900"/>
            <a:endParaRPr lang="en-US" sz="600" smtClean="0"/>
          </a:p>
        </p:txBody>
      </p:sp>
      <p:sp>
        <p:nvSpPr>
          <p:cNvPr id="7" name="TextBox 11"/>
          <p:cNvSpPr txBox="1"/>
          <p:nvPr/>
        </p:nvSpPr>
        <p:spPr>
          <a:xfrm>
            <a:off x="5753217" y="2967005"/>
            <a:ext cx="1590573" cy="339947"/>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600" b="1" i="0" dirty="0" smtClean="0">
                <a:solidFill>
                  <a:prstClr val="black"/>
                </a:solidFill>
                <a:effectLst>
                  <a:outerShdw blurRad="38100" dist="38100" dir="2700000" algn="tl">
                    <a:srgbClr val="000000">
                      <a:alpha val="43137"/>
                    </a:srgbClr>
                  </a:outerShdw>
                </a:effectLst>
              </a:rPr>
              <a:t>Industrial</a:t>
            </a:r>
            <a:endParaRPr lang="en-US" sz="1600" b="1" i="0" dirty="0">
              <a:solidFill>
                <a:prstClr val="black"/>
              </a:solidFill>
              <a:effectLst>
                <a:outerShdw blurRad="38100" dist="38100" dir="2700000" algn="tl">
                  <a:srgbClr val="000000">
                    <a:alpha val="43137"/>
                  </a:srgbClr>
                </a:outerShdw>
              </a:effectLst>
            </a:endParaRPr>
          </a:p>
        </p:txBody>
      </p:sp>
      <p:sp>
        <p:nvSpPr>
          <p:cNvPr id="8" name="TextBox 2"/>
          <p:cNvSpPr txBox="1"/>
          <p:nvPr/>
        </p:nvSpPr>
        <p:spPr>
          <a:xfrm>
            <a:off x="5971283" y="3519347"/>
            <a:ext cx="1532029" cy="31778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600" b="1" i="0" dirty="0">
                <a:solidFill>
                  <a:prstClr val="black"/>
                </a:solidFill>
                <a:effectLst>
                  <a:outerShdw blurRad="38100" dist="38100" dir="2700000" algn="tl">
                    <a:srgbClr val="000000">
                      <a:alpha val="43137"/>
                    </a:srgbClr>
                  </a:outerShdw>
                </a:effectLst>
              </a:rPr>
              <a:t>Electric Power</a:t>
            </a:r>
          </a:p>
          <a:p>
            <a:endParaRPr lang="en-US" i="0" dirty="0">
              <a:solidFill>
                <a:prstClr val="black"/>
              </a:solidFill>
            </a:endParaRPr>
          </a:p>
        </p:txBody>
      </p:sp>
      <p:sp>
        <p:nvSpPr>
          <p:cNvPr id="9" name="TextBox 1"/>
          <p:cNvSpPr txBox="1"/>
          <p:nvPr/>
        </p:nvSpPr>
        <p:spPr>
          <a:xfrm>
            <a:off x="4951475" y="1617796"/>
            <a:ext cx="2222650" cy="61192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600" b="1" i="0" dirty="0" smtClean="0">
                <a:solidFill>
                  <a:prstClr val="black"/>
                </a:solidFill>
                <a:effectLst>
                  <a:outerShdw blurRad="38100" dist="38100" dir="2700000" algn="tl">
                    <a:srgbClr val="000000">
                      <a:alpha val="43137"/>
                    </a:srgbClr>
                  </a:outerShdw>
                </a:effectLst>
              </a:rPr>
              <a:t>Growth Due to</a:t>
            </a:r>
          </a:p>
          <a:p>
            <a:pPr algn="ctr"/>
            <a:r>
              <a:rPr lang="en-US" sz="1600" b="1" i="0" dirty="0" smtClean="0">
                <a:solidFill>
                  <a:prstClr val="black"/>
                </a:solidFill>
                <a:effectLst>
                  <a:outerShdw blurRad="38100" dist="38100" dir="2700000" algn="tl">
                    <a:srgbClr val="000000">
                      <a:alpha val="43137"/>
                    </a:srgbClr>
                  </a:outerShdw>
                </a:effectLst>
              </a:rPr>
              <a:t>Coal Displacement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438" y="234950"/>
            <a:ext cx="7635875" cy="738664"/>
          </a:xfrm>
        </p:spPr>
        <p:txBody>
          <a:bodyPr/>
          <a:lstStyle/>
          <a:p>
            <a:r>
              <a:rPr lang="en-US" sz="2800" dirty="0" smtClean="0"/>
              <a:t>Sources of Incremental Natural Gas Supply </a:t>
            </a:r>
            <a:r>
              <a:rPr lang="en-US" sz="1400" dirty="0" smtClean="0"/>
              <a:t>(AEO’10 indexed to 2007 actual)</a:t>
            </a:r>
            <a:endParaRPr lang="en-US" sz="1400" dirty="0"/>
          </a:p>
        </p:txBody>
      </p:sp>
      <p:graphicFrame>
        <p:nvGraphicFramePr>
          <p:cNvPr id="4" name="Chart 3"/>
          <p:cNvGraphicFramePr/>
          <p:nvPr/>
        </p:nvGraphicFramePr>
        <p:xfrm>
          <a:off x="706244" y="1033346"/>
          <a:ext cx="7847206" cy="4408604"/>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561179" y="1855914"/>
            <a:ext cx="2178206" cy="707886"/>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400" b="1" i="0" dirty="0" smtClean="0">
                <a:solidFill>
                  <a:srgbClr val="0070C0"/>
                </a:solidFill>
              </a:rPr>
              <a:t>Lower 48 Unconventional</a:t>
            </a:r>
            <a:br>
              <a:rPr lang="en-US" sz="1400" b="1" i="0" dirty="0" smtClean="0">
                <a:solidFill>
                  <a:srgbClr val="0070C0"/>
                </a:solidFill>
              </a:rPr>
            </a:br>
            <a:r>
              <a:rPr lang="en-US" sz="1200" b="1" i="0" dirty="0" smtClean="0">
                <a:solidFill>
                  <a:srgbClr val="0070C0"/>
                </a:solidFill>
              </a:rPr>
              <a:t>(Shale and CBM)</a:t>
            </a:r>
            <a:endParaRPr lang="en-US" sz="1400" b="1" i="0" dirty="0">
              <a:solidFill>
                <a:srgbClr val="0070C0"/>
              </a:solidFill>
            </a:endParaRPr>
          </a:p>
        </p:txBody>
      </p:sp>
      <p:sp>
        <p:nvSpPr>
          <p:cNvPr id="8" name="TextBox 7"/>
          <p:cNvSpPr txBox="1"/>
          <p:nvPr/>
        </p:nvSpPr>
        <p:spPr>
          <a:xfrm>
            <a:off x="1464718" y="4390750"/>
            <a:ext cx="2178206" cy="52322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400" b="1" i="0" dirty="0" smtClean="0">
                <a:solidFill>
                  <a:srgbClr val="4BACC6">
                    <a:lumMod val="75000"/>
                  </a:srgbClr>
                </a:solidFill>
              </a:rPr>
              <a:t>Lower 48 Conventional*</a:t>
            </a:r>
            <a:endParaRPr lang="en-US" sz="1400" b="1" i="0" dirty="0">
              <a:solidFill>
                <a:srgbClr val="4BACC6">
                  <a:lumMod val="75000"/>
                </a:srgbClr>
              </a:solidFill>
            </a:endParaRPr>
          </a:p>
        </p:txBody>
      </p:sp>
      <p:sp>
        <p:nvSpPr>
          <p:cNvPr id="9" name="TextBox 8"/>
          <p:cNvSpPr txBox="1"/>
          <p:nvPr/>
        </p:nvSpPr>
        <p:spPr>
          <a:xfrm>
            <a:off x="698809" y="5237366"/>
            <a:ext cx="7887630" cy="338554"/>
          </a:xfrm>
          <a:prstGeom prst="rect">
            <a:avLst/>
          </a:prstGeom>
          <a:noFill/>
        </p:spPr>
        <p:txBody>
          <a:bodyPr wrap="square" rtlCol="0">
            <a:spAutoFit/>
          </a:bodyPr>
          <a:lstStyle/>
          <a:p>
            <a:r>
              <a:rPr lang="en-US" sz="1600" b="1" i="0" dirty="0" smtClean="0">
                <a:solidFill>
                  <a:srgbClr val="4BACC6">
                    <a:lumMod val="75000"/>
                  </a:srgbClr>
                </a:solidFill>
              </a:rPr>
              <a:t>*</a:t>
            </a:r>
            <a:r>
              <a:rPr lang="en-US" sz="1200" b="1" i="0" dirty="0" smtClean="0">
                <a:solidFill>
                  <a:srgbClr val="4BACC6">
                    <a:lumMod val="75000"/>
                  </a:srgbClr>
                </a:solidFill>
              </a:rPr>
              <a:t> - Includes supplemental supplies, lower 48 offshore, associated-dissolved, and tight gas production</a:t>
            </a:r>
            <a:endParaRPr lang="en-US" sz="1200" b="1" i="0" dirty="0">
              <a:solidFill>
                <a:srgbClr val="4BACC6">
                  <a:lumMod val="75000"/>
                </a:srgbClr>
              </a:solidFill>
            </a:endParaRPr>
          </a:p>
        </p:txBody>
      </p:sp>
      <p:sp>
        <p:nvSpPr>
          <p:cNvPr id="10" name="TextBox 9"/>
          <p:cNvSpPr txBox="1"/>
          <p:nvPr/>
        </p:nvSpPr>
        <p:spPr>
          <a:xfrm>
            <a:off x="587295" y="6479952"/>
            <a:ext cx="2178206" cy="215444"/>
          </a:xfrm>
          <a:prstGeom prst="rect">
            <a:avLst/>
          </a:prstGeom>
          <a:noFill/>
        </p:spPr>
        <p:txBody>
          <a:bodyPr wrap="square" rtlCol="0">
            <a:spAutoFit/>
          </a:bodyPr>
          <a:lstStyle/>
          <a:p>
            <a:pPr algn="ctr"/>
            <a:r>
              <a:rPr lang="en-US" sz="800" b="1" dirty="0" smtClean="0">
                <a:solidFill>
                  <a:prstClr val="black"/>
                </a:solidFill>
              </a:rPr>
              <a:t>Source: EIA, AEO’10</a:t>
            </a:r>
            <a:endParaRPr lang="en-US" sz="800" b="1" dirty="0">
              <a:solidFill>
                <a:prstClr val="black"/>
              </a:solidFill>
            </a:endParaRPr>
          </a:p>
        </p:txBody>
      </p:sp>
      <p:sp>
        <p:nvSpPr>
          <p:cNvPr id="11" name="Freeform 10"/>
          <p:cNvSpPr/>
          <p:nvPr/>
        </p:nvSpPr>
        <p:spPr bwMode="auto">
          <a:xfrm>
            <a:off x="1412488" y="2780372"/>
            <a:ext cx="6876585" cy="1300978"/>
          </a:xfrm>
          <a:custGeom>
            <a:avLst/>
            <a:gdLst>
              <a:gd name="connsiteX0" fmla="*/ 0 w 6876585"/>
              <a:gd name="connsiteY0" fmla="*/ 676508 h 1256371"/>
              <a:gd name="connsiteX1" fmla="*/ 267629 w 6876585"/>
              <a:gd name="connsiteY1" fmla="*/ 460917 h 1256371"/>
              <a:gd name="connsiteX2" fmla="*/ 483219 w 6876585"/>
              <a:gd name="connsiteY2" fmla="*/ 498088 h 1256371"/>
              <a:gd name="connsiteX3" fmla="*/ 1018478 w 6876585"/>
              <a:gd name="connsiteY3" fmla="*/ 906966 h 1256371"/>
              <a:gd name="connsiteX4" fmla="*/ 1271239 w 6876585"/>
              <a:gd name="connsiteY4" fmla="*/ 1018478 h 1256371"/>
              <a:gd name="connsiteX5" fmla="*/ 1494263 w 6876585"/>
              <a:gd name="connsiteY5" fmla="*/ 1256371 h 1256371"/>
              <a:gd name="connsiteX6" fmla="*/ 1709853 w 6876585"/>
              <a:gd name="connsiteY6" fmla="*/ 1241503 h 1256371"/>
              <a:gd name="connsiteX7" fmla="*/ 1962614 w 6876585"/>
              <a:gd name="connsiteY7" fmla="*/ 1100254 h 1256371"/>
              <a:gd name="connsiteX8" fmla="*/ 2259980 w 6876585"/>
              <a:gd name="connsiteY8" fmla="*/ 1040781 h 1256371"/>
              <a:gd name="connsiteX9" fmla="*/ 3174380 w 6876585"/>
              <a:gd name="connsiteY9" fmla="*/ 780586 h 1256371"/>
              <a:gd name="connsiteX10" fmla="*/ 3494049 w 6876585"/>
              <a:gd name="connsiteY10" fmla="*/ 788020 h 1256371"/>
              <a:gd name="connsiteX11" fmla="*/ 3910361 w 6876585"/>
              <a:gd name="connsiteY11" fmla="*/ 676508 h 1256371"/>
              <a:gd name="connsiteX12" fmla="*/ 4163122 w 6876585"/>
              <a:gd name="connsiteY12" fmla="*/ 498088 h 1256371"/>
              <a:gd name="connsiteX13" fmla="*/ 4386146 w 6876585"/>
              <a:gd name="connsiteY13" fmla="*/ 453483 h 1256371"/>
              <a:gd name="connsiteX14" fmla="*/ 4705814 w 6876585"/>
              <a:gd name="connsiteY14" fmla="*/ 334537 h 1256371"/>
              <a:gd name="connsiteX15" fmla="*/ 5174166 w 6876585"/>
              <a:gd name="connsiteY15" fmla="*/ 237893 h 1256371"/>
              <a:gd name="connsiteX16" fmla="*/ 5806068 w 6876585"/>
              <a:gd name="connsiteY16" fmla="*/ 156117 h 1256371"/>
              <a:gd name="connsiteX17" fmla="*/ 6170341 w 6876585"/>
              <a:gd name="connsiteY17" fmla="*/ 118947 h 1256371"/>
              <a:gd name="connsiteX18" fmla="*/ 6497444 w 6876585"/>
              <a:gd name="connsiteY18" fmla="*/ 59474 h 1256371"/>
              <a:gd name="connsiteX19" fmla="*/ 6623824 w 6876585"/>
              <a:gd name="connsiteY19" fmla="*/ 7435 h 1256371"/>
              <a:gd name="connsiteX20" fmla="*/ 6876585 w 6876585"/>
              <a:gd name="connsiteY20" fmla="*/ 0 h 1256371"/>
              <a:gd name="connsiteX21" fmla="*/ 6876585 w 6876585"/>
              <a:gd name="connsiteY21" fmla="*/ 0 h 1256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876585" h="1256371">
                <a:moveTo>
                  <a:pt x="0" y="676508"/>
                </a:moveTo>
                <a:lnTo>
                  <a:pt x="267629" y="460917"/>
                </a:lnTo>
                <a:lnTo>
                  <a:pt x="483219" y="498088"/>
                </a:lnTo>
                <a:lnTo>
                  <a:pt x="1018478" y="906966"/>
                </a:lnTo>
                <a:lnTo>
                  <a:pt x="1271239" y="1018478"/>
                </a:lnTo>
                <a:lnTo>
                  <a:pt x="1494263" y="1256371"/>
                </a:lnTo>
                <a:lnTo>
                  <a:pt x="1709853" y="1241503"/>
                </a:lnTo>
                <a:lnTo>
                  <a:pt x="1962614" y="1100254"/>
                </a:lnTo>
                <a:lnTo>
                  <a:pt x="2259980" y="1040781"/>
                </a:lnTo>
                <a:lnTo>
                  <a:pt x="3174380" y="780586"/>
                </a:lnTo>
                <a:lnTo>
                  <a:pt x="3494049" y="788020"/>
                </a:lnTo>
                <a:lnTo>
                  <a:pt x="3910361" y="676508"/>
                </a:lnTo>
                <a:lnTo>
                  <a:pt x="4163122" y="498088"/>
                </a:lnTo>
                <a:lnTo>
                  <a:pt x="4386146" y="453483"/>
                </a:lnTo>
                <a:lnTo>
                  <a:pt x="4705814" y="334537"/>
                </a:lnTo>
                <a:lnTo>
                  <a:pt x="5174166" y="237893"/>
                </a:lnTo>
                <a:lnTo>
                  <a:pt x="5806068" y="156117"/>
                </a:lnTo>
                <a:lnTo>
                  <a:pt x="6170341" y="118947"/>
                </a:lnTo>
                <a:lnTo>
                  <a:pt x="6497444" y="59474"/>
                </a:lnTo>
                <a:lnTo>
                  <a:pt x="6623824" y="7435"/>
                </a:lnTo>
                <a:lnTo>
                  <a:pt x="6876585" y="0"/>
                </a:lnTo>
                <a:lnTo>
                  <a:pt x="6876585" y="0"/>
                </a:lnTo>
              </a:path>
            </a:pathLst>
          </a:custGeom>
          <a:noFill/>
          <a:ln w="50800" cap="rnd" cmpd="sng" algn="ctr">
            <a:solidFill>
              <a:srgbClr val="FF0000"/>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0" tIns="27432" rIns="0" bIns="27432" numCol="1" rtlCol="0" anchor="t" anchorCtr="0" compatLnSpc="1">
            <a:prstTxWarp prst="textNoShape">
              <a:avLst/>
            </a:prstTxWarp>
          </a:bodyPr>
          <a:lstStyle/>
          <a:p>
            <a:pPr marL="342900" indent="-342900"/>
            <a:endParaRPr lang="en-US" sz="600" smtClean="0"/>
          </a:p>
        </p:txBody>
      </p:sp>
      <p:sp>
        <p:nvSpPr>
          <p:cNvPr id="6" name="TextBox 5"/>
          <p:cNvSpPr txBox="1"/>
          <p:nvPr/>
        </p:nvSpPr>
        <p:spPr>
          <a:xfrm>
            <a:off x="3304468" y="2885545"/>
            <a:ext cx="2178206" cy="307777"/>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400" b="1" i="0" dirty="0" smtClean="0">
                <a:solidFill>
                  <a:srgbClr val="9BBB59">
                    <a:lumMod val="75000"/>
                  </a:srgbClr>
                </a:solidFill>
              </a:rPr>
              <a:t>Net LNG Imports</a:t>
            </a:r>
            <a:endParaRPr lang="en-US" sz="1400" b="1" i="0" dirty="0">
              <a:solidFill>
                <a:srgbClr val="9BBB59">
                  <a:lumMod val="75000"/>
                </a:srgbClr>
              </a:solidFill>
            </a:endParaRPr>
          </a:p>
        </p:txBody>
      </p:sp>
      <p:sp>
        <p:nvSpPr>
          <p:cNvPr id="7" name="TextBox 6"/>
          <p:cNvSpPr txBox="1"/>
          <p:nvPr/>
        </p:nvSpPr>
        <p:spPr>
          <a:xfrm>
            <a:off x="5196466" y="4004383"/>
            <a:ext cx="2178206" cy="307777"/>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400" b="1" i="0" dirty="0" smtClean="0">
                <a:solidFill>
                  <a:srgbClr val="7D60A0"/>
                </a:solidFill>
              </a:rPr>
              <a:t>Net Pipeline Imports</a:t>
            </a:r>
            <a:endParaRPr lang="en-US" sz="1400" b="1" i="0" dirty="0">
              <a:solidFill>
                <a:srgbClr val="7D60A0"/>
              </a:solidFill>
            </a:endParaRPr>
          </a:p>
        </p:txBody>
      </p:sp>
      <p:grpSp>
        <p:nvGrpSpPr>
          <p:cNvPr id="3" name="Group 13"/>
          <p:cNvGrpSpPr/>
          <p:nvPr/>
        </p:nvGrpSpPr>
        <p:grpSpPr>
          <a:xfrm>
            <a:off x="8341075" y="2810110"/>
            <a:ext cx="706285" cy="701900"/>
            <a:chOff x="8341075" y="2958790"/>
            <a:chExt cx="706285" cy="701900"/>
          </a:xfrm>
        </p:grpSpPr>
        <p:sp>
          <p:nvSpPr>
            <p:cNvPr id="12" name="Right Brace 11"/>
            <p:cNvSpPr/>
            <p:nvPr/>
          </p:nvSpPr>
          <p:spPr bwMode="auto">
            <a:xfrm>
              <a:off x="8341075" y="2958790"/>
              <a:ext cx="185892" cy="646771"/>
            </a:xfrm>
            <a:prstGeom prst="rightBrace">
              <a:avLst>
                <a:gd name="adj1" fmla="val 48324"/>
                <a:gd name="adj2" fmla="val 50000"/>
              </a:avLst>
            </a:prstGeom>
            <a:noFill/>
            <a:ln w="19050" cap="flat" cmpd="sng" algn="ctr">
              <a:solidFill>
                <a:schemeClr val="tx2">
                  <a:lumMod val="75000"/>
                </a:schemeClr>
              </a:solidFill>
              <a:prstDash val="solid"/>
              <a:round/>
              <a:headEnd type="none" w="med" len="med"/>
              <a:tailEnd type="none" w="med" len="med"/>
            </a:ln>
            <a:effectLst/>
          </p:spPr>
          <p:txBody>
            <a:bodyPr vert="horz" wrap="square" lIns="0" tIns="27432" rIns="0" bIns="27432" numCol="1" rtlCol="0" anchor="t" anchorCtr="0" compatLnSpc="1">
              <a:prstTxWarp prst="textNoShape">
                <a:avLst/>
              </a:prstTxWarp>
            </a:bodyPr>
            <a:lstStyle/>
            <a:p>
              <a:pPr marL="342900" indent="-342900"/>
              <a:endParaRPr lang="en-US" sz="600" smtClean="0"/>
            </a:p>
          </p:txBody>
        </p:sp>
        <p:sp>
          <p:nvSpPr>
            <p:cNvPr id="13" name="TextBox 12"/>
            <p:cNvSpPr txBox="1"/>
            <p:nvPr/>
          </p:nvSpPr>
          <p:spPr>
            <a:xfrm>
              <a:off x="8385721" y="3129775"/>
              <a:ext cx="661639" cy="530915"/>
            </a:xfrm>
            <a:prstGeom prst="rect">
              <a:avLst/>
            </a:prstGeom>
            <a:noFill/>
            <a:effectLst>
              <a:outerShdw blurRad="50800" dist="38100" dir="2700000" algn="tl" rotWithShape="0">
                <a:prstClr val="black">
                  <a:alpha val="40000"/>
                </a:prstClr>
              </a:outerShdw>
            </a:effectLst>
          </p:spPr>
          <p:txBody>
            <a:bodyPr wrap="square" lIns="0" tIns="0" rIns="0" bIns="0" rtlCol="0">
              <a:spAutoFit/>
            </a:bodyPr>
            <a:lstStyle/>
            <a:p>
              <a:pPr algn="ctr"/>
              <a:r>
                <a:rPr lang="en-US" sz="1200" b="1" i="0" dirty="0" smtClean="0">
                  <a:solidFill>
                    <a:srgbClr val="FF0000"/>
                  </a:solidFill>
                </a:rPr>
                <a:t>+1.9</a:t>
              </a:r>
              <a:br>
                <a:rPr lang="en-US" sz="1200" b="1" i="0" dirty="0" smtClean="0">
                  <a:solidFill>
                    <a:srgbClr val="FF0000"/>
                  </a:solidFill>
                </a:rPr>
              </a:br>
              <a:r>
                <a:rPr lang="en-US" sz="1200" b="1" i="0" dirty="0" smtClean="0">
                  <a:solidFill>
                    <a:srgbClr val="FF0000"/>
                  </a:solidFill>
                </a:rPr>
                <a:t>Tcf</a:t>
              </a:r>
              <a:br>
                <a:rPr lang="en-US" sz="1200" b="1" i="0" dirty="0" smtClean="0">
                  <a:solidFill>
                    <a:srgbClr val="FF0000"/>
                  </a:solidFill>
                </a:rPr>
              </a:br>
              <a:r>
                <a:rPr lang="en-US" sz="1000" b="1" i="0" dirty="0" smtClean="0">
                  <a:solidFill>
                    <a:srgbClr val="FF0000"/>
                  </a:solidFill>
                </a:rPr>
                <a:t>(vs. 2007)</a:t>
              </a:r>
              <a:endParaRPr lang="en-US" sz="1200" b="1" i="0" dirty="0">
                <a:solidFill>
                  <a:srgbClr val="FF0000"/>
                </a:solidFill>
              </a:endParaRPr>
            </a:p>
          </p:txBody>
        </p:sp>
      </p:grpSp>
      <p:sp>
        <p:nvSpPr>
          <p:cNvPr id="15" name="TextBox 14"/>
          <p:cNvSpPr txBox="1"/>
          <p:nvPr/>
        </p:nvSpPr>
        <p:spPr>
          <a:xfrm>
            <a:off x="5374884" y="2666238"/>
            <a:ext cx="2178206" cy="307777"/>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400" b="1" i="0" dirty="0" smtClean="0">
                <a:solidFill>
                  <a:srgbClr val="C00000"/>
                </a:solidFill>
              </a:rPr>
              <a:t>Alaska</a:t>
            </a:r>
            <a:endParaRPr lang="en-US" sz="1400" b="1" i="0" dirty="0">
              <a:solidFill>
                <a:srgbClr val="C00000"/>
              </a:solidFill>
            </a:endParaRPr>
          </a:p>
        </p:txBody>
      </p:sp>
      <p:sp>
        <p:nvSpPr>
          <p:cNvPr id="16" name="TextBox 15"/>
          <p:cNvSpPr txBox="1"/>
          <p:nvPr/>
        </p:nvSpPr>
        <p:spPr>
          <a:xfrm>
            <a:off x="126380" y="5754030"/>
            <a:ext cx="8898673" cy="492443"/>
          </a:xfrm>
          <a:prstGeom prst="rect">
            <a:avLst/>
          </a:prstGeom>
          <a:solidFill>
            <a:schemeClr val="accent3">
              <a:lumMod val="40000"/>
              <a:lumOff val="60000"/>
            </a:schemeClr>
          </a:solidFill>
          <a:ln>
            <a:noFill/>
          </a:ln>
          <a:effectLst>
            <a:outerShdw blurRad="50800" dist="38100" dir="2700000" algn="tl" rotWithShape="0">
              <a:prstClr val="black">
                <a:alpha val="40000"/>
              </a:prstClr>
            </a:outerShdw>
          </a:effectLst>
        </p:spPr>
        <p:txBody>
          <a:bodyPr wrap="square" rtlCol="0">
            <a:spAutoFit/>
          </a:bodyPr>
          <a:lstStyle/>
          <a:p>
            <a:pPr algn="ctr"/>
            <a:r>
              <a:rPr lang="en-US" sz="1300" b="1" dirty="0" smtClean="0"/>
              <a:t>Improvement in Unconventional Production Largely Offset by</a:t>
            </a:r>
            <a:br>
              <a:rPr lang="en-US" sz="1300" b="1" dirty="0" smtClean="0"/>
            </a:br>
            <a:r>
              <a:rPr lang="en-US" sz="1300" b="1" dirty="0" smtClean="0"/>
              <a:t>Declines in Conventional Production and Net Pipeline Imports</a:t>
            </a:r>
            <a:endParaRPr lang="en-US" sz="1300" b="1" dirty="0"/>
          </a:p>
        </p:txBody>
      </p:sp>
      <p:sp>
        <p:nvSpPr>
          <p:cNvPr id="18" name="TextBox 17"/>
          <p:cNvSpPr txBox="1"/>
          <p:nvPr/>
        </p:nvSpPr>
        <p:spPr>
          <a:xfrm rot="16200000">
            <a:off x="311748" y="3024169"/>
            <a:ext cx="677478" cy="338554"/>
          </a:xfrm>
          <a:prstGeom prst="rect">
            <a:avLst/>
          </a:prstGeom>
          <a:noFill/>
        </p:spPr>
        <p:txBody>
          <a:bodyPr wrap="square" rtlCol="0">
            <a:spAutoFit/>
          </a:bodyPr>
          <a:lstStyle/>
          <a:p>
            <a:pPr algn="ctr"/>
            <a:r>
              <a:rPr lang="en-US" sz="1600" b="1" i="0" dirty="0" smtClean="0">
                <a:solidFill>
                  <a:prstClr val="black"/>
                </a:solidFill>
              </a:rPr>
              <a:t>Tcf</a:t>
            </a:r>
            <a:endParaRPr lang="en-US" sz="1600" b="1" i="0" dirty="0">
              <a:solidFill>
                <a:prstClr val="black"/>
              </a:solidFill>
            </a:endParaRPr>
          </a:p>
        </p:txBody>
      </p:sp>
      <p:sp>
        <p:nvSpPr>
          <p:cNvPr id="19" name="TextBox 18"/>
          <p:cNvSpPr txBox="1"/>
          <p:nvPr/>
        </p:nvSpPr>
        <p:spPr>
          <a:xfrm>
            <a:off x="4259756" y="3625242"/>
            <a:ext cx="2178206" cy="307777"/>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400" b="1" i="0" dirty="0" smtClean="0">
                <a:solidFill>
                  <a:srgbClr val="FF0000"/>
                </a:solidFill>
              </a:rPr>
              <a:t>Net Supply Increment</a:t>
            </a:r>
            <a:endParaRPr lang="en-US" sz="1400" b="1" i="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013" y="108569"/>
            <a:ext cx="7635875" cy="1015663"/>
          </a:xfrm>
        </p:spPr>
        <p:txBody>
          <a:bodyPr/>
          <a:lstStyle/>
          <a:p>
            <a:r>
              <a:rPr lang="en-US" dirty="0" smtClean="0"/>
              <a:t>Average Real Cost of Fossil Fuels for Electricity Generation</a:t>
            </a:r>
            <a:endParaRPr lang="en-US" dirty="0"/>
          </a:p>
        </p:txBody>
      </p:sp>
      <p:graphicFrame>
        <p:nvGraphicFramePr>
          <p:cNvPr id="4" name="Chart Placeholder 3"/>
          <p:cNvGraphicFramePr>
            <a:graphicFrameLocks noGrp="1"/>
          </p:cNvGraphicFramePr>
          <p:nvPr>
            <p:ph type="chart" idx="1"/>
          </p:nvPr>
        </p:nvGraphicFramePr>
        <p:xfrm>
          <a:off x="739716" y="1271238"/>
          <a:ext cx="7664567" cy="4653776"/>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289986" y="6496048"/>
            <a:ext cx="5673600" cy="230832"/>
          </a:xfrm>
          <a:prstGeom prst="rect">
            <a:avLst/>
          </a:prstGeom>
          <a:noFill/>
        </p:spPr>
        <p:txBody>
          <a:bodyPr wrap="square" rtlCol="0">
            <a:spAutoFit/>
          </a:bodyPr>
          <a:lstStyle/>
          <a:p>
            <a:r>
              <a:rPr lang="en-US" sz="900" i="0" dirty="0" smtClean="0">
                <a:solidFill>
                  <a:prstClr val="black"/>
                </a:solidFill>
              </a:rPr>
              <a:t>Sources: EIA, Electric Power Monthly, Table 4.1; BEA, GDP Deflator</a:t>
            </a:r>
            <a:endParaRPr lang="en-US" sz="900" i="0" dirty="0">
              <a:solidFill>
                <a:prstClr val="black"/>
              </a:solidFill>
            </a:endParaRPr>
          </a:p>
        </p:txBody>
      </p:sp>
      <p:sp>
        <p:nvSpPr>
          <p:cNvPr id="7" name="TextBox 6"/>
          <p:cNvSpPr txBox="1"/>
          <p:nvPr/>
        </p:nvSpPr>
        <p:spPr>
          <a:xfrm>
            <a:off x="1428286" y="5789599"/>
            <a:ext cx="6839414" cy="523220"/>
          </a:xfrm>
          <a:prstGeom prst="rect">
            <a:avLst/>
          </a:prstGeom>
          <a:solidFill>
            <a:schemeClr val="accent3">
              <a:lumMod val="40000"/>
              <a:lumOff val="60000"/>
            </a:schemeClr>
          </a:solidFill>
          <a:effectLst>
            <a:outerShdw blurRad="50800" dist="38100" dir="2700000" algn="tl" rotWithShape="0">
              <a:prstClr val="black">
                <a:alpha val="40000"/>
              </a:prstClr>
            </a:outerShdw>
          </a:effectLst>
        </p:spPr>
        <p:txBody>
          <a:bodyPr wrap="square" rtlCol="0">
            <a:spAutoFit/>
          </a:bodyPr>
          <a:lstStyle/>
          <a:p>
            <a:pPr algn="ctr"/>
            <a:r>
              <a:rPr lang="en-US" sz="1400" b="1" dirty="0" smtClean="0">
                <a:solidFill>
                  <a:srgbClr val="1F497D"/>
                </a:solidFill>
              </a:rPr>
              <a:t>Would the Impact on Fossil Fuel Prices of a Large Displacement of Coal-fired Power with Natural Gas be Much Higher Prices and Volatility?</a:t>
            </a:r>
            <a:endParaRPr lang="en-US" sz="1400" b="1" dirty="0">
              <a:solidFill>
                <a:srgbClr val="1F497D"/>
              </a:solidFill>
            </a:endParaRPr>
          </a:p>
        </p:txBody>
      </p:sp>
      <p:sp>
        <p:nvSpPr>
          <p:cNvPr id="8" name="TextBox 7"/>
          <p:cNvSpPr txBox="1"/>
          <p:nvPr/>
        </p:nvSpPr>
        <p:spPr>
          <a:xfrm rot="16200000">
            <a:off x="88262" y="3291434"/>
            <a:ext cx="1063112" cy="553998"/>
          </a:xfrm>
          <a:prstGeom prst="rect">
            <a:avLst/>
          </a:prstGeom>
          <a:noFill/>
        </p:spPr>
        <p:txBody>
          <a:bodyPr wrap="none" rtlCol="0">
            <a:spAutoFit/>
          </a:bodyPr>
          <a:lstStyle/>
          <a:p>
            <a:pPr algn="ctr"/>
            <a:r>
              <a:rPr lang="en-US" sz="1600" b="1" i="0" dirty="0" smtClean="0">
                <a:solidFill>
                  <a:prstClr val="black"/>
                </a:solidFill>
              </a:rPr>
              <a:t>$/</a:t>
            </a:r>
            <a:r>
              <a:rPr lang="en-US" sz="1600" b="1" i="0" dirty="0" err="1" smtClean="0">
                <a:solidFill>
                  <a:prstClr val="black"/>
                </a:solidFill>
              </a:rPr>
              <a:t>mmBtu</a:t>
            </a:r>
            <a:endParaRPr lang="en-US" sz="1600" b="1" i="0" dirty="0" smtClean="0">
              <a:solidFill>
                <a:prstClr val="black"/>
              </a:solidFill>
            </a:endParaRPr>
          </a:p>
          <a:p>
            <a:pPr algn="ctr"/>
            <a:r>
              <a:rPr lang="en-US" sz="1400" b="1" i="0" dirty="0" smtClean="0">
                <a:solidFill>
                  <a:prstClr val="black"/>
                </a:solidFill>
              </a:rPr>
              <a:t>($2010)</a:t>
            </a:r>
            <a:endParaRPr lang="en-US" sz="1400" b="1" i="0" dirty="0">
              <a:solidFill>
                <a:prstClr val="black"/>
              </a:solidFill>
            </a:endParaRPr>
          </a:p>
        </p:txBody>
      </p:sp>
      <p:sp>
        <p:nvSpPr>
          <p:cNvPr id="9" name="TextBox 8"/>
          <p:cNvSpPr txBox="1"/>
          <p:nvPr/>
        </p:nvSpPr>
        <p:spPr>
          <a:xfrm>
            <a:off x="6215915" y="2401230"/>
            <a:ext cx="1471961" cy="338554"/>
          </a:xfrm>
          <a:prstGeom prst="rect">
            <a:avLst/>
          </a:prstGeom>
          <a:noFill/>
        </p:spPr>
        <p:txBody>
          <a:bodyPr wrap="square" rtlCol="0">
            <a:spAutoFit/>
          </a:bodyPr>
          <a:lstStyle/>
          <a:p>
            <a:pPr algn="ctr"/>
            <a:r>
              <a:rPr lang="en-US" sz="1600" b="1" i="0" dirty="0" smtClean="0">
                <a:solidFill>
                  <a:prstClr val="black"/>
                </a:solidFill>
                <a:effectLst>
                  <a:outerShdw blurRad="38100" dist="38100" dir="2700000" algn="tl">
                    <a:srgbClr val="000000">
                      <a:alpha val="43137"/>
                    </a:srgbClr>
                  </a:outerShdw>
                </a:effectLst>
              </a:rPr>
              <a:t>Oil</a:t>
            </a:r>
            <a:endParaRPr lang="en-US" sz="1600" b="1" i="0" dirty="0">
              <a:solidFill>
                <a:prstClr val="black"/>
              </a:solidFill>
              <a:effectLst>
                <a:outerShdw blurRad="38100" dist="38100" dir="2700000" algn="tl">
                  <a:srgbClr val="000000">
                    <a:alpha val="43137"/>
                  </a:srgbClr>
                </a:outerShdw>
              </a:effectLst>
            </a:endParaRPr>
          </a:p>
        </p:txBody>
      </p:sp>
      <p:sp>
        <p:nvSpPr>
          <p:cNvPr id="10" name="TextBox 9"/>
          <p:cNvSpPr txBox="1"/>
          <p:nvPr/>
        </p:nvSpPr>
        <p:spPr>
          <a:xfrm>
            <a:off x="4840596" y="3315629"/>
            <a:ext cx="1471961" cy="338554"/>
          </a:xfrm>
          <a:prstGeom prst="rect">
            <a:avLst/>
          </a:prstGeom>
          <a:noFill/>
        </p:spPr>
        <p:txBody>
          <a:bodyPr wrap="square" rtlCol="0">
            <a:spAutoFit/>
          </a:bodyPr>
          <a:lstStyle/>
          <a:p>
            <a:pPr algn="ctr"/>
            <a:r>
              <a:rPr lang="en-US" sz="1600" b="1" i="0" dirty="0" smtClean="0">
                <a:solidFill>
                  <a:prstClr val="black"/>
                </a:solidFill>
                <a:effectLst>
                  <a:outerShdw blurRad="38100" dist="38100" dir="2700000" algn="tl">
                    <a:srgbClr val="000000">
                      <a:alpha val="43137"/>
                    </a:srgbClr>
                  </a:outerShdw>
                </a:effectLst>
              </a:rPr>
              <a:t>Natural Gas</a:t>
            </a:r>
            <a:endParaRPr lang="en-US" sz="1600" b="1" i="0" dirty="0">
              <a:solidFill>
                <a:prstClr val="black"/>
              </a:solidFill>
              <a:effectLst>
                <a:outerShdw blurRad="38100" dist="38100" dir="2700000" algn="tl">
                  <a:srgbClr val="000000">
                    <a:alpha val="43137"/>
                  </a:srgbClr>
                </a:outerShdw>
              </a:effectLst>
            </a:endParaRPr>
          </a:p>
        </p:txBody>
      </p:sp>
      <p:sp>
        <p:nvSpPr>
          <p:cNvPr id="11" name="TextBox 10"/>
          <p:cNvSpPr txBox="1"/>
          <p:nvPr/>
        </p:nvSpPr>
        <p:spPr>
          <a:xfrm>
            <a:off x="3865756" y="4505094"/>
            <a:ext cx="2802673" cy="307777"/>
          </a:xfrm>
          <a:prstGeom prst="rect">
            <a:avLst/>
          </a:prstGeom>
          <a:noFill/>
        </p:spPr>
        <p:txBody>
          <a:bodyPr wrap="square" rtlCol="0">
            <a:spAutoFit/>
          </a:bodyPr>
          <a:lstStyle/>
          <a:p>
            <a:pPr algn="ctr"/>
            <a:r>
              <a:rPr lang="en-US" sz="1400" b="1" i="0" dirty="0" smtClean="0">
                <a:solidFill>
                  <a:prstClr val="black"/>
                </a:solidFill>
                <a:effectLst>
                  <a:outerShdw blurRad="38100" dist="38100" dir="2700000" algn="tl">
                    <a:srgbClr val="000000">
                      <a:alpha val="43137"/>
                    </a:srgbClr>
                  </a:outerShdw>
                </a:effectLst>
              </a:rPr>
              <a:t>Average Fossil Fuel</a:t>
            </a:r>
            <a:endParaRPr lang="en-US" sz="1400" b="1" i="0" dirty="0">
              <a:solidFill>
                <a:prstClr val="black"/>
              </a:solidFill>
              <a:effectLst>
                <a:outerShdw blurRad="38100" dist="38100" dir="2700000" algn="tl">
                  <a:srgbClr val="000000">
                    <a:alpha val="43137"/>
                  </a:srgbClr>
                </a:outerShdw>
              </a:effectLst>
            </a:endParaRPr>
          </a:p>
        </p:txBody>
      </p:sp>
      <p:sp>
        <p:nvSpPr>
          <p:cNvPr id="12" name="TextBox 11"/>
          <p:cNvSpPr txBox="1"/>
          <p:nvPr/>
        </p:nvSpPr>
        <p:spPr>
          <a:xfrm>
            <a:off x="5933417" y="5032375"/>
            <a:ext cx="1471961" cy="338554"/>
          </a:xfrm>
          <a:prstGeom prst="rect">
            <a:avLst/>
          </a:prstGeom>
          <a:noFill/>
        </p:spPr>
        <p:txBody>
          <a:bodyPr wrap="square" rtlCol="0">
            <a:spAutoFit/>
          </a:bodyPr>
          <a:lstStyle/>
          <a:p>
            <a:pPr algn="ctr"/>
            <a:r>
              <a:rPr lang="en-US" sz="1600" b="1" i="0" dirty="0" smtClean="0">
                <a:solidFill>
                  <a:prstClr val="black"/>
                </a:solidFill>
                <a:effectLst>
                  <a:outerShdw blurRad="38100" dist="38100" dir="2700000" algn="tl">
                    <a:srgbClr val="000000">
                      <a:alpha val="43137"/>
                    </a:srgbClr>
                  </a:outerShdw>
                </a:effectLst>
              </a:rPr>
              <a:t>Coal</a:t>
            </a:r>
            <a:endParaRPr lang="en-US" sz="1600" b="1" i="0" dirty="0">
              <a:solidFill>
                <a:prstClr val="black"/>
              </a:solidFill>
              <a:effectLst>
                <a:outerShdw blurRad="38100" dist="38100" dir="2700000" algn="tl">
                  <a:srgbClr val="000000">
                    <a:alpha val="43137"/>
                  </a:srgbClr>
                </a:outerShdw>
              </a:effectLst>
            </a:endParaRPr>
          </a:p>
        </p:txBody>
      </p:sp>
      <p:cxnSp>
        <p:nvCxnSpPr>
          <p:cNvPr id="14" name="Straight Arrow Connector 13"/>
          <p:cNvCxnSpPr/>
          <p:nvPr/>
        </p:nvCxnSpPr>
        <p:spPr bwMode="auto">
          <a:xfrm flipV="1">
            <a:off x="8110654" y="3999571"/>
            <a:ext cx="728546" cy="639336"/>
          </a:xfrm>
          <a:prstGeom prst="straightConnector1">
            <a:avLst/>
          </a:prstGeom>
          <a:ln>
            <a:prstDash val="sysDot"/>
            <a:headEnd type="none" w="med" len="med"/>
            <a:tailEnd type="arrow"/>
          </a:ln>
        </p:spPr>
        <p:style>
          <a:lnRef idx="3">
            <a:schemeClr val="accent4"/>
          </a:lnRef>
          <a:fillRef idx="0">
            <a:schemeClr val="accent4"/>
          </a:fillRef>
          <a:effectRef idx="2">
            <a:schemeClr val="accent4"/>
          </a:effectRef>
          <a:fontRef idx="minor">
            <a:schemeClr val="tx1"/>
          </a:fontRef>
        </p:style>
      </p:cxnSp>
      <p:sp>
        <p:nvSpPr>
          <p:cNvPr id="16" name="TextBox 15"/>
          <p:cNvSpPr txBox="1"/>
          <p:nvPr/>
        </p:nvSpPr>
        <p:spPr>
          <a:xfrm>
            <a:off x="8757426" y="3694774"/>
            <a:ext cx="312234" cy="369332"/>
          </a:xfrm>
          <a:prstGeom prst="rect">
            <a:avLst/>
          </a:prstGeom>
          <a:noFill/>
        </p:spPr>
        <p:txBody>
          <a:bodyPr wrap="square" lIns="0" tIns="0" rIns="0" bIns="0" rtlCol="0">
            <a:spAutoFit/>
          </a:bodyPr>
          <a:lstStyle/>
          <a:p>
            <a:pPr algn="ctr"/>
            <a:r>
              <a:rPr lang="en-US" sz="2400" b="1" i="0" dirty="0" smtClean="0">
                <a:solidFill>
                  <a:srgbClr val="8064A2">
                    <a:lumMod val="75000"/>
                  </a:srgbClr>
                </a:solidFill>
              </a:rPr>
              <a:t>?</a:t>
            </a:r>
            <a:endParaRPr lang="en-US" sz="2400" b="1" i="0" dirty="0">
              <a:solidFill>
                <a:srgbClr val="8064A2">
                  <a:lumMod val="75000"/>
                </a:srgb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6" name="Rectangle 30"/>
          <p:cNvSpPr>
            <a:spLocks noChangeAspect="1" noChangeArrowheads="1"/>
          </p:cNvSpPr>
          <p:nvPr/>
        </p:nvSpPr>
        <p:spPr bwMode="auto">
          <a:xfrm>
            <a:off x="5249863" y="381000"/>
            <a:ext cx="3268662" cy="411163"/>
          </a:xfrm>
          <a:prstGeom prst="rect">
            <a:avLst/>
          </a:prstGeom>
          <a:noFill/>
          <a:ln w="12700">
            <a:noFill/>
            <a:miter lim="800000"/>
            <a:headEnd/>
            <a:tailEnd/>
          </a:ln>
        </p:spPr>
        <p:txBody>
          <a:bodyPr wrap="none" lIns="75927" tIns="38889" rIns="75927" bIns="38889" anchor="ctr">
            <a:spAutoFit/>
          </a:bodyPr>
          <a:lstStyle/>
          <a:p>
            <a:pPr defTabSz="758825" eaLnBrk="0" hangingPunct="0">
              <a:lnSpc>
                <a:spcPct val="90000"/>
              </a:lnSpc>
            </a:pPr>
            <a:r>
              <a:rPr lang="en-US" sz="2400" b="1"/>
              <a:t>Energy Demand 2030</a:t>
            </a:r>
          </a:p>
        </p:txBody>
      </p:sp>
      <p:sp>
        <p:nvSpPr>
          <p:cNvPr id="179207" name="Text Box 21"/>
          <p:cNvSpPr txBox="1">
            <a:spLocks noChangeAspect="1" noChangeArrowheads="1"/>
          </p:cNvSpPr>
          <p:nvPr/>
        </p:nvSpPr>
        <p:spPr bwMode="auto">
          <a:xfrm>
            <a:off x="6061075" y="3706813"/>
            <a:ext cx="1812925" cy="492125"/>
          </a:xfrm>
          <a:prstGeom prst="rect">
            <a:avLst/>
          </a:prstGeom>
          <a:noFill/>
          <a:ln w="9525">
            <a:noFill/>
            <a:miter lim="800000"/>
            <a:headEnd/>
            <a:tailEnd/>
          </a:ln>
        </p:spPr>
        <p:txBody>
          <a:bodyPr wrap="none" lIns="0" tIns="0" rIns="0" bIns="0">
            <a:spAutoFit/>
          </a:bodyPr>
          <a:lstStyle/>
          <a:p>
            <a:pPr algn="ctr" defTabSz="969963" eaLnBrk="0" hangingPunct="0"/>
            <a:r>
              <a:rPr lang="en-US" sz="1600" b="1"/>
              <a:t>666 QBtu / Year</a:t>
            </a:r>
          </a:p>
          <a:p>
            <a:pPr algn="ctr" defTabSz="969963" eaLnBrk="0" hangingPunct="0"/>
            <a:r>
              <a:rPr lang="en-US" sz="1600" b="1"/>
              <a:t>80% Fossil Energy</a:t>
            </a:r>
          </a:p>
        </p:txBody>
      </p:sp>
      <p:sp>
        <p:nvSpPr>
          <p:cNvPr id="179208" name="TextBox 46"/>
          <p:cNvSpPr txBox="1">
            <a:spLocks noChangeAspect="1" noChangeArrowheads="1"/>
          </p:cNvSpPr>
          <p:nvPr/>
        </p:nvSpPr>
        <p:spPr bwMode="auto">
          <a:xfrm>
            <a:off x="5983288" y="862013"/>
            <a:ext cx="1812925" cy="492125"/>
          </a:xfrm>
          <a:prstGeom prst="rect">
            <a:avLst/>
          </a:prstGeom>
          <a:noFill/>
          <a:ln w="9525">
            <a:noFill/>
            <a:miter lim="800000"/>
            <a:headEnd/>
            <a:tailEnd/>
          </a:ln>
        </p:spPr>
        <p:txBody>
          <a:bodyPr wrap="none" lIns="0" tIns="0" rIns="0" bIns="0">
            <a:spAutoFit/>
          </a:bodyPr>
          <a:lstStyle/>
          <a:p>
            <a:pPr algn="ctr" eaLnBrk="0" hangingPunct="0"/>
            <a:r>
              <a:rPr lang="en-US" sz="1600" b="1"/>
              <a:t>111 QBtu / Year</a:t>
            </a:r>
            <a:br>
              <a:rPr lang="en-US" sz="1600" b="1"/>
            </a:br>
            <a:r>
              <a:rPr lang="en-US" sz="1600" b="1"/>
              <a:t>79% Fossil Energy</a:t>
            </a:r>
          </a:p>
        </p:txBody>
      </p:sp>
      <p:grpSp>
        <p:nvGrpSpPr>
          <p:cNvPr id="3" name="Group 47"/>
          <p:cNvGrpSpPr>
            <a:grpSpLocks/>
          </p:cNvGrpSpPr>
          <p:nvPr/>
        </p:nvGrpSpPr>
        <p:grpSpPr bwMode="auto">
          <a:xfrm>
            <a:off x="5087938" y="1152525"/>
            <a:ext cx="3884612" cy="2228850"/>
            <a:chOff x="5088007" y="1152650"/>
            <a:chExt cx="3885325" cy="2228850"/>
          </a:xfrm>
        </p:grpSpPr>
        <p:graphicFrame>
          <p:nvGraphicFramePr>
            <p:cNvPr id="2" name="Object 22"/>
            <p:cNvGraphicFramePr>
              <a:graphicFrameLocks noChangeAspect="1"/>
            </p:cNvGraphicFramePr>
            <p:nvPr/>
          </p:nvGraphicFramePr>
          <p:xfrm>
            <a:off x="5088007" y="1152650"/>
            <a:ext cx="3680032" cy="2228850"/>
          </p:xfrm>
          <a:graphic>
            <a:graphicData uri="http://schemas.openxmlformats.org/presentationml/2006/ole">
              <p:oleObj spid="_x0000_s242693" name="Worksheet" r:id="rId4" imgW="3686251" imgH="2219249" progId="Excel.Sheet.8">
                <p:embed/>
              </p:oleObj>
            </a:graphicData>
          </a:graphic>
        </p:graphicFrame>
        <p:sp>
          <p:nvSpPr>
            <p:cNvPr id="1740831" name="Rectangle 39"/>
            <p:cNvSpPr>
              <a:spLocks noChangeArrowheads="1"/>
            </p:cNvSpPr>
            <p:nvPr/>
          </p:nvSpPr>
          <p:spPr bwMode="auto">
            <a:xfrm>
              <a:off x="7755497" y="2754438"/>
              <a:ext cx="1217835" cy="523875"/>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algn="ctr" eaLnBrk="0" hangingPunct="0">
                <a:defRPr/>
              </a:pPr>
              <a:r>
                <a:rPr lang="en-US" sz="1400" b="1" dirty="0">
                  <a:solidFill>
                    <a:srgbClr val="000099"/>
                  </a:solidFill>
                </a:rPr>
                <a:t>Renewables</a:t>
              </a:r>
            </a:p>
            <a:p>
              <a:pPr algn="ctr" eaLnBrk="0" hangingPunct="0">
                <a:defRPr/>
              </a:pPr>
              <a:r>
                <a:rPr lang="en-US" sz="1400" b="1" dirty="0">
                  <a:solidFill>
                    <a:srgbClr val="000099"/>
                  </a:solidFill>
                </a:rPr>
                <a:t>13%</a:t>
              </a:r>
            </a:p>
          </p:txBody>
        </p:sp>
        <p:sp>
          <p:nvSpPr>
            <p:cNvPr id="1740832" name="Rectangle 40"/>
            <p:cNvSpPr>
              <a:spLocks noChangeArrowheads="1"/>
            </p:cNvSpPr>
            <p:nvPr/>
          </p:nvSpPr>
          <p:spPr bwMode="auto">
            <a:xfrm>
              <a:off x="7987314" y="1995613"/>
              <a:ext cx="841529" cy="523875"/>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algn="ctr" eaLnBrk="0" hangingPunct="0">
                <a:defRPr/>
              </a:pPr>
              <a:r>
                <a:rPr lang="en-US" sz="1400" b="1" dirty="0">
                  <a:solidFill>
                    <a:srgbClr val="000099"/>
                  </a:solidFill>
                </a:rPr>
                <a:t>Nuclear</a:t>
              </a:r>
            </a:p>
            <a:p>
              <a:pPr algn="ctr" eaLnBrk="0" hangingPunct="0">
                <a:defRPr/>
              </a:pPr>
              <a:r>
                <a:rPr lang="en-US" sz="1400" b="1" dirty="0">
                  <a:solidFill>
                    <a:srgbClr val="000099"/>
                  </a:solidFill>
                </a:rPr>
                <a:t>8%</a:t>
              </a:r>
            </a:p>
          </p:txBody>
        </p:sp>
        <p:sp>
          <p:nvSpPr>
            <p:cNvPr id="179239" name="Rectangle 41"/>
            <p:cNvSpPr>
              <a:spLocks noChangeArrowheads="1"/>
            </p:cNvSpPr>
            <p:nvPr/>
          </p:nvSpPr>
          <p:spPr bwMode="auto">
            <a:xfrm>
              <a:off x="6302512" y="1524125"/>
              <a:ext cx="623923" cy="581025"/>
            </a:xfrm>
            <a:prstGeom prst="rect">
              <a:avLst/>
            </a:prstGeom>
            <a:noFill/>
            <a:ln w="9525">
              <a:noFill/>
              <a:miter lim="800000"/>
              <a:headEnd/>
              <a:tailEnd/>
            </a:ln>
          </p:spPr>
          <p:txBody>
            <a:bodyPr wrap="none">
              <a:spAutoFit/>
            </a:bodyPr>
            <a:lstStyle/>
            <a:p>
              <a:pPr algn="ctr" eaLnBrk="0" hangingPunct="0"/>
              <a:r>
                <a:rPr lang="en-US" sz="1600" b="1">
                  <a:solidFill>
                    <a:srgbClr val="FFFFFF"/>
                  </a:solidFill>
                </a:rPr>
                <a:t>Coal</a:t>
              </a:r>
            </a:p>
            <a:p>
              <a:pPr algn="ctr" eaLnBrk="0" hangingPunct="0"/>
              <a:r>
                <a:rPr lang="en-US" sz="1600" b="1">
                  <a:solidFill>
                    <a:srgbClr val="FFFFFF"/>
                  </a:solidFill>
                </a:rPr>
                <a:t>22%</a:t>
              </a:r>
            </a:p>
          </p:txBody>
        </p:sp>
        <p:sp>
          <p:nvSpPr>
            <p:cNvPr id="179240" name="Rectangle 42"/>
            <p:cNvSpPr>
              <a:spLocks noChangeArrowheads="1"/>
            </p:cNvSpPr>
            <p:nvPr/>
          </p:nvSpPr>
          <p:spPr bwMode="auto">
            <a:xfrm>
              <a:off x="6975650" y="1516188"/>
              <a:ext cx="590583" cy="581025"/>
            </a:xfrm>
            <a:prstGeom prst="rect">
              <a:avLst/>
            </a:prstGeom>
            <a:noFill/>
            <a:ln w="9525">
              <a:noFill/>
              <a:miter lim="800000"/>
              <a:headEnd/>
              <a:tailEnd/>
            </a:ln>
          </p:spPr>
          <p:txBody>
            <a:bodyPr wrap="none">
              <a:spAutoFit/>
            </a:bodyPr>
            <a:lstStyle/>
            <a:p>
              <a:pPr algn="ctr" eaLnBrk="0" hangingPunct="0"/>
              <a:r>
                <a:rPr lang="en-US" sz="1600" b="1">
                  <a:solidFill>
                    <a:srgbClr val="FFFFFF"/>
                  </a:solidFill>
                </a:rPr>
                <a:t>Gas</a:t>
              </a:r>
            </a:p>
            <a:p>
              <a:pPr algn="ctr" eaLnBrk="0" hangingPunct="0"/>
              <a:r>
                <a:rPr lang="en-US" sz="1600" b="1">
                  <a:solidFill>
                    <a:srgbClr val="FFFFFF"/>
                  </a:solidFill>
                </a:rPr>
                <a:t>23%</a:t>
              </a:r>
            </a:p>
          </p:txBody>
        </p:sp>
        <p:sp>
          <p:nvSpPr>
            <p:cNvPr id="179241" name="Rectangle 43"/>
            <p:cNvSpPr>
              <a:spLocks noChangeArrowheads="1"/>
            </p:cNvSpPr>
            <p:nvPr/>
          </p:nvSpPr>
          <p:spPr bwMode="auto">
            <a:xfrm>
              <a:off x="6394592" y="2241675"/>
              <a:ext cx="590583" cy="581025"/>
            </a:xfrm>
            <a:prstGeom prst="rect">
              <a:avLst/>
            </a:prstGeom>
            <a:noFill/>
            <a:ln w="9525">
              <a:noFill/>
              <a:miter lim="800000"/>
              <a:headEnd/>
              <a:tailEnd/>
            </a:ln>
          </p:spPr>
          <p:txBody>
            <a:bodyPr wrap="none">
              <a:spAutoFit/>
            </a:bodyPr>
            <a:lstStyle/>
            <a:p>
              <a:pPr algn="ctr" eaLnBrk="0" hangingPunct="0"/>
              <a:r>
                <a:rPr lang="en-US" sz="1600" b="1">
                  <a:solidFill>
                    <a:srgbClr val="FFFFFF"/>
                  </a:solidFill>
                </a:rPr>
                <a:t>Oil</a:t>
              </a:r>
            </a:p>
            <a:p>
              <a:pPr algn="ctr" eaLnBrk="0" hangingPunct="0"/>
              <a:r>
                <a:rPr lang="en-US" sz="1600" b="1">
                  <a:solidFill>
                    <a:srgbClr val="FFFFFF"/>
                  </a:solidFill>
                </a:rPr>
                <a:t>34%</a:t>
              </a:r>
            </a:p>
          </p:txBody>
        </p:sp>
      </p:grpSp>
      <p:grpSp>
        <p:nvGrpSpPr>
          <p:cNvPr id="4" name="Group 48"/>
          <p:cNvGrpSpPr>
            <a:grpSpLocks/>
          </p:cNvGrpSpPr>
          <p:nvPr/>
        </p:nvGrpSpPr>
        <p:grpSpPr bwMode="auto">
          <a:xfrm>
            <a:off x="4983163" y="3951288"/>
            <a:ext cx="4003675" cy="2344737"/>
            <a:chOff x="4983703" y="3619018"/>
            <a:chExt cx="4003712" cy="2344738"/>
          </a:xfrm>
        </p:grpSpPr>
        <p:graphicFrame>
          <p:nvGraphicFramePr>
            <p:cNvPr id="179203" name="Object 5"/>
            <p:cNvGraphicFramePr>
              <a:graphicFrameLocks noChangeAspect="1"/>
            </p:cNvGraphicFramePr>
            <p:nvPr/>
          </p:nvGraphicFramePr>
          <p:xfrm>
            <a:off x="4983703" y="3619018"/>
            <a:ext cx="3921125" cy="2344738"/>
          </p:xfrm>
          <a:graphic>
            <a:graphicData uri="http://schemas.openxmlformats.org/presentationml/2006/ole">
              <p:oleObj spid="_x0000_s242692" name="Worksheet" r:id="rId5" imgW="3943502" imgH="2200351" progId="Excel.Sheet.8">
                <p:embed/>
              </p:oleObj>
            </a:graphicData>
          </a:graphic>
        </p:graphicFrame>
        <p:sp>
          <p:nvSpPr>
            <p:cNvPr id="1740826" name="Rectangle 44"/>
            <p:cNvSpPr>
              <a:spLocks noChangeArrowheads="1"/>
            </p:cNvSpPr>
            <p:nvPr/>
          </p:nvSpPr>
          <p:spPr bwMode="auto">
            <a:xfrm>
              <a:off x="7769791" y="5079519"/>
              <a:ext cx="1217624" cy="523875"/>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algn="ctr" eaLnBrk="0" hangingPunct="0">
                <a:defRPr/>
              </a:pPr>
              <a:r>
                <a:rPr lang="en-US" sz="1400" b="1" dirty="0">
                  <a:solidFill>
                    <a:srgbClr val="000099"/>
                  </a:solidFill>
                </a:rPr>
                <a:t>Renewables</a:t>
              </a:r>
            </a:p>
            <a:p>
              <a:pPr algn="ctr" eaLnBrk="0" hangingPunct="0">
                <a:defRPr/>
              </a:pPr>
              <a:r>
                <a:rPr lang="en-US" sz="1400" b="1" dirty="0">
                  <a:solidFill>
                    <a:srgbClr val="000099"/>
                  </a:solidFill>
                </a:rPr>
                <a:t>14%</a:t>
              </a:r>
            </a:p>
          </p:txBody>
        </p:sp>
        <p:sp>
          <p:nvSpPr>
            <p:cNvPr id="1740827" name="Rectangle 46"/>
            <p:cNvSpPr>
              <a:spLocks noChangeArrowheads="1"/>
            </p:cNvSpPr>
            <p:nvPr/>
          </p:nvSpPr>
          <p:spPr bwMode="auto">
            <a:xfrm>
              <a:off x="7865042" y="4400068"/>
              <a:ext cx="841383" cy="523875"/>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algn="ctr" eaLnBrk="0" hangingPunct="0">
                <a:defRPr/>
              </a:pPr>
              <a:r>
                <a:rPr lang="en-US" sz="1400" b="1" dirty="0">
                  <a:solidFill>
                    <a:srgbClr val="000099"/>
                  </a:solidFill>
                </a:rPr>
                <a:t>Nuclear</a:t>
              </a:r>
            </a:p>
            <a:p>
              <a:pPr algn="ctr" eaLnBrk="0" hangingPunct="0">
                <a:defRPr/>
              </a:pPr>
              <a:r>
                <a:rPr lang="en-US" sz="1400" b="1" dirty="0">
                  <a:solidFill>
                    <a:srgbClr val="000099"/>
                  </a:solidFill>
                </a:rPr>
                <a:t>6%</a:t>
              </a:r>
            </a:p>
          </p:txBody>
        </p:sp>
        <p:sp>
          <p:nvSpPr>
            <p:cNvPr id="179234" name="Rectangle 47"/>
            <p:cNvSpPr>
              <a:spLocks noChangeArrowheads="1"/>
            </p:cNvSpPr>
            <p:nvPr/>
          </p:nvSpPr>
          <p:spPr bwMode="auto">
            <a:xfrm>
              <a:off x="6275780" y="4100031"/>
              <a:ext cx="623816" cy="581025"/>
            </a:xfrm>
            <a:prstGeom prst="rect">
              <a:avLst/>
            </a:prstGeom>
            <a:noFill/>
            <a:ln w="9525">
              <a:noFill/>
              <a:miter lim="800000"/>
              <a:headEnd/>
              <a:tailEnd/>
            </a:ln>
          </p:spPr>
          <p:txBody>
            <a:bodyPr wrap="none">
              <a:spAutoFit/>
            </a:bodyPr>
            <a:lstStyle/>
            <a:p>
              <a:pPr algn="ctr" eaLnBrk="0" hangingPunct="0"/>
              <a:r>
                <a:rPr lang="en-US" sz="1600" b="1">
                  <a:solidFill>
                    <a:srgbClr val="FFFFFF"/>
                  </a:solidFill>
                </a:rPr>
                <a:t>Coal</a:t>
              </a:r>
            </a:p>
            <a:p>
              <a:pPr algn="ctr" eaLnBrk="0" hangingPunct="0"/>
              <a:r>
                <a:rPr lang="en-US" sz="1600" b="1">
                  <a:solidFill>
                    <a:srgbClr val="FFFFFF"/>
                  </a:solidFill>
                </a:rPr>
                <a:t>29%</a:t>
              </a:r>
            </a:p>
          </p:txBody>
        </p:sp>
        <p:sp>
          <p:nvSpPr>
            <p:cNvPr id="179235" name="Rectangle 48"/>
            <p:cNvSpPr>
              <a:spLocks noChangeArrowheads="1"/>
            </p:cNvSpPr>
            <p:nvPr/>
          </p:nvSpPr>
          <p:spPr bwMode="auto">
            <a:xfrm>
              <a:off x="6966264" y="4023831"/>
              <a:ext cx="590483" cy="581025"/>
            </a:xfrm>
            <a:prstGeom prst="rect">
              <a:avLst/>
            </a:prstGeom>
            <a:noFill/>
            <a:ln w="9525">
              <a:noFill/>
              <a:miter lim="800000"/>
              <a:headEnd/>
              <a:tailEnd/>
            </a:ln>
          </p:spPr>
          <p:txBody>
            <a:bodyPr wrap="none">
              <a:spAutoFit/>
            </a:bodyPr>
            <a:lstStyle/>
            <a:p>
              <a:pPr algn="ctr" eaLnBrk="0" hangingPunct="0"/>
              <a:r>
                <a:rPr lang="en-US" sz="1600" b="1">
                  <a:solidFill>
                    <a:srgbClr val="FFFFFF"/>
                  </a:solidFill>
                </a:rPr>
                <a:t>Gas</a:t>
              </a:r>
            </a:p>
            <a:p>
              <a:pPr algn="ctr" eaLnBrk="0" hangingPunct="0"/>
              <a:r>
                <a:rPr lang="en-US" sz="1600" b="1">
                  <a:solidFill>
                    <a:srgbClr val="FFFFFF"/>
                  </a:solidFill>
                </a:rPr>
                <a:t>21%</a:t>
              </a:r>
            </a:p>
          </p:txBody>
        </p:sp>
        <p:sp>
          <p:nvSpPr>
            <p:cNvPr id="179236" name="Rectangle 49"/>
            <p:cNvSpPr>
              <a:spLocks noChangeArrowheads="1"/>
            </p:cNvSpPr>
            <p:nvPr/>
          </p:nvSpPr>
          <p:spPr bwMode="auto">
            <a:xfrm>
              <a:off x="6459909" y="4815993"/>
              <a:ext cx="590483" cy="581025"/>
            </a:xfrm>
            <a:prstGeom prst="rect">
              <a:avLst/>
            </a:prstGeom>
            <a:noFill/>
            <a:ln w="9525">
              <a:noFill/>
              <a:miter lim="800000"/>
              <a:headEnd/>
              <a:tailEnd/>
            </a:ln>
          </p:spPr>
          <p:txBody>
            <a:bodyPr wrap="none">
              <a:spAutoFit/>
            </a:bodyPr>
            <a:lstStyle/>
            <a:p>
              <a:pPr algn="ctr" eaLnBrk="0" hangingPunct="0"/>
              <a:r>
                <a:rPr lang="en-US" sz="1600" b="1">
                  <a:solidFill>
                    <a:srgbClr val="FFFFFF"/>
                  </a:solidFill>
                </a:rPr>
                <a:t>Oil</a:t>
              </a:r>
            </a:p>
            <a:p>
              <a:pPr algn="ctr" eaLnBrk="0" hangingPunct="0"/>
              <a:r>
                <a:rPr lang="en-US" sz="1600" b="1">
                  <a:solidFill>
                    <a:srgbClr val="FFFFFF"/>
                  </a:solidFill>
                </a:rPr>
                <a:t>30%</a:t>
              </a:r>
            </a:p>
          </p:txBody>
        </p:sp>
      </p:grpSp>
      <p:sp>
        <p:nvSpPr>
          <p:cNvPr id="179211" name="Footer Placeholder 1"/>
          <p:cNvSpPr txBox="1">
            <a:spLocks noGrp="1"/>
          </p:cNvSpPr>
          <p:nvPr/>
        </p:nvSpPr>
        <p:spPr bwMode="auto">
          <a:xfrm>
            <a:off x="452438" y="6486525"/>
            <a:ext cx="4113212" cy="142875"/>
          </a:xfrm>
          <a:prstGeom prst="rect">
            <a:avLst/>
          </a:prstGeom>
          <a:noFill/>
          <a:ln w="9525">
            <a:noFill/>
            <a:miter lim="800000"/>
            <a:headEnd/>
            <a:tailEnd/>
          </a:ln>
        </p:spPr>
        <p:txBody>
          <a:bodyPr lIns="0" tIns="27432" rIns="0" bIns="27432"/>
          <a:lstStyle/>
          <a:p>
            <a:pPr eaLnBrk="0" hangingPunct="0"/>
            <a:endParaRPr lang="en-US" sz="800" b="1">
              <a:solidFill>
                <a:srgbClr val="000000"/>
              </a:solidFill>
            </a:endParaRPr>
          </a:p>
        </p:txBody>
      </p:sp>
      <p:pic>
        <p:nvPicPr>
          <p:cNvPr id="179212" name="AutoShape 38"/>
          <p:cNvPicPr>
            <a:picLocks noChangeAspect="1" noChangeArrowheads="1"/>
          </p:cNvPicPr>
          <p:nvPr/>
        </p:nvPicPr>
        <p:blipFill>
          <a:blip r:embed="rId6" cstate="print"/>
          <a:srcRect/>
          <a:stretch>
            <a:fillRect/>
          </a:stretch>
        </p:blipFill>
        <p:spPr bwMode="auto">
          <a:xfrm>
            <a:off x="3581400" y="1660525"/>
            <a:ext cx="2200275" cy="1019175"/>
          </a:xfrm>
          <a:prstGeom prst="rect">
            <a:avLst/>
          </a:prstGeom>
          <a:noFill/>
          <a:ln w="9525">
            <a:noFill/>
            <a:miter lim="800000"/>
            <a:headEnd/>
            <a:tailEnd/>
          </a:ln>
        </p:spPr>
      </p:pic>
      <p:pic>
        <p:nvPicPr>
          <p:cNvPr id="179213" name="AutoShape 39"/>
          <p:cNvPicPr>
            <a:picLocks noChangeAspect="1" noChangeArrowheads="1"/>
          </p:cNvPicPr>
          <p:nvPr/>
        </p:nvPicPr>
        <p:blipFill>
          <a:blip r:embed="rId7" cstate="print"/>
          <a:srcRect/>
          <a:stretch>
            <a:fillRect/>
          </a:stretch>
        </p:blipFill>
        <p:spPr bwMode="auto">
          <a:xfrm>
            <a:off x="3675063" y="4594225"/>
            <a:ext cx="2171700" cy="1014413"/>
          </a:xfrm>
          <a:prstGeom prst="rect">
            <a:avLst/>
          </a:prstGeom>
          <a:noFill/>
          <a:ln w="9525">
            <a:noFill/>
            <a:miter lim="800000"/>
            <a:headEnd/>
            <a:tailEnd/>
          </a:ln>
        </p:spPr>
      </p:pic>
      <p:sp>
        <p:nvSpPr>
          <p:cNvPr id="179214" name="TextBox 22"/>
          <p:cNvSpPr txBox="1">
            <a:spLocks noChangeAspect="1" noChangeArrowheads="1"/>
          </p:cNvSpPr>
          <p:nvPr/>
        </p:nvSpPr>
        <p:spPr bwMode="auto">
          <a:xfrm>
            <a:off x="4268788" y="4595813"/>
            <a:ext cx="795337" cy="246062"/>
          </a:xfrm>
          <a:prstGeom prst="rect">
            <a:avLst/>
          </a:prstGeom>
          <a:noFill/>
          <a:ln w="9525" algn="ctr">
            <a:noFill/>
            <a:miter lim="800000"/>
            <a:headEnd/>
            <a:tailEnd/>
          </a:ln>
        </p:spPr>
        <p:txBody>
          <a:bodyPr lIns="0" tIns="0" rIns="0" bIns="0">
            <a:spAutoFit/>
          </a:bodyPr>
          <a:lstStyle/>
          <a:p>
            <a:pPr algn="ctr" eaLnBrk="0" hangingPunct="0"/>
            <a:r>
              <a:rPr lang="en-US" sz="1600" b="1">
                <a:solidFill>
                  <a:srgbClr val="000099"/>
                </a:solidFill>
              </a:rPr>
              <a:t>+ 40%</a:t>
            </a:r>
          </a:p>
        </p:txBody>
      </p:sp>
      <p:sp>
        <p:nvSpPr>
          <p:cNvPr id="179215" name="TextBox 21"/>
          <p:cNvSpPr txBox="1">
            <a:spLocks noChangeAspect="1" noChangeArrowheads="1"/>
          </p:cNvSpPr>
          <p:nvPr/>
        </p:nvSpPr>
        <p:spPr bwMode="auto">
          <a:xfrm>
            <a:off x="4197350" y="1662113"/>
            <a:ext cx="795338" cy="246062"/>
          </a:xfrm>
          <a:prstGeom prst="rect">
            <a:avLst/>
          </a:prstGeom>
          <a:noFill/>
          <a:ln w="9525" algn="ctr">
            <a:noFill/>
            <a:miter lim="800000"/>
            <a:headEnd/>
            <a:tailEnd/>
          </a:ln>
        </p:spPr>
        <p:txBody>
          <a:bodyPr lIns="0" tIns="0" rIns="0" bIns="0">
            <a:spAutoFit/>
          </a:bodyPr>
          <a:lstStyle/>
          <a:p>
            <a:pPr algn="ctr" eaLnBrk="0" hangingPunct="0"/>
            <a:r>
              <a:rPr lang="en-US" sz="1600" b="1">
                <a:solidFill>
                  <a:srgbClr val="000099"/>
                </a:solidFill>
              </a:rPr>
              <a:t>+ 9%</a:t>
            </a:r>
          </a:p>
        </p:txBody>
      </p:sp>
      <p:sp>
        <p:nvSpPr>
          <p:cNvPr id="179216" name="Text Box 5"/>
          <p:cNvSpPr txBox="1">
            <a:spLocks noChangeAspect="1" noChangeArrowheads="1"/>
          </p:cNvSpPr>
          <p:nvPr/>
        </p:nvSpPr>
        <p:spPr bwMode="auto">
          <a:xfrm>
            <a:off x="3886200" y="1992313"/>
            <a:ext cx="1417638" cy="354012"/>
          </a:xfrm>
          <a:prstGeom prst="rect">
            <a:avLst/>
          </a:prstGeom>
          <a:noFill/>
          <a:ln w="9525">
            <a:noFill/>
            <a:miter lim="800000"/>
            <a:headEnd/>
            <a:tailEnd/>
          </a:ln>
        </p:spPr>
        <p:txBody>
          <a:bodyPr wrap="none" anchor="ctr"/>
          <a:lstStyle/>
          <a:p>
            <a:pPr algn="ctr" eaLnBrk="0" hangingPunct="0">
              <a:lnSpc>
                <a:spcPct val="90000"/>
              </a:lnSpc>
            </a:pPr>
            <a:r>
              <a:rPr lang="en-US" sz="1600" b="1">
                <a:solidFill>
                  <a:srgbClr val="FFFF00"/>
                </a:solidFill>
              </a:rPr>
              <a:t>United States</a:t>
            </a:r>
          </a:p>
        </p:txBody>
      </p:sp>
      <p:sp>
        <p:nvSpPr>
          <p:cNvPr id="179217" name="Rectangle 9"/>
          <p:cNvSpPr>
            <a:spLocks noChangeAspect="1" noChangeArrowheads="1"/>
          </p:cNvSpPr>
          <p:nvPr/>
        </p:nvSpPr>
        <p:spPr bwMode="auto">
          <a:xfrm>
            <a:off x="742950" y="381000"/>
            <a:ext cx="3268663" cy="411163"/>
          </a:xfrm>
          <a:prstGeom prst="rect">
            <a:avLst/>
          </a:prstGeom>
          <a:noFill/>
          <a:ln w="12700">
            <a:noFill/>
            <a:miter lim="800000"/>
            <a:headEnd/>
            <a:tailEnd/>
          </a:ln>
        </p:spPr>
        <p:txBody>
          <a:bodyPr wrap="none" lIns="75927" tIns="38889" rIns="75927" bIns="38889" anchor="ctr">
            <a:spAutoFit/>
          </a:bodyPr>
          <a:lstStyle/>
          <a:p>
            <a:pPr defTabSz="758825" eaLnBrk="0" hangingPunct="0">
              <a:lnSpc>
                <a:spcPct val="90000"/>
              </a:lnSpc>
            </a:pPr>
            <a:r>
              <a:rPr lang="en-US" sz="2400" b="1"/>
              <a:t>Energy Demand 2007</a:t>
            </a:r>
          </a:p>
        </p:txBody>
      </p:sp>
      <p:sp>
        <p:nvSpPr>
          <p:cNvPr id="179218" name="TextBox 47"/>
          <p:cNvSpPr txBox="1">
            <a:spLocks noChangeAspect="1" noChangeArrowheads="1"/>
          </p:cNvSpPr>
          <p:nvPr/>
        </p:nvSpPr>
        <p:spPr bwMode="auto">
          <a:xfrm>
            <a:off x="1125538" y="862013"/>
            <a:ext cx="1812925" cy="492125"/>
          </a:xfrm>
          <a:prstGeom prst="rect">
            <a:avLst/>
          </a:prstGeom>
          <a:noFill/>
          <a:ln w="9525">
            <a:noFill/>
            <a:miter lim="800000"/>
            <a:headEnd/>
            <a:tailEnd/>
          </a:ln>
        </p:spPr>
        <p:txBody>
          <a:bodyPr wrap="none" lIns="0" tIns="0" rIns="0" bIns="0">
            <a:spAutoFit/>
          </a:bodyPr>
          <a:lstStyle/>
          <a:p>
            <a:pPr algn="ctr" eaLnBrk="0" hangingPunct="0"/>
            <a:r>
              <a:rPr lang="en-US" sz="1600" b="1"/>
              <a:t>102 QBtu / Year</a:t>
            </a:r>
            <a:br>
              <a:rPr lang="en-US" sz="1600" b="1"/>
            </a:br>
            <a:r>
              <a:rPr lang="en-US" sz="1600" b="1"/>
              <a:t>85% Fossil Energy</a:t>
            </a:r>
          </a:p>
        </p:txBody>
      </p:sp>
      <p:sp>
        <p:nvSpPr>
          <p:cNvPr id="179219" name="Text Box 12"/>
          <p:cNvSpPr txBox="1">
            <a:spLocks noChangeAspect="1" noChangeArrowheads="1"/>
          </p:cNvSpPr>
          <p:nvPr/>
        </p:nvSpPr>
        <p:spPr bwMode="auto">
          <a:xfrm>
            <a:off x="1111250" y="3709988"/>
            <a:ext cx="1795463" cy="488950"/>
          </a:xfrm>
          <a:prstGeom prst="rect">
            <a:avLst/>
          </a:prstGeom>
          <a:noFill/>
          <a:ln w="9525">
            <a:noFill/>
            <a:miter lim="800000"/>
            <a:headEnd/>
            <a:tailEnd/>
          </a:ln>
        </p:spPr>
        <p:txBody>
          <a:bodyPr wrap="none" lIns="0" tIns="0" rIns="0" bIns="0">
            <a:spAutoFit/>
          </a:bodyPr>
          <a:lstStyle/>
          <a:p>
            <a:pPr algn="ctr" defTabSz="969963" eaLnBrk="0" hangingPunct="0"/>
            <a:r>
              <a:rPr lang="en-US" sz="1600" b="1"/>
              <a:t>477 QBtu / Year </a:t>
            </a:r>
          </a:p>
          <a:p>
            <a:pPr algn="ctr" defTabSz="969963" eaLnBrk="0" hangingPunct="0"/>
            <a:r>
              <a:rPr lang="en-US" sz="1600" b="1"/>
              <a:t>81% Fossil Energy</a:t>
            </a:r>
          </a:p>
        </p:txBody>
      </p:sp>
      <p:sp>
        <p:nvSpPr>
          <p:cNvPr id="179220" name="Rectangle 11"/>
          <p:cNvSpPr>
            <a:spLocks noChangeArrowheads="1"/>
          </p:cNvSpPr>
          <p:nvPr/>
        </p:nvSpPr>
        <p:spPr bwMode="auto">
          <a:xfrm>
            <a:off x="782638" y="6557963"/>
            <a:ext cx="4119562" cy="176212"/>
          </a:xfrm>
          <a:prstGeom prst="rect">
            <a:avLst/>
          </a:prstGeom>
          <a:noFill/>
          <a:ln w="9525">
            <a:noFill/>
            <a:miter lim="800000"/>
            <a:headEnd/>
            <a:tailEnd/>
          </a:ln>
        </p:spPr>
        <p:txBody>
          <a:bodyPr wrap="none">
            <a:spAutoFit/>
          </a:bodyPr>
          <a:lstStyle/>
          <a:p>
            <a:pPr algn="r" eaLnBrk="0" hangingPunct="0">
              <a:lnSpc>
                <a:spcPct val="90000"/>
              </a:lnSpc>
            </a:pPr>
            <a:r>
              <a:rPr lang="en-US" sz="600" b="1"/>
              <a:t>Sources: U.S. data from EIA, Annual Energy Outlook 2010; World data from IEA, World Energy Outlook 2009</a:t>
            </a:r>
          </a:p>
        </p:txBody>
      </p:sp>
      <p:graphicFrame>
        <p:nvGraphicFramePr>
          <p:cNvPr id="179202" name="Chart 25"/>
          <p:cNvGraphicFramePr>
            <a:graphicFrameLocks/>
          </p:cNvGraphicFramePr>
          <p:nvPr/>
        </p:nvGraphicFramePr>
        <p:xfrm>
          <a:off x="-560388" y="3795713"/>
          <a:ext cx="6108701" cy="2298700"/>
        </p:xfrm>
        <a:graphic>
          <a:graphicData uri="http://schemas.openxmlformats.org/presentationml/2006/ole">
            <p:oleObj spid="_x0000_s242690" name="Worksheet" r:id="rId8" imgW="6108721" imgH="2298391" progId="Excel.Sheet.8">
              <p:embed/>
            </p:oleObj>
          </a:graphicData>
        </a:graphic>
      </p:graphicFrame>
      <p:grpSp>
        <p:nvGrpSpPr>
          <p:cNvPr id="5" name="Group 47"/>
          <p:cNvGrpSpPr>
            <a:grpSpLocks noChangeAspect="1"/>
          </p:cNvGrpSpPr>
          <p:nvPr/>
        </p:nvGrpSpPr>
        <p:grpSpPr bwMode="auto">
          <a:xfrm>
            <a:off x="355600" y="1225550"/>
            <a:ext cx="3427413" cy="2005013"/>
            <a:chOff x="5088007" y="1152650"/>
            <a:chExt cx="3809534" cy="2228850"/>
          </a:xfrm>
        </p:grpSpPr>
        <p:graphicFrame>
          <p:nvGraphicFramePr>
            <p:cNvPr id="22" name="Object 7"/>
            <p:cNvGraphicFramePr>
              <a:graphicFrameLocks noChangeAspect="1"/>
            </p:cNvGraphicFramePr>
            <p:nvPr/>
          </p:nvGraphicFramePr>
          <p:xfrm>
            <a:off x="5088007" y="1152650"/>
            <a:ext cx="3680032" cy="2228850"/>
          </p:xfrm>
          <a:graphic>
            <a:graphicData uri="http://schemas.openxmlformats.org/presentationml/2006/ole">
              <p:oleObj spid="_x0000_s242691" name="Worksheet" r:id="rId9" imgW="3686251" imgH="2219249" progId="Excel.Sheet.8">
                <p:embed/>
              </p:oleObj>
            </a:graphicData>
          </a:graphic>
        </p:graphicFrame>
        <p:sp>
          <p:nvSpPr>
            <p:cNvPr id="44" name="Rectangle 39"/>
            <p:cNvSpPr>
              <a:spLocks noChangeArrowheads="1"/>
            </p:cNvSpPr>
            <p:nvPr/>
          </p:nvSpPr>
          <p:spPr bwMode="auto">
            <a:xfrm>
              <a:off x="7540648" y="2725022"/>
              <a:ext cx="1356893" cy="580594"/>
            </a:xfrm>
            <a:prstGeom prst="rect">
              <a:avLst/>
            </a:prstGeom>
            <a:noFill/>
            <a:ln w="9525">
              <a:noFill/>
              <a:miter lim="800000"/>
              <a:headEnd/>
              <a:tailEnd/>
            </a:ln>
          </p:spPr>
          <p:txBody>
            <a:bodyPr wrap="none">
              <a:spAutoFit/>
            </a:bodyPr>
            <a:lstStyle/>
            <a:p>
              <a:pPr algn="ctr" eaLnBrk="0" hangingPunct="0">
                <a:defRPr/>
              </a:pPr>
              <a:r>
                <a:rPr lang="en-US" sz="1400" b="1" dirty="0" err="1">
                  <a:solidFill>
                    <a:srgbClr val="000099"/>
                  </a:solidFill>
                  <a:effectLst>
                    <a:outerShdw blurRad="38100" dist="38100" dir="2700000" algn="tl">
                      <a:srgbClr val="000000">
                        <a:alpha val="43137"/>
                      </a:srgbClr>
                    </a:outerShdw>
                  </a:effectLst>
                </a:rPr>
                <a:t>Renewables</a:t>
              </a:r>
              <a:endParaRPr lang="en-US" sz="1400" b="1" dirty="0">
                <a:solidFill>
                  <a:srgbClr val="000099"/>
                </a:solidFill>
                <a:effectLst>
                  <a:outerShdw blurRad="38100" dist="38100" dir="2700000" algn="tl">
                    <a:srgbClr val="000000">
                      <a:alpha val="43137"/>
                    </a:srgbClr>
                  </a:outerShdw>
                </a:effectLst>
              </a:endParaRPr>
            </a:p>
            <a:p>
              <a:pPr algn="ctr" eaLnBrk="0" hangingPunct="0">
                <a:defRPr/>
              </a:pPr>
              <a:r>
                <a:rPr lang="en-US" sz="1400" b="1" dirty="0">
                  <a:solidFill>
                    <a:srgbClr val="000099"/>
                  </a:solidFill>
                  <a:effectLst>
                    <a:outerShdw blurRad="38100" dist="38100" dir="2700000" algn="tl">
                      <a:srgbClr val="000000">
                        <a:alpha val="43137"/>
                      </a:srgbClr>
                    </a:outerShdw>
                  </a:effectLst>
                </a:rPr>
                <a:t>7%</a:t>
              </a:r>
            </a:p>
          </p:txBody>
        </p:sp>
        <p:sp>
          <p:nvSpPr>
            <p:cNvPr id="45" name="Rectangle 40"/>
            <p:cNvSpPr>
              <a:spLocks noChangeArrowheads="1"/>
            </p:cNvSpPr>
            <p:nvPr/>
          </p:nvSpPr>
          <p:spPr bwMode="auto">
            <a:xfrm>
              <a:off x="7856492" y="1996189"/>
              <a:ext cx="929886" cy="580596"/>
            </a:xfrm>
            <a:prstGeom prst="rect">
              <a:avLst/>
            </a:prstGeom>
            <a:noFill/>
            <a:ln w="9525">
              <a:noFill/>
              <a:miter lim="800000"/>
              <a:headEnd/>
              <a:tailEnd/>
            </a:ln>
          </p:spPr>
          <p:txBody>
            <a:bodyPr wrap="none">
              <a:spAutoFit/>
            </a:bodyPr>
            <a:lstStyle/>
            <a:p>
              <a:pPr algn="ctr" eaLnBrk="0" hangingPunct="0">
                <a:defRPr/>
              </a:pPr>
              <a:r>
                <a:rPr lang="en-US" sz="1400" b="1" dirty="0">
                  <a:solidFill>
                    <a:srgbClr val="000099"/>
                  </a:solidFill>
                  <a:effectLst>
                    <a:outerShdw blurRad="38100" dist="38100" dir="2700000" algn="tl">
                      <a:srgbClr val="000000">
                        <a:alpha val="43137"/>
                      </a:srgbClr>
                    </a:outerShdw>
                  </a:effectLst>
                </a:rPr>
                <a:t>Nuclear</a:t>
              </a:r>
            </a:p>
            <a:p>
              <a:pPr algn="ctr" eaLnBrk="0" hangingPunct="0">
                <a:defRPr/>
              </a:pPr>
              <a:r>
                <a:rPr lang="en-US" sz="1400" b="1" dirty="0">
                  <a:solidFill>
                    <a:srgbClr val="000099"/>
                  </a:solidFill>
                  <a:effectLst>
                    <a:outerShdw blurRad="38100" dist="38100" dir="2700000" algn="tl">
                      <a:srgbClr val="000000">
                        <a:alpha val="43137"/>
                      </a:srgbClr>
                    </a:outerShdw>
                  </a:effectLst>
                </a:rPr>
                <a:t>8%</a:t>
              </a:r>
            </a:p>
          </p:txBody>
        </p:sp>
        <p:sp>
          <p:nvSpPr>
            <p:cNvPr id="179229" name="Rectangle 41"/>
            <p:cNvSpPr>
              <a:spLocks noChangeArrowheads="1"/>
            </p:cNvSpPr>
            <p:nvPr/>
          </p:nvSpPr>
          <p:spPr bwMode="auto">
            <a:xfrm>
              <a:off x="6296348" y="1524126"/>
              <a:ext cx="636251" cy="581356"/>
            </a:xfrm>
            <a:prstGeom prst="rect">
              <a:avLst/>
            </a:prstGeom>
            <a:noFill/>
            <a:ln w="9525">
              <a:noFill/>
              <a:miter lim="800000"/>
              <a:headEnd/>
              <a:tailEnd/>
            </a:ln>
          </p:spPr>
          <p:txBody>
            <a:bodyPr wrap="none">
              <a:spAutoFit/>
            </a:bodyPr>
            <a:lstStyle/>
            <a:p>
              <a:pPr algn="ctr" eaLnBrk="0" hangingPunct="0"/>
              <a:r>
                <a:rPr lang="en-US" sz="1400" b="1">
                  <a:solidFill>
                    <a:srgbClr val="FFFFFF"/>
                  </a:solidFill>
                </a:rPr>
                <a:t>Coal</a:t>
              </a:r>
            </a:p>
            <a:p>
              <a:pPr algn="ctr" eaLnBrk="0" hangingPunct="0"/>
              <a:r>
                <a:rPr lang="en-US" sz="1400" b="1">
                  <a:solidFill>
                    <a:srgbClr val="FFFFFF"/>
                  </a:solidFill>
                </a:rPr>
                <a:t>22%</a:t>
              </a:r>
            </a:p>
          </p:txBody>
        </p:sp>
        <p:sp>
          <p:nvSpPr>
            <p:cNvPr id="179230" name="Rectangle 42"/>
            <p:cNvSpPr>
              <a:spLocks noChangeArrowheads="1"/>
            </p:cNvSpPr>
            <p:nvPr/>
          </p:nvSpPr>
          <p:spPr bwMode="auto">
            <a:xfrm>
              <a:off x="6968848" y="1516188"/>
              <a:ext cx="604190" cy="581356"/>
            </a:xfrm>
            <a:prstGeom prst="rect">
              <a:avLst/>
            </a:prstGeom>
            <a:noFill/>
            <a:ln w="9525">
              <a:noFill/>
              <a:miter lim="800000"/>
              <a:headEnd/>
              <a:tailEnd/>
            </a:ln>
          </p:spPr>
          <p:txBody>
            <a:bodyPr wrap="none">
              <a:spAutoFit/>
            </a:bodyPr>
            <a:lstStyle/>
            <a:p>
              <a:pPr algn="ctr" eaLnBrk="0" hangingPunct="0"/>
              <a:r>
                <a:rPr lang="en-US" sz="1400" b="1">
                  <a:solidFill>
                    <a:srgbClr val="FFFFFF"/>
                  </a:solidFill>
                </a:rPr>
                <a:t>Gas</a:t>
              </a:r>
            </a:p>
            <a:p>
              <a:pPr algn="ctr" eaLnBrk="0" hangingPunct="0"/>
              <a:r>
                <a:rPr lang="en-US" sz="1400" b="1">
                  <a:solidFill>
                    <a:srgbClr val="FFFFFF"/>
                  </a:solidFill>
                </a:rPr>
                <a:t>24%</a:t>
              </a:r>
            </a:p>
          </p:txBody>
        </p:sp>
        <p:sp>
          <p:nvSpPr>
            <p:cNvPr id="179231" name="Rectangle 43"/>
            <p:cNvSpPr>
              <a:spLocks noChangeArrowheads="1"/>
            </p:cNvSpPr>
            <p:nvPr/>
          </p:nvSpPr>
          <p:spPr bwMode="auto">
            <a:xfrm>
              <a:off x="6387790" y="2241676"/>
              <a:ext cx="604189" cy="581356"/>
            </a:xfrm>
            <a:prstGeom prst="rect">
              <a:avLst/>
            </a:prstGeom>
            <a:noFill/>
            <a:ln w="9525">
              <a:noFill/>
              <a:miter lim="800000"/>
              <a:headEnd/>
              <a:tailEnd/>
            </a:ln>
          </p:spPr>
          <p:txBody>
            <a:bodyPr wrap="none">
              <a:spAutoFit/>
            </a:bodyPr>
            <a:lstStyle/>
            <a:p>
              <a:pPr algn="ctr" eaLnBrk="0" hangingPunct="0"/>
              <a:r>
                <a:rPr lang="en-US" sz="1400" b="1">
                  <a:solidFill>
                    <a:srgbClr val="FFFFFF"/>
                  </a:solidFill>
                </a:rPr>
                <a:t>Oil</a:t>
              </a:r>
            </a:p>
            <a:p>
              <a:pPr algn="ctr" eaLnBrk="0" hangingPunct="0"/>
              <a:r>
                <a:rPr lang="en-US" sz="1400" b="1">
                  <a:solidFill>
                    <a:srgbClr val="FFFFFF"/>
                  </a:solidFill>
                </a:rPr>
                <a:t>39%</a:t>
              </a:r>
            </a:p>
          </p:txBody>
        </p:sp>
      </p:grpSp>
      <p:sp>
        <p:nvSpPr>
          <p:cNvPr id="179222" name="TextBox 40"/>
          <p:cNvSpPr txBox="1">
            <a:spLocks noChangeArrowheads="1"/>
          </p:cNvSpPr>
          <p:nvPr/>
        </p:nvSpPr>
        <p:spPr bwMode="auto">
          <a:xfrm>
            <a:off x="1187450" y="5937250"/>
            <a:ext cx="1817688" cy="339725"/>
          </a:xfrm>
          <a:prstGeom prst="rect">
            <a:avLst/>
          </a:prstGeom>
          <a:noFill/>
          <a:ln w="9525">
            <a:noFill/>
            <a:miter lim="800000"/>
            <a:headEnd/>
            <a:tailEnd/>
          </a:ln>
        </p:spPr>
        <p:txBody>
          <a:bodyPr>
            <a:spAutoFit/>
          </a:bodyPr>
          <a:lstStyle/>
          <a:p>
            <a:r>
              <a:rPr lang="en-US" sz="1600" b="1"/>
              <a:t>28,826 mmt CO</a:t>
            </a:r>
            <a:r>
              <a:rPr lang="en-US" sz="1600" b="1" baseline="-25000"/>
              <a:t>2</a:t>
            </a:r>
          </a:p>
        </p:txBody>
      </p:sp>
      <p:sp>
        <p:nvSpPr>
          <p:cNvPr id="179223" name="TextBox 41"/>
          <p:cNvSpPr txBox="1">
            <a:spLocks noChangeArrowheads="1"/>
          </p:cNvSpPr>
          <p:nvPr/>
        </p:nvSpPr>
        <p:spPr bwMode="auto">
          <a:xfrm>
            <a:off x="6078538" y="5911850"/>
            <a:ext cx="1816100" cy="338138"/>
          </a:xfrm>
          <a:prstGeom prst="rect">
            <a:avLst/>
          </a:prstGeom>
          <a:noFill/>
          <a:ln w="9525">
            <a:noFill/>
            <a:miter lim="800000"/>
            <a:headEnd/>
            <a:tailEnd/>
          </a:ln>
        </p:spPr>
        <p:txBody>
          <a:bodyPr>
            <a:spAutoFit/>
          </a:bodyPr>
          <a:lstStyle/>
          <a:p>
            <a:r>
              <a:rPr lang="en-US" sz="1600" b="1"/>
              <a:t>40,225 mmt CO</a:t>
            </a:r>
            <a:r>
              <a:rPr lang="en-US" sz="1600" b="1" baseline="-25000"/>
              <a:t>2</a:t>
            </a:r>
          </a:p>
        </p:txBody>
      </p:sp>
      <p:sp>
        <p:nvSpPr>
          <p:cNvPr id="179224" name="Text Box 9"/>
          <p:cNvSpPr txBox="1">
            <a:spLocks noChangeAspect="1" noChangeArrowheads="1"/>
          </p:cNvSpPr>
          <p:nvPr/>
        </p:nvSpPr>
        <p:spPr bwMode="auto">
          <a:xfrm>
            <a:off x="4013200" y="4894263"/>
            <a:ext cx="1211263" cy="357187"/>
          </a:xfrm>
          <a:prstGeom prst="rect">
            <a:avLst/>
          </a:prstGeom>
          <a:noFill/>
          <a:ln w="9525">
            <a:noFill/>
            <a:miter lim="800000"/>
            <a:headEnd/>
            <a:tailEnd/>
          </a:ln>
        </p:spPr>
        <p:txBody>
          <a:bodyPr wrap="none" anchor="ctr"/>
          <a:lstStyle/>
          <a:p>
            <a:pPr algn="ctr" eaLnBrk="0" hangingPunct="0">
              <a:lnSpc>
                <a:spcPct val="90000"/>
              </a:lnSpc>
            </a:pPr>
            <a:r>
              <a:rPr lang="en-US" sz="1600" b="1">
                <a:solidFill>
                  <a:srgbClr val="FFFF00"/>
                </a:solidFill>
              </a:rPr>
              <a:t>World</a:t>
            </a:r>
          </a:p>
        </p:txBody>
      </p:sp>
      <p:sp>
        <p:nvSpPr>
          <p:cNvPr id="179225" name="TextBox 51"/>
          <p:cNvSpPr txBox="1">
            <a:spLocks noChangeArrowheads="1"/>
          </p:cNvSpPr>
          <p:nvPr/>
        </p:nvSpPr>
        <p:spPr bwMode="auto">
          <a:xfrm>
            <a:off x="1125538" y="2990850"/>
            <a:ext cx="1816100" cy="338138"/>
          </a:xfrm>
          <a:prstGeom prst="rect">
            <a:avLst/>
          </a:prstGeom>
          <a:noFill/>
          <a:ln w="9525">
            <a:noFill/>
            <a:miter lim="800000"/>
            <a:headEnd/>
            <a:tailEnd/>
          </a:ln>
        </p:spPr>
        <p:txBody>
          <a:bodyPr>
            <a:spAutoFit/>
          </a:bodyPr>
          <a:lstStyle/>
          <a:p>
            <a:r>
              <a:rPr lang="en-US" sz="1600" b="1"/>
              <a:t>5,975 mmt CO</a:t>
            </a:r>
            <a:r>
              <a:rPr lang="en-US" sz="1600" b="1" baseline="-25000"/>
              <a:t>2</a:t>
            </a:r>
          </a:p>
        </p:txBody>
      </p:sp>
      <p:sp>
        <p:nvSpPr>
          <p:cNvPr id="179226" name="TextBox 52"/>
          <p:cNvSpPr txBox="1">
            <a:spLocks noChangeArrowheads="1"/>
          </p:cNvSpPr>
          <p:nvPr/>
        </p:nvSpPr>
        <p:spPr bwMode="auto">
          <a:xfrm>
            <a:off x="6097588" y="3024188"/>
            <a:ext cx="1817687" cy="338137"/>
          </a:xfrm>
          <a:prstGeom prst="rect">
            <a:avLst/>
          </a:prstGeom>
          <a:noFill/>
          <a:ln w="9525">
            <a:noFill/>
            <a:miter lim="800000"/>
            <a:headEnd/>
            <a:tailEnd/>
          </a:ln>
        </p:spPr>
        <p:txBody>
          <a:bodyPr>
            <a:spAutoFit/>
          </a:bodyPr>
          <a:lstStyle/>
          <a:p>
            <a:r>
              <a:rPr lang="en-US" sz="1600" b="1"/>
              <a:t>6,164 mmt CO</a:t>
            </a:r>
            <a:r>
              <a:rPr lang="en-US" sz="1600" b="1" baseline="-25000"/>
              <a:t>2</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Rectangle 2"/>
          <p:cNvSpPr>
            <a:spLocks noGrp="1" noChangeArrowheads="1"/>
          </p:cNvSpPr>
          <p:nvPr>
            <p:ph type="title" idx="4294967295"/>
          </p:nvPr>
        </p:nvSpPr>
        <p:spPr>
          <a:xfrm>
            <a:off x="228600" y="134938"/>
            <a:ext cx="8915400" cy="549275"/>
          </a:xfrm>
        </p:spPr>
        <p:txBody>
          <a:bodyPr/>
          <a:lstStyle/>
          <a:p>
            <a:r>
              <a:rPr lang="en-US" smtClean="0"/>
              <a:t>CO</a:t>
            </a:r>
            <a:r>
              <a:rPr lang="en-US" baseline="-25000" smtClean="0"/>
              <a:t>2</a:t>
            </a:r>
            <a:r>
              <a:rPr lang="en-US" smtClean="0"/>
              <a:t> Management Options</a:t>
            </a:r>
          </a:p>
        </p:txBody>
      </p:sp>
      <p:sp>
        <p:nvSpPr>
          <p:cNvPr id="195586" name="Rectangle 3"/>
          <p:cNvSpPr>
            <a:spLocks noGrp="1" noChangeArrowheads="1"/>
          </p:cNvSpPr>
          <p:nvPr>
            <p:ph type="body" sz="half" idx="4294967295"/>
          </p:nvPr>
        </p:nvSpPr>
        <p:spPr>
          <a:xfrm>
            <a:off x="282575" y="836613"/>
            <a:ext cx="5059363" cy="5013325"/>
          </a:xfrm>
        </p:spPr>
        <p:txBody>
          <a:bodyPr/>
          <a:lstStyle/>
          <a:p>
            <a:pPr marL="228600" indent="-228600"/>
            <a:r>
              <a:rPr lang="en-US" sz="2000" smtClean="0"/>
              <a:t>Increase efficiency of energy use</a:t>
            </a:r>
          </a:p>
          <a:p>
            <a:pPr marL="228600" indent="-228600"/>
            <a:r>
              <a:rPr lang="en-US" sz="2000" smtClean="0"/>
              <a:t>Increase conservation</a:t>
            </a:r>
          </a:p>
          <a:p>
            <a:pPr marL="228600" indent="-228600"/>
            <a:r>
              <a:rPr lang="en-US" sz="2000" smtClean="0"/>
              <a:t>Fuel switching to lower carbon intensive fuels</a:t>
            </a:r>
          </a:p>
          <a:p>
            <a:pPr marL="228600" indent="-228600"/>
            <a:r>
              <a:rPr lang="en-US" sz="2000" smtClean="0"/>
              <a:t>Carbon Capture and Storage</a:t>
            </a:r>
          </a:p>
          <a:p>
            <a:pPr lvl="1"/>
            <a:r>
              <a:rPr lang="en-US" sz="2000" smtClean="0"/>
              <a:t>Enhance natural                      carbon sinks</a:t>
            </a:r>
          </a:p>
          <a:p>
            <a:pPr lvl="1"/>
            <a:r>
              <a:rPr lang="en-US" sz="2000" smtClean="0"/>
              <a:t>Capture and store                         CO</a:t>
            </a:r>
            <a:r>
              <a:rPr lang="en-US" sz="2000" baseline="-25000" smtClean="0"/>
              <a:t>2 </a:t>
            </a:r>
            <a:r>
              <a:rPr lang="en-US" sz="2000" smtClean="0"/>
              <a:t>from fossil fuels</a:t>
            </a:r>
          </a:p>
          <a:p>
            <a:pPr lvl="1"/>
            <a:r>
              <a:rPr lang="en-US" sz="2000" smtClean="0"/>
              <a:t>CO</a:t>
            </a:r>
            <a:r>
              <a:rPr lang="en-US" sz="2000" baseline="-25000" smtClean="0"/>
              <a:t>2</a:t>
            </a:r>
            <a:r>
              <a:rPr lang="en-US" sz="2000" smtClean="0"/>
              <a:t> “re-use”</a:t>
            </a:r>
          </a:p>
        </p:txBody>
      </p:sp>
      <p:pic>
        <p:nvPicPr>
          <p:cNvPr id="324612" name="Picture 4" descr="UTRF120"/>
          <p:cNvPicPr>
            <a:picLocks noChangeAspect="1" noChangeArrowheads="1"/>
          </p:cNvPicPr>
          <p:nvPr/>
        </p:nvPicPr>
        <p:blipFill>
          <a:blip r:embed="rId3" cstate="print"/>
          <a:srcRect/>
          <a:stretch>
            <a:fillRect/>
          </a:stretch>
        </p:blipFill>
        <p:spPr bwMode="auto">
          <a:xfrm>
            <a:off x="6244733" y="951350"/>
            <a:ext cx="2417762" cy="2586037"/>
          </a:xfrm>
          <a:prstGeom prst="rect">
            <a:avLst/>
          </a:prstGeom>
          <a:noFill/>
          <a:effectLst>
            <a:outerShdw dist="89803" dir="2700000" algn="ctr" rotWithShape="0">
              <a:srgbClr val="969696"/>
            </a:outerShdw>
          </a:effectLst>
        </p:spPr>
      </p:pic>
      <p:pic>
        <p:nvPicPr>
          <p:cNvPr id="324613" name="Picture 5"/>
          <p:cNvPicPr>
            <a:picLocks noGrp="1" noChangeAspect="1" noChangeArrowheads="1"/>
          </p:cNvPicPr>
          <p:nvPr>
            <p:ph type="chart" sz="half" idx="4294967295"/>
          </p:nvPr>
        </p:nvPicPr>
        <p:blipFill>
          <a:blip r:embed="rId4" cstate="print"/>
          <a:srcRect/>
          <a:stretch>
            <a:fillRect/>
          </a:stretch>
        </p:blipFill>
        <p:spPr>
          <a:xfrm>
            <a:off x="4781058" y="1948300"/>
            <a:ext cx="1782762" cy="2255837"/>
          </a:xfrm>
          <a:effectLst>
            <a:outerShdw dist="89803" dir="2700000" algn="ctr" rotWithShape="0">
              <a:srgbClr val="969696"/>
            </a:outerShdw>
          </a:effectLst>
        </p:spPr>
      </p:pic>
      <p:pic>
        <p:nvPicPr>
          <p:cNvPr id="324614" name="Picture 6" descr="aer001"/>
          <p:cNvPicPr>
            <a:picLocks noChangeAspect="1" noChangeArrowheads="1"/>
          </p:cNvPicPr>
          <p:nvPr/>
        </p:nvPicPr>
        <p:blipFill>
          <a:blip r:embed="rId5" cstate="print"/>
          <a:srcRect/>
          <a:stretch>
            <a:fillRect/>
          </a:stretch>
        </p:blipFill>
        <p:spPr bwMode="auto">
          <a:xfrm>
            <a:off x="5595445" y="2856350"/>
            <a:ext cx="2592388" cy="1928812"/>
          </a:xfrm>
          <a:prstGeom prst="rect">
            <a:avLst/>
          </a:prstGeom>
          <a:noFill/>
          <a:ln w="9525">
            <a:noFill/>
            <a:miter lim="800000"/>
            <a:headEnd/>
            <a:tailEnd/>
          </a:ln>
          <a:effectLst>
            <a:outerShdw dist="89803" dir="2700000" algn="ctr" rotWithShape="0">
              <a:srgbClr val="969696"/>
            </a:outerShdw>
          </a:effectLst>
        </p:spPr>
      </p:pic>
      <p:pic>
        <p:nvPicPr>
          <p:cNvPr id="324615" name="Picture 7"/>
          <p:cNvPicPr>
            <a:picLocks noChangeArrowheads="1"/>
          </p:cNvPicPr>
          <p:nvPr/>
        </p:nvPicPr>
        <p:blipFill>
          <a:blip r:embed="rId6" cstate="print"/>
          <a:srcRect/>
          <a:stretch>
            <a:fillRect/>
          </a:stretch>
        </p:blipFill>
        <p:spPr bwMode="auto">
          <a:xfrm>
            <a:off x="3509470" y="3873937"/>
            <a:ext cx="2692400" cy="1844675"/>
          </a:xfrm>
          <a:prstGeom prst="rect">
            <a:avLst/>
          </a:prstGeom>
          <a:noFill/>
          <a:ln w="9525">
            <a:noFill/>
            <a:miter lim="800000"/>
            <a:headEnd/>
            <a:tailEnd/>
          </a:ln>
          <a:effectLst>
            <a:outerShdw dist="89803" dir="2700000" algn="ctr" rotWithShape="0">
              <a:srgbClr val="969696"/>
            </a:outerShdw>
          </a:effectLst>
        </p:spPr>
      </p:pic>
      <p:pic>
        <p:nvPicPr>
          <p:cNvPr id="324616" name="Picture 8"/>
          <p:cNvPicPr>
            <a:picLocks noChangeAspect="1" noChangeArrowheads="1"/>
          </p:cNvPicPr>
          <p:nvPr/>
        </p:nvPicPr>
        <p:blipFill>
          <a:blip r:embed="rId7" cstate="print"/>
          <a:srcRect/>
          <a:stretch>
            <a:fillRect/>
          </a:stretch>
        </p:blipFill>
        <p:spPr bwMode="auto">
          <a:xfrm>
            <a:off x="5728795" y="4462900"/>
            <a:ext cx="3140075" cy="1622425"/>
          </a:xfrm>
          <a:prstGeom prst="rect">
            <a:avLst/>
          </a:prstGeom>
          <a:noFill/>
          <a:ln w="9525" algn="ctr">
            <a:noFill/>
            <a:miter lim="800000"/>
            <a:headEnd/>
            <a:tailEnd/>
          </a:ln>
          <a:effectLst>
            <a:outerShdw dist="89803" dir="2700000" algn="ctr" rotWithShape="0">
              <a:srgbClr val="969696"/>
            </a:outerShdw>
          </a:effectLst>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Rectangle 2"/>
          <p:cNvSpPr>
            <a:spLocks noGrp="1" noChangeArrowheads="1"/>
          </p:cNvSpPr>
          <p:nvPr>
            <p:ph type="title" idx="4294967295"/>
          </p:nvPr>
        </p:nvSpPr>
        <p:spPr>
          <a:xfrm>
            <a:off x="722313" y="212725"/>
            <a:ext cx="7635875" cy="549275"/>
          </a:xfrm>
        </p:spPr>
        <p:txBody>
          <a:bodyPr/>
          <a:lstStyle/>
          <a:p>
            <a:pPr eaLnBrk="1" hangingPunct="1"/>
            <a:r>
              <a:rPr lang="en-US" smtClean="0">
                <a:cs typeface="Arial" charset="0"/>
              </a:rPr>
              <a:t>Carbon Capture and Storage</a:t>
            </a:r>
          </a:p>
        </p:txBody>
      </p:sp>
      <p:sp>
        <p:nvSpPr>
          <p:cNvPr id="197634" name="Text Box 4"/>
          <p:cNvSpPr txBox="1">
            <a:spLocks noChangeArrowheads="1"/>
          </p:cNvSpPr>
          <p:nvPr/>
        </p:nvSpPr>
        <p:spPr bwMode="auto">
          <a:xfrm>
            <a:off x="939800" y="5480050"/>
            <a:ext cx="7315200" cy="701675"/>
          </a:xfrm>
          <a:prstGeom prst="rect">
            <a:avLst/>
          </a:prstGeom>
          <a:gradFill rotWithShape="0">
            <a:gsLst>
              <a:gs pos="0">
                <a:srgbClr val="C5D8FF"/>
              </a:gs>
              <a:gs pos="50000">
                <a:srgbClr val="E3F1FF"/>
              </a:gs>
              <a:gs pos="100000">
                <a:srgbClr val="99CCFF"/>
              </a:gs>
            </a:gsLst>
            <a:lin ang="2700000" scaled="1"/>
          </a:gradFill>
          <a:ln w="12700" algn="ctr">
            <a:noFill/>
            <a:miter lim="800000"/>
            <a:headEnd/>
            <a:tailEnd/>
          </a:ln>
        </p:spPr>
        <p:txBody>
          <a:bodyPr>
            <a:spAutoFit/>
          </a:bodyPr>
          <a:lstStyle/>
          <a:p>
            <a:pPr algn="ctr" eaLnBrk="0" hangingPunct="0"/>
            <a:r>
              <a:rPr lang="en-US" sz="2000" b="1" dirty="0"/>
              <a:t>Capture and </a:t>
            </a:r>
            <a:r>
              <a:rPr lang="en-US" sz="2000" b="1" dirty="0" smtClean="0"/>
              <a:t>Storage </a:t>
            </a:r>
            <a:r>
              <a:rPr lang="en-US" sz="2000" b="1" dirty="0"/>
              <a:t>of CO</a:t>
            </a:r>
            <a:r>
              <a:rPr lang="en-US" sz="2000" b="1" baseline="-25000" dirty="0"/>
              <a:t>2</a:t>
            </a:r>
            <a:r>
              <a:rPr lang="en-US" sz="2000" b="1" dirty="0"/>
              <a:t> and </a:t>
            </a:r>
            <a:r>
              <a:rPr lang="en-US" sz="2000" b="1" dirty="0" smtClean="0"/>
              <a:t>Other Greenhouse Gases That Would Otherwise Be Emitted </a:t>
            </a:r>
            <a:r>
              <a:rPr lang="en-US" sz="2000" b="1" dirty="0"/>
              <a:t>to the </a:t>
            </a:r>
            <a:r>
              <a:rPr lang="en-US" sz="2000" b="1" dirty="0" smtClean="0"/>
              <a:t>Atmosphere </a:t>
            </a:r>
            <a:endParaRPr lang="en-US" sz="2000" b="1" dirty="0"/>
          </a:p>
        </p:txBody>
      </p:sp>
      <p:pic>
        <p:nvPicPr>
          <p:cNvPr id="197635" name="Picture 5" descr="terr geo seq"/>
          <p:cNvPicPr>
            <a:picLocks noChangeAspect="1" noChangeArrowheads="1"/>
          </p:cNvPicPr>
          <p:nvPr/>
        </p:nvPicPr>
        <p:blipFill>
          <a:blip r:embed="rId3" cstate="print"/>
          <a:srcRect/>
          <a:stretch>
            <a:fillRect/>
          </a:stretch>
        </p:blipFill>
        <p:spPr bwMode="auto">
          <a:xfrm>
            <a:off x="1801813" y="1135063"/>
            <a:ext cx="4843462" cy="4208462"/>
          </a:xfrm>
          <a:prstGeom prst="rect">
            <a:avLst/>
          </a:prstGeom>
          <a:noFill/>
          <a:ln w="9525">
            <a:noFill/>
            <a:miter lim="800000"/>
            <a:headEnd/>
            <a:tailEnd/>
          </a:ln>
        </p:spPr>
      </p:pic>
      <p:sp>
        <p:nvSpPr>
          <p:cNvPr id="197636" name="Text Box 6"/>
          <p:cNvSpPr txBox="1">
            <a:spLocks noChangeArrowheads="1"/>
          </p:cNvSpPr>
          <p:nvPr/>
        </p:nvSpPr>
        <p:spPr bwMode="auto">
          <a:xfrm>
            <a:off x="117475" y="1360488"/>
            <a:ext cx="1620838" cy="1112837"/>
          </a:xfrm>
          <a:prstGeom prst="rect">
            <a:avLst/>
          </a:prstGeom>
          <a:noFill/>
          <a:ln w="9525" algn="ctr">
            <a:noFill/>
            <a:miter lim="800000"/>
            <a:headEnd/>
            <a:tailEnd/>
          </a:ln>
        </p:spPr>
        <p:txBody>
          <a:bodyPr>
            <a:spAutoFit/>
          </a:bodyPr>
          <a:lstStyle/>
          <a:p>
            <a:pPr algn="ctr">
              <a:spcBef>
                <a:spcPct val="20000"/>
              </a:spcBef>
            </a:pPr>
            <a:r>
              <a:rPr lang="en-US" sz="1700" b="1">
                <a:solidFill>
                  <a:schemeClr val="tx1"/>
                </a:solidFill>
              </a:rPr>
              <a:t>Terrestrial Capture</a:t>
            </a:r>
          </a:p>
          <a:p>
            <a:pPr algn="ctr">
              <a:spcBef>
                <a:spcPct val="20000"/>
              </a:spcBef>
            </a:pPr>
            <a:r>
              <a:rPr lang="en-US" sz="1500" b="1"/>
              <a:t>CO</a:t>
            </a:r>
            <a:r>
              <a:rPr lang="en-US" sz="1500" b="1" baseline="-25000"/>
              <a:t>2 </a:t>
            </a:r>
            <a:r>
              <a:rPr lang="en-US" sz="1500" b="1"/>
              <a:t>absorbed </a:t>
            </a:r>
            <a:br>
              <a:rPr lang="en-US" sz="1500" b="1"/>
            </a:br>
            <a:r>
              <a:rPr lang="en-US" sz="1500" b="1"/>
              <a:t>from air</a:t>
            </a:r>
          </a:p>
        </p:txBody>
      </p:sp>
      <p:sp>
        <p:nvSpPr>
          <p:cNvPr id="197637" name="Line 7"/>
          <p:cNvSpPr>
            <a:spLocks noChangeShapeType="1"/>
          </p:cNvSpPr>
          <p:nvPr/>
        </p:nvSpPr>
        <p:spPr bwMode="auto">
          <a:xfrm>
            <a:off x="1833563" y="1568450"/>
            <a:ext cx="404812" cy="250825"/>
          </a:xfrm>
          <a:prstGeom prst="line">
            <a:avLst/>
          </a:prstGeom>
          <a:noFill/>
          <a:ln w="9525">
            <a:noFill/>
            <a:round/>
            <a:headEnd/>
            <a:tailEnd type="triangle" w="med" len="med"/>
          </a:ln>
        </p:spPr>
        <p:txBody>
          <a:bodyPr/>
          <a:lstStyle/>
          <a:p>
            <a:endParaRPr lang="en-US"/>
          </a:p>
        </p:txBody>
      </p:sp>
      <p:sp>
        <p:nvSpPr>
          <p:cNvPr id="162824" name="Line 8"/>
          <p:cNvSpPr>
            <a:spLocks noChangeShapeType="1"/>
          </p:cNvSpPr>
          <p:nvPr/>
        </p:nvSpPr>
        <p:spPr bwMode="auto">
          <a:xfrm>
            <a:off x="1549400" y="1612900"/>
            <a:ext cx="523875" cy="206375"/>
          </a:xfrm>
          <a:prstGeom prst="line">
            <a:avLst/>
          </a:prstGeom>
          <a:noFill/>
          <a:ln w="19050">
            <a:solidFill>
              <a:srgbClr val="003399"/>
            </a:solidFill>
            <a:round/>
            <a:headEnd/>
            <a:tailEnd type="triangle" w="lg" len="med"/>
          </a:ln>
          <a:effectLst>
            <a:outerShdw dist="17961" dir="2700000" algn="ctr" rotWithShape="0">
              <a:schemeClr val="bg1"/>
            </a:outerShdw>
          </a:effectLst>
        </p:spPr>
        <p:txBody>
          <a:bodyPr/>
          <a:lstStyle/>
          <a:p>
            <a:pPr>
              <a:defRPr/>
            </a:pPr>
            <a:endParaRPr lang="en-US" dirty="0"/>
          </a:p>
        </p:txBody>
      </p:sp>
      <p:sp>
        <p:nvSpPr>
          <p:cNvPr id="197639" name="Text Box 9"/>
          <p:cNvSpPr txBox="1">
            <a:spLocks noChangeArrowheads="1"/>
          </p:cNvSpPr>
          <p:nvPr/>
        </p:nvSpPr>
        <p:spPr bwMode="auto">
          <a:xfrm>
            <a:off x="6729413" y="819150"/>
            <a:ext cx="2341562" cy="1936750"/>
          </a:xfrm>
          <a:prstGeom prst="rect">
            <a:avLst/>
          </a:prstGeom>
          <a:noFill/>
          <a:ln w="9525" algn="ctr">
            <a:noFill/>
            <a:miter lim="800000"/>
            <a:headEnd/>
            <a:tailEnd/>
          </a:ln>
        </p:spPr>
        <p:txBody>
          <a:bodyPr>
            <a:spAutoFit/>
          </a:bodyPr>
          <a:lstStyle/>
          <a:p>
            <a:pPr algn="ctr">
              <a:spcBef>
                <a:spcPct val="20000"/>
              </a:spcBef>
            </a:pPr>
            <a:r>
              <a:rPr lang="en-US" sz="1700" b="1">
                <a:solidFill>
                  <a:schemeClr val="tx1"/>
                </a:solidFill>
              </a:rPr>
              <a:t>Point Source Capture</a:t>
            </a:r>
          </a:p>
          <a:p>
            <a:pPr algn="ctr">
              <a:spcBef>
                <a:spcPct val="20000"/>
              </a:spcBef>
            </a:pPr>
            <a:r>
              <a:rPr lang="en-US" sz="1500" b="1"/>
              <a:t>Power plants</a:t>
            </a:r>
          </a:p>
          <a:p>
            <a:pPr algn="ctr">
              <a:spcBef>
                <a:spcPct val="20000"/>
              </a:spcBef>
            </a:pPr>
            <a:r>
              <a:rPr lang="en-US" sz="1500" b="1"/>
              <a:t>Ethanol plants</a:t>
            </a:r>
          </a:p>
          <a:p>
            <a:pPr algn="ctr">
              <a:spcBef>
                <a:spcPct val="20000"/>
              </a:spcBef>
            </a:pPr>
            <a:r>
              <a:rPr lang="en-US" sz="1500" b="1"/>
              <a:t>Cement &amp; steel refineries</a:t>
            </a:r>
          </a:p>
          <a:p>
            <a:pPr algn="ctr">
              <a:spcBef>
                <a:spcPct val="20000"/>
              </a:spcBef>
            </a:pPr>
            <a:r>
              <a:rPr lang="en-US" sz="1500" b="1"/>
              <a:t>Natural gas processing</a:t>
            </a:r>
          </a:p>
        </p:txBody>
      </p:sp>
      <p:sp>
        <p:nvSpPr>
          <p:cNvPr id="162826" name="Line 10"/>
          <p:cNvSpPr>
            <a:spLocks noChangeShapeType="1"/>
          </p:cNvSpPr>
          <p:nvPr/>
        </p:nvSpPr>
        <p:spPr bwMode="auto">
          <a:xfrm flipH="1">
            <a:off x="6161088" y="1287463"/>
            <a:ext cx="1035050" cy="566737"/>
          </a:xfrm>
          <a:prstGeom prst="line">
            <a:avLst/>
          </a:prstGeom>
          <a:noFill/>
          <a:ln w="19050">
            <a:solidFill>
              <a:srgbClr val="003399"/>
            </a:solidFill>
            <a:round/>
            <a:headEnd/>
            <a:tailEnd type="triangle" w="lg" len="med"/>
          </a:ln>
          <a:effectLst>
            <a:outerShdw dist="17961" dir="2700000" algn="ctr" rotWithShape="0">
              <a:schemeClr val="bg1"/>
            </a:outerShdw>
          </a:effectLst>
        </p:spPr>
        <p:txBody>
          <a:bodyPr/>
          <a:lstStyle/>
          <a:p>
            <a:pPr>
              <a:defRPr/>
            </a:pPr>
            <a:endParaRPr lang="en-US" dirty="0"/>
          </a:p>
        </p:txBody>
      </p:sp>
      <p:sp>
        <p:nvSpPr>
          <p:cNvPr id="197641" name="Text Box 11"/>
          <p:cNvSpPr txBox="1">
            <a:spLocks noChangeArrowheads="1"/>
          </p:cNvSpPr>
          <p:nvPr/>
        </p:nvSpPr>
        <p:spPr bwMode="auto">
          <a:xfrm>
            <a:off x="228600" y="2655888"/>
            <a:ext cx="1620838" cy="1112837"/>
          </a:xfrm>
          <a:prstGeom prst="rect">
            <a:avLst/>
          </a:prstGeom>
          <a:noFill/>
          <a:ln w="9525" algn="ctr">
            <a:noFill/>
            <a:miter lim="800000"/>
            <a:headEnd/>
            <a:tailEnd/>
          </a:ln>
        </p:spPr>
        <p:txBody>
          <a:bodyPr>
            <a:spAutoFit/>
          </a:bodyPr>
          <a:lstStyle/>
          <a:p>
            <a:pPr algn="ctr">
              <a:spcBef>
                <a:spcPct val="20000"/>
              </a:spcBef>
            </a:pPr>
            <a:r>
              <a:rPr lang="en-US" sz="1700" b="1">
                <a:solidFill>
                  <a:schemeClr val="tx1"/>
                </a:solidFill>
              </a:rPr>
              <a:t>Terrestrial Storage</a:t>
            </a:r>
          </a:p>
          <a:p>
            <a:pPr algn="ctr">
              <a:spcBef>
                <a:spcPct val="20000"/>
              </a:spcBef>
            </a:pPr>
            <a:r>
              <a:rPr lang="en-US" sz="1500" b="1"/>
              <a:t>Trees, grasses, soils</a:t>
            </a:r>
          </a:p>
        </p:txBody>
      </p:sp>
      <p:sp>
        <p:nvSpPr>
          <p:cNvPr id="162828" name="Line 12"/>
          <p:cNvSpPr>
            <a:spLocks noChangeShapeType="1"/>
          </p:cNvSpPr>
          <p:nvPr/>
        </p:nvSpPr>
        <p:spPr bwMode="auto">
          <a:xfrm flipV="1">
            <a:off x="1673225" y="2379663"/>
            <a:ext cx="461963" cy="449262"/>
          </a:xfrm>
          <a:prstGeom prst="line">
            <a:avLst/>
          </a:prstGeom>
          <a:noFill/>
          <a:ln w="19050">
            <a:solidFill>
              <a:srgbClr val="003399"/>
            </a:solidFill>
            <a:round/>
            <a:headEnd/>
            <a:tailEnd type="triangle" w="lg" len="med"/>
          </a:ln>
          <a:effectLst>
            <a:outerShdw dist="17961" dir="2700000" algn="ctr" rotWithShape="0">
              <a:schemeClr val="bg1"/>
            </a:outerShdw>
          </a:effectLst>
        </p:spPr>
        <p:txBody>
          <a:bodyPr/>
          <a:lstStyle/>
          <a:p>
            <a:pPr>
              <a:defRPr/>
            </a:pPr>
            <a:endParaRPr lang="en-US" dirty="0"/>
          </a:p>
        </p:txBody>
      </p:sp>
      <p:sp>
        <p:nvSpPr>
          <p:cNvPr id="162829" name="Line 13"/>
          <p:cNvSpPr>
            <a:spLocks noChangeShapeType="1"/>
          </p:cNvSpPr>
          <p:nvPr/>
        </p:nvSpPr>
        <p:spPr bwMode="auto">
          <a:xfrm>
            <a:off x="1657350" y="2946400"/>
            <a:ext cx="436563" cy="130175"/>
          </a:xfrm>
          <a:prstGeom prst="line">
            <a:avLst/>
          </a:prstGeom>
          <a:noFill/>
          <a:ln w="19050">
            <a:solidFill>
              <a:srgbClr val="003399"/>
            </a:solidFill>
            <a:round/>
            <a:headEnd/>
            <a:tailEnd type="triangle" w="lg" len="med"/>
          </a:ln>
          <a:effectLst>
            <a:outerShdw dist="17961" dir="2700000" algn="ctr" rotWithShape="0">
              <a:schemeClr val="bg1"/>
            </a:outerShdw>
          </a:effectLst>
        </p:spPr>
        <p:txBody>
          <a:bodyPr/>
          <a:lstStyle/>
          <a:p>
            <a:pPr>
              <a:defRPr/>
            </a:pPr>
            <a:endParaRPr lang="en-US" dirty="0"/>
          </a:p>
        </p:txBody>
      </p:sp>
      <p:sp>
        <p:nvSpPr>
          <p:cNvPr id="197644" name="Text Box 14"/>
          <p:cNvSpPr txBox="1">
            <a:spLocks noChangeArrowheads="1"/>
          </p:cNvSpPr>
          <p:nvPr/>
        </p:nvSpPr>
        <p:spPr bwMode="auto">
          <a:xfrm>
            <a:off x="6600825" y="3663950"/>
            <a:ext cx="2543175" cy="1462088"/>
          </a:xfrm>
          <a:prstGeom prst="rect">
            <a:avLst/>
          </a:prstGeom>
          <a:noFill/>
          <a:ln w="9525" algn="ctr">
            <a:noFill/>
            <a:miter lim="800000"/>
            <a:headEnd/>
            <a:tailEnd/>
          </a:ln>
        </p:spPr>
        <p:txBody>
          <a:bodyPr>
            <a:spAutoFit/>
          </a:bodyPr>
          <a:lstStyle/>
          <a:p>
            <a:pPr algn="ctr">
              <a:spcBef>
                <a:spcPct val="20000"/>
              </a:spcBef>
              <a:buClr>
                <a:srgbClr val="000000"/>
              </a:buClr>
              <a:buSzPct val="110000"/>
              <a:buFont typeface="Symbol" pitchFamily="18" charset="2"/>
              <a:buNone/>
            </a:pPr>
            <a:r>
              <a:rPr lang="en-US" sz="1700" b="1">
                <a:solidFill>
                  <a:schemeClr val="tx1"/>
                </a:solidFill>
              </a:rPr>
              <a:t>Geologic Storage</a:t>
            </a:r>
          </a:p>
          <a:p>
            <a:pPr algn="ctr">
              <a:spcBef>
                <a:spcPct val="20000"/>
              </a:spcBef>
              <a:buClr>
                <a:srgbClr val="000000"/>
              </a:buClr>
              <a:buSzPct val="110000"/>
              <a:buFont typeface="Symbol" pitchFamily="18" charset="2"/>
              <a:buNone/>
            </a:pPr>
            <a:r>
              <a:rPr lang="en-US" sz="1500" b="1"/>
              <a:t>Saline formations</a:t>
            </a:r>
          </a:p>
          <a:p>
            <a:pPr algn="ctr">
              <a:spcBef>
                <a:spcPct val="20000"/>
              </a:spcBef>
              <a:buClr>
                <a:srgbClr val="000000"/>
              </a:buClr>
              <a:buSzPct val="110000"/>
              <a:buFont typeface="Symbol" pitchFamily="18" charset="2"/>
              <a:buNone/>
            </a:pPr>
            <a:r>
              <a:rPr lang="en-US" sz="1500" b="1"/>
              <a:t>Depleted oil &amp; gas fields</a:t>
            </a:r>
          </a:p>
          <a:p>
            <a:pPr algn="ctr">
              <a:spcBef>
                <a:spcPct val="20000"/>
              </a:spcBef>
              <a:buClr>
                <a:srgbClr val="000000"/>
              </a:buClr>
              <a:buSzPct val="110000"/>
              <a:buFont typeface="Symbol" pitchFamily="18" charset="2"/>
              <a:buNone/>
            </a:pPr>
            <a:r>
              <a:rPr lang="en-US" sz="1500" b="1"/>
              <a:t>Unmineable coal seams</a:t>
            </a:r>
          </a:p>
          <a:p>
            <a:pPr algn="ctr">
              <a:spcBef>
                <a:spcPct val="20000"/>
              </a:spcBef>
              <a:buClr>
                <a:srgbClr val="000000"/>
              </a:buClr>
              <a:buSzPct val="110000"/>
              <a:buFont typeface="Symbol" pitchFamily="18" charset="2"/>
              <a:buNone/>
            </a:pPr>
            <a:r>
              <a:rPr lang="en-US" sz="1500" b="1"/>
              <a:t>Basalts and shales</a:t>
            </a:r>
          </a:p>
        </p:txBody>
      </p:sp>
      <p:sp>
        <p:nvSpPr>
          <p:cNvPr id="162831" name="Line 15"/>
          <p:cNvSpPr>
            <a:spLocks noChangeShapeType="1"/>
          </p:cNvSpPr>
          <p:nvPr/>
        </p:nvSpPr>
        <p:spPr bwMode="auto">
          <a:xfrm flipH="1">
            <a:off x="5667375" y="3859213"/>
            <a:ext cx="1168400" cy="485775"/>
          </a:xfrm>
          <a:prstGeom prst="line">
            <a:avLst/>
          </a:prstGeom>
          <a:noFill/>
          <a:ln w="19050">
            <a:solidFill>
              <a:srgbClr val="003399"/>
            </a:solidFill>
            <a:round/>
            <a:headEnd/>
            <a:tailEnd type="triangle" w="lg" len="med"/>
          </a:ln>
          <a:effectLst>
            <a:outerShdw dist="17961" dir="2700000" algn="ctr" rotWithShape="0">
              <a:schemeClr val="bg1"/>
            </a:outerShdw>
          </a:effectLst>
        </p:spPr>
        <p:txBody>
          <a:bodyPr/>
          <a:lstStyle/>
          <a:p>
            <a:pPr>
              <a:defRPr/>
            </a:pPr>
            <a:endParaRPr lang="en-US" dirty="0"/>
          </a:p>
        </p:txBody>
      </p:sp>
      <p:sp>
        <p:nvSpPr>
          <p:cNvPr id="197646" name="Text Box 11"/>
          <p:cNvSpPr txBox="1">
            <a:spLocks noChangeArrowheads="1"/>
          </p:cNvSpPr>
          <p:nvPr/>
        </p:nvSpPr>
        <p:spPr bwMode="auto">
          <a:xfrm>
            <a:off x="6991350" y="2917825"/>
            <a:ext cx="1773238" cy="625475"/>
          </a:xfrm>
          <a:prstGeom prst="rect">
            <a:avLst/>
          </a:prstGeom>
          <a:noFill/>
          <a:ln w="9525" algn="ctr">
            <a:noFill/>
            <a:miter lim="800000"/>
            <a:headEnd/>
            <a:tailEnd/>
          </a:ln>
        </p:spPr>
        <p:txBody>
          <a:bodyPr>
            <a:spAutoFit/>
          </a:bodyPr>
          <a:lstStyle/>
          <a:p>
            <a:pPr algn="ctr">
              <a:spcBef>
                <a:spcPct val="20000"/>
              </a:spcBef>
            </a:pPr>
            <a:r>
              <a:rPr lang="en-US" sz="1700" b="1">
                <a:solidFill>
                  <a:schemeClr val="tx1"/>
                </a:solidFill>
              </a:rPr>
              <a:t>Transportation</a:t>
            </a:r>
          </a:p>
          <a:p>
            <a:pPr algn="ctr">
              <a:spcBef>
                <a:spcPct val="20000"/>
              </a:spcBef>
            </a:pPr>
            <a:r>
              <a:rPr lang="en-US" sz="1500" b="1"/>
              <a:t>Pipelines</a:t>
            </a:r>
          </a:p>
        </p:txBody>
      </p:sp>
      <p:sp>
        <p:nvSpPr>
          <p:cNvPr id="17" name="Line 10"/>
          <p:cNvSpPr>
            <a:spLocks noChangeShapeType="1"/>
          </p:cNvSpPr>
          <p:nvPr/>
        </p:nvSpPr>
        <p:spPr bwMode="auto">
          <a:xfrm flipH="1">
            <a:off x="6521450" y="3111500"/>
            <a:ext cx="544513" cy="185738"/>
          </a:xfrm>
          <a:prstGeom prst="line">
            <a:avLst/>
          </a:prstGeom>
          <a:noFill/>
          <a:ln w="19050">
            <a:solidFill>
              <a:srgbClr val="003399"/>
            </a:solidFill>
            <a:round/>
            <a:headEnd/>
            <a:tailEnd type="triangle" w="lg" len="med"/>
          </a:ln>
          <a:effectLst>
            <a:outerShdw dist="17961" dir="2700000" algn="ctr" rotWithShape="0">
              <a:schemeClr val="bg1"/>
            </a:outerShdw>
          </a:effectLst>
        </p:spPr>
        <p:txBody>
          <a:bodyPr/>
          <a:lstStyle/>
          <a:p>
            <a:pPr>
              <a:defRPr/>
            </a:pPr>
            <a:endParaRPr lang="en-US"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Line 2"/>
          <p:cNvSpPr>
            <a:spLocks noChangeShapeType="1"/>
          </p:cNvSpPr>
          <p:nvPr/>
        </p:nvSpPr>
        <p:spPr bwMode="auto">
          <a:xfrm>
            <a:off x="4445000" y="1871663"/>
            <a:ext cx="304800" cy="0"/>
          </a:xfrm>
          <a:prstGeom prst="line">
            <a:avLst/>
          </a:prstGeom>
          <a:noFill/>
          <a:ln w="57150">
            <a:solidFill>
              <a:schemeClr val="tx1"/>
            </a:solidFill>
            <a:round/>
            <a:headEnd/>
            <a:tailEnd/>
          </a:ln>
        </p:spPr>
        <p:txBody>
          <a:bodyPr lIns="0" tIns="27432" rIns="0" bIns="27432"/>
          <a:lstStyle/>
          <a:p>
            <a:endParaRPr lang="en-US" sz="1400"/>
          </a:p>
        </p:txBody>
      </p:sp>
      <p:sp>
        <p:nvSpPr>
          <p:cNvPr id="199682" name="Line 3"/>
          <p:cNvSpPr>
            <a:spLocks noChangeShapeType="1"/>
          </p:cNvSpPr>
          <p:nvPr/>
        </p:nvSpPr>
        <p:spPr bwMode="auto">
          <a:xfrm>
            <a:off x="6507163" y="2843213"/>
            <a:ext cx="614362" cy="0"/>
          </a:xfrm>
          <a:prstGeom prst="line">
            <a:avLst/>
          </a:prstGeom>
          <a:noFill/>
          <a:ln w="57150">
            <a:solidFill>
              <a:schemeClr val="tx1"/>
            </a:solidFill>
            <a:round/>
            <a:headEnd/>
            <a:tailEnd type="triangle" w="med" len="med"/>
          </a:ln>
        </p:spPr>
        <p:txBody>
          <a:bodyPr lIns="0" tIns="27432" rIns="0" bIns="27432"/>
          <a:lstStyle/>
          <a:p>
            <a:endParaRPr lang="en-US" sz="1400"/>
          </a:p>
        </p:txBody>
      </p:sp>
      <p:sp>
        <p:nvSpPr>
          <p:cNvPr id="199683" name="Line 4"/>
          <p:cNvSpPr>
            <a:spLocks noChangeShapeType="1"/>
          </p:cNvSpPr>
          <p:nvPr/>
        </p:nvSpPr>
        <p:spPr bwMode="auto">
          <a:xfrm flipV="1">
            <a:off x="6126163" y="2111375"/>
            <a:ext cx="0" cy="371475"/>
          </a:xfrm>
          <a:prstGeom prst="line">
            <a:avLst/>
          </a:prstGeom>
          <a:noFill/>
          <a:ln w="57150">
            <a:solidFill>
              <a:schemeClr val="tx1"/>
            </a:solidFill>
            <a:round/>
            <a:headEnd/>
            <a:tailEnd type="triangle" w="med" len="med"/>
          </a:ln>
        </p:spPr>
        <p:txBody>
          <a:bodyPr lIns="0" tIns="27432" rIns="0" bIns="27432"/>
          <a:lstStyle/>
          <a:p>
            <a:endParaRPr lang="en-US" sz="1400"/>
          </a:p>
        </p:txBody>
      </p:sp>
      <p:sp>
        <p:nvSpPr>
          <p:cNvPr id="199684" name="Line 5"/>
          <p:cNvSpPr>
            <a:spLocks noChangeShapeType="1"/>
          </p:cNvSpPr>
          <p:nvPr/>
        </p:nvSpPr>
        <p:spPr bwMode="auto">
          <a:xfrm flipV="1">
            <a:off x="4038600" y="2166938"/>
            <a:ext cx="0" cy="371475"/>
          </a:xfrm>
          <a:prstGeom prst="line">
            <a:avLst/>
          </a:prstGeom>
          <a:noFill/>
          <a:ln w="57150">
            <a:solidFill>
              <a:schemeClr val="tx1"/>
            </a:solidFill>
            <a:round/>
            <a:headEnd/>
            <a:tailEnd type="triangle" w="med" len="med"/>
          </a:ln>
        </p:spPr>
        <p:txBody>
          <a:bodyPr lIns="0" tIns="27432" rIns="0" bIns="27432"/>
          <a:lstStyle/>
          <a:p>
            <a:endParaRPr lang="en-US" sz="1400"/>
          </a:p>
        </p:txBody>
      </p:sp>
      <p:sp>
        <p:nvSpPr>
          <p:cNvPr id="199685" name="Line 6"/>
          <p:cNvSpPr>
            <a:spLocks noChangeShapeType="1"/>
          </p:cNvSpPr>
          <p:nvPr/>
        </p:nvSpPr>
        <p:spPr bwMode="auto">
          <a:xfrm>
            <a:off x="4638675" y="2843213"/>
            <a:ext cx="914400" cy="0"/>
          </a:xfrm>
          <a:prstGeom prst="line">
            <a:avLst/>
          </a:prstGeom>
          <a:noFill/>
          <a:ln w="57150">
            <a:solidFill>
              <a:schemeClr val="tx1"/>
            </a:solidFill>
            <a:round/>
            <a:headEnd/>
            <a:tailEnd type="triangle" w="med" len="med"/>
          </a:ln>
        </p:spPr>
        <p:txBody>
          <a:bodyPr lIns="0" tIns="27432" rIns="0" bIns="27432"/>
          <a:lstStyle/>
          <a:p>
            <a:endParaRPr lang="en-US" sz="1400"/>
          </a:p>
        </p:txBody>
      </p:sp>
      <p:sp>
        <p:nvSpPr>
          <p:cNvPr id="199686" name="Rectangle 7"/>
          <p:cNvSpPr>
            <a:spLocks noGrp="1" noChangeArrowheads="1"/>
          </p:cNvSpPr>
          <p:nvPr>
            <p:ph type="title" idx="4294967295"/>
          </p:nvPr>
        </p:nvSpPr>
        <p:spPr>
          <a:xfrm>
            <a:off x="0" y="214313"/>
            <a:ext cx="9144000" cy="1006475"/>
          </a:xfrm>
        </p:spPr>
        <p:txBody>
          <a:bodyPr/>
          <a:lstStyle/>
          <a:p>
            <a:r>
              <a:rPr lang="en-US" smtClean="0"/>
              <a:t>Pulverized Coal Power</a:t>
            </a:r>
            <a:br>
              <a:rPr lang="en-US" smtClean="0"/>
            </a:br>
            <a:r>
              <a:rPr lang="en-US" smtClean="0"/>
              <a:t>CO</a:t>
            </a:r>
            <a:r>
              <a:rPr lang="en-US" baseline="-25000" smtClean="0"/>
              <a:t>2</a:t>
            </a:r>
            <a:r>
              <a:rPr lang="en-US" smtClean="0"/>
              <a:t> Capture Research Areas</a:t>
            </a:r>
          </a:p>
        </p:txBody>
      </p:sp>
      <p:sp>
        <p:nvSpPr>
          <p:cNvPr id="199687" name="Text Box 8"/>
          <p:cNvSpPr txBox="1">
            <a:spLocks noChangeArrowheads="1"/>
          </p:cNvSpPr>
          <p:nvPr/>
        </p:nvSpPr>
        <p:spPr bwMode="auto">
          <a:xfrm>
            <a:off x="3619500" y="1600200"/>
            <a:ext cx="871538" cy="615553"/>
          </a:xfrm>
          <a:prstGeom prst="rect">
            <a:avLst/>
          </a:prstGeom>
          <a:gradFill rotWithShape="1">
            <a:gsLst>
              <a:gs pos="0">
                <a:srgbClr val="FFCC00"/>
              </a:gs>
              <a:gs pos="50000">
                <a:srgbClr val="FFF5CC"/>
              </a:gs>
              <a:gs pos="100000">
                <a:srgbClr val="FFCC00"/>
              </a:gs>
            </a:gsLst>
            <a:lin ang="5400000" scaled="1"/>
          </a:gradFill>
          <a:ln w="12700" algn="ctr">
            <a:solidFill>
              <a:schemeClr val="tx1"/>
            </a:solidFill>
            <a:miter lim="800000"/>
            <a:headEnd/>
            <a:tailEnd/>
          </a:ln>
        </p:spPr>
        <p:txBody>
          <a:bodyPr lIns="0" tIns="91440" rIns="0" bIns="91440">
            <a:spAutoFit/>
          </a:bodyPr>
          <a:lstStyle/>
          <a:p>
            <a:pPr marL="342900" indent="-342900" algn="ctr">
              <a:lnSpc>
                <a:spcPct val="90000"/>
              </a:lnSpc>
              <a:spcBef>
                <a:spcPct val="10000"/>
              </a:spcBef>
              <a:spcAft>
                <a:spcPct val="10000"/>
              </a:spcAft>
            </a:pPr>
            <a:r>
              <a:rPr lang="en-US" sz="1400" b="1" i="0" dirty="0">
                <a:solidFill>
                  <a:schemeClr val="tx1"/>
                </a:solidFill>
              </a:rPr>
              <a:t>Steam</a:t>
            </a:r>
          </a:p>
          <a:p>
            <a:pPr marL="342900" indent="-342900" algn="ctr">
              <a:lnSpc>
                <a:spcPct val="90000"/>
              </a:lnSpc>
              <a:spcBef>
                <a:spcPct val="10000"/>
              </a:spcBef>
              <a:spcAft>
                <a:spcPct val="10000"/>
              </a:spcAft>
            </a:pPr>
            <a:r>
              <a:rPr lang="en-US" sz="1400" b="1" i="0" dirty="0">
                <a:solidFill>
                  <a:schemeClr val="tx1"/>
                </a:solidFill>
              </a:rPr>
              <a:t>Turbines</a:t>
            </a:r>
          </a:p>
        </p:txBody>
      </p:sp>
      <p:sp>
        <p:nvSpPr>
          <p:cNvPr id="199688" name="Text Box 9"/>
          <p:cNvSpPr txBox="1">
            <a:spLocks noChangeArrowheads="1"/>
          </p:cNvSpPr>
          <p:nvPr/>
        </p:nvSpPr>
        <p:spPr bwMode="auto">
          <a:xfrm>
            <a:off x="3462338" y="2468563"/>
            <a:ext cx="1185862" cy="655564"/>
          </a:xfrm>
          <a:prstGeom prst="rect">
            <a:avLst/>
          </a:prstGeom>
          <a:gradFill rotWithShape="1">
            <a:gsLst>
              <a:gs pos="0">
                <a:srgbClr val="FF3300"/>
              </a:gs>
              <a:gs pos="50000">
                <a:srgbClr val="FF9933"/>
              </a:gs>
              <a:gs pos="100000">
                <a:srgbClr val="FF3300"/>
              </a:gs>
            </a:gsLst>
            <a:lin ang="5400000" scaled="1"/>
          </a:gradFill>
          <a:ln w="12700" algn="ctr">
            <a:solidFill>
              <a:schemeClr val="tx1"/>
            </a:solidFill>
            <a:miter lim="800000"/>
            <a:headEnd/>
            <a:tailEnd/>
          </a:ln>
        </p:spPr>
        <p:txBody>
          <a:bodyPr lIns="228600" tIns="228600" rIns="228600" bIns="228600">
            <a:spAutoFit/>
          </a:bodyPr>
          <a:lstStyle/>
          <a:p>
            <a:pPr marL="342900" indent="-342900" algn="ctr">
              <a:lnSpc>
                <a:spcPct val="90000"/>
              </a:lnSpc>
              <a:spcBef>
                <a:spcPct val="10000"/>
              </a:spcBef>
              <a:spcAft>
                <a:spcPct val="10000"/>
              </a:spcAft>
            </a:pPr>
            <a:r>
              <a:rPr lang="en-US" sz="1400" b="1" i="0" dirty="0">
                <a:solidFill>
                  <a:schemeClr val="tx1"/>
                </a:solidFill>
              </a:rPr>
              <a:t>Boiler</a:t>
            </a:r>
          </a:p>
        </p:txBody>
      </p:sp>
      <p:grpSp>
        <p:nvGrpSpPr>
          <p:cNvPr id="199689" name="Group 10"/>
          <p:cNvGrpSpPr>
            <a:grpSpLocks/>
          </p:cNvGrpSpPr>
          <p:nvPr/>
        </p:nvGrpSpPr>
        <p:grpSpPr bwMode="auto">
          <a:xfrm>
            <a:off x="5573713" y="2433638"/>
            <a:ext cx="1154112" cy="796925"/>
            <a:chOff x="2880" y="1488"/>
            <a:chExt cx="727" cy="502"/>
          </a:xfrm>
        </p:grpSpPr>
        <p:pic>
          <p:nvPicPr>
            <p:cNvPr id="199706" name="Picture 11" descr="CO2 Capture Image"/>
            <p:cNvPicPr>
              <a:picLocks noChangeAspect="1" noChangeArrowheads="1"/>
            </p:cNvPicPr>
            <p:nvPr/>
          </p:nvPicPr>
          <p:blipFill>
            <a:blip r:embed="rId3" cstate="print"/>
            <a:srcRect t="2335"/>
            <a:stretch>
              <a:fillRect/>
            </a:stretch>
          </p:blipFill>
          <p:spPr bwMode="auto">
            <a:xfrm>
              <a:off x="2880" y="1488"/>
              <a:ext cx="727" cy="502"/>
            </a:xfrm>
            <a:prstGeom prst="rect">
              <a:avLst/>
            </a:prstGeom>
            <a:noFill/>
            <a:ln w="12700">
              <a:solidFill>
                <a:schemeClr val="tx1"/>
              </a:solidFill>
              <a:miter lim="800000"/>
              <a:headEnd/>
              <a:tailEnd/>
            </a:ln>
          </p:spPr>
        </p:pic>
        <p:sp>
          <p:nvSpPr>
            <p:cNvPr id="199707" name="Text Box 12"/>
            <p:cNvSpPr txBox="1">
              <a:spLocks noChangeArrowheads="1"/>
            </p:cNvSpPr>
            <p:nvPr/>
          </p:nvSpPr>
          <p:spPr bwMode="auto">
            <a:xfrm>
              <a:off x="3031" y="1645"/>
              <a:ext cx="426" cy="306"/>
            </a:xfrm>
            <a:prstGeom prst="rect">
              <a:avLst/>
            </a:prstGeom>
            <a:noFill/>
            <a:ln w="9525" algn="ctr">
              <a:noFill/>
              <a:miter lim="800000"/>
              <a:headEnd/>
              <a:tailEnd/>
            </a:ln>
          </p:spPr>
          <p:txBody>
            <a:bodyPr wrap="none" lIns="0" tIns="27432" rIns="0" bIns="27432">
              <a:spAutoFit/>
            </a:bodyPr>
            <a:lstStyle/>
            <a:p>
              <a:pPr marL="342900" indent="-342900" algn="ctr"/>
              <a:r>
                <a:rPr lang="en-US" sz="1400" b="1" i="0">
                  <a:solidFill>
                    <a:schemeClr val="bg1"/>
                  </a:solidFill>
                </a:rPr>
                <a:t>CO</a:t>
              </a:r>
              <a:r>
                <a:rPr lang="en-US" sz="1400" b="1" i="0" baseline="-25000">
                  <a:solidFill>
                    <a:schemeClr val="bg1"/>
                  </a:solidFill>
                </a:rPr>
                <a:t>2</a:t>
              </a:r>
            </a:p>
            <a:p>
              <a:pPr marL="342900" indent="-342900" algn="ctr"/>
              <a:r>
                <a:rPr lang="en-US" sz="1400" b="1" i="0">
                  <a:solidFill>
                    <a:schemeClr val="bg1"/>
                  </a:solidFill>
                </a:rPr>
                <a:t>Capture</a:t>
              </a:r>
            </a:p>
          </p:txBody>
        </p:sp>
      </p:grpSp>
      <p:sp>
        <p:nvSpPr>
          <p:cNvPr id="199690" name="Line 13"/>
          <p:cNvSpPr>
            <a:spLocks noChangeShapeType="1"/>
          </p:cNvSpPr>
          <p:nvPr/>
        </p:nvSpPr>
        <p:spPr bwMode="auto">
          <a:xfrm>
            <a:off x="2836863" y="2614613"/>
            <a:ext cx="614362" cy="0"/>
          </a:xfrm>
          <a:prstGeom prst="line">
            <a:avLst/>
          </a:prstGeom>
          <a:noFill/>
          <a:ln w="57150">
            <a:solidFill>
              <a:schemeClr val="tx1"/>
            </a:solidFill>
            <a:round/>
            <a:headEnd/>
            <a:tailEnd type="triangle" w="med" len="med"/>
          </a:ln>
        </p:spPr>
        <p:txBody>
          <a:bodyPr lIns="0" tIns="27432" rIns="0" bIns="27432"/>
          <a:lstStyle/>
          <a:p>
            <a:endParaRPr lang="en-US" sz="1400"/>
          </a:p>
        </p:txBody>
      </p:sp>
      <p:sp>
        <p:nvSpPr>
          <p:cNvPr id="199691" name="Text Box 14"/>
          <p:cNvSpPr txBox="1">
            <a:spLocks noChangeArrowheads="1"/>
          </p:cNvSpPr>
          <p:nvPr/>
        </p:nvSpPr>
        <p:spPr bwMode="auto">
          <a:xfrm>
            <a:off x="4694238" y="2587625"/>
            <a:ext cx="755015" cy="270843"/>
          </a:xfrm>
          <a:prstGeom prst="rect">
            <a:avLst/>
          </a:prstGeom>
          <a:noFill/>
          <a:ln w="9525" algn="ctr">
            <a:noFill/>
            <a:miter lim="800000"/>
            <a:headEnd/>
            <a:tailEnd/>
          </a:ln>
        </p:spPr>
        <p:txBody>
          <a:bodyPr wrap="none" lIns="0" tIns="27432" rIns="0" bIns="27432">
            <a:spAutoFit/>
          </a:bodyPr>
          <a:lstStyle/>
          <a:p>
            <a:pPr marL="342900" indent="-342900"/>
            <a:r>
              <a:rPr lang="en-US" sz="1400" b="1" i="0">
                <a:solidFill>
                  <a:schemeClr val="tx1"/>
                </a:solidFill>
              </a:rPr>
              <a:t>Flue Gas</a:t>
            </a:r>
          </a:p>
        </p:txBody>
      </p:sp>
      <p:sp>
        <p:nvSpPr>
          <p:cNvPr id="199692" name="Text Box 15"/>
          <p:cNvSpPr txBox="1">
            <a:spLocks noChangeArrowheads="1"/>
          </p:cNvSpPr>
          <p:nvPr/>
        </p:nvSpPr>
        <p:spPr bwMode="auto">
          <a:xfrm>
            <a:off x="2881313" y="2363788"/>
            <a:ext cx="367088" cy="270843"/>
          </a:xfrm>
          <a:prstGeom prst="rect">
            <a:avLst/>
          </a:prstGeom>
          <a:noFill/>
          <a:ln w="9525" algn="ctr">
            <a:noFill/>
            <a:miter lim="800000"/>
            <a:headEnd/>
            <a:tailEnd/>
          </a:ln>
        </p:spPr>
        <p:txBody>
          <a:bodyPr wrap="none" lIns="0" tIns="27432" rIns="0" bIns="27432">
            <a:spAutoFit/>
          </a:bodyPr>
          <a:lstStyle/>
          <a:p>
            <a:pPr marL="342900" indent="-342900"/>
            <a:r>
              <a:rPr lang="en-US" sz="1400" b="1" i="0">
                <a:solidFill>
                  <a:schemeClr val="tx1"/>
                </a:solidFill>
              </a:rPr>
              <a:t>Fuel</a:t>
            </a:r>
          </a:p>
        </p:txBody>
      </p:sp>
      <p:sp>
        <p:nvSpPr>
          <p:cNvPr id="199693" name="Text Box 16"/>
          <p:cNvSpPr txBox="1">
            <a:spLocks noChangeArrowheads="1"/>
          </p:cNvSpPr>
          <p:nvPr/>
        </p:nvSpPr>
        <p:spPr bwMode="auto">
          <a:xfrm>
            <a:off x="2944813" y="2724150"/>
            <a:ext cx="250068" cy="270843"/>
          </a:xfrm>
          <a:prstGeom prst="rect">
            <a:avLst/>
          </a:prstGeom>
          <a:noFill/>
          <a:ln w="9525" algn="ctr">
            <a:noFill/>
            <a:miter lim="800000"/>
            <a:headEnd/>
            <a:tailEnd/>
          </a:ln>
        </p:spPr>
        <p:txBody>
          <a:bodyPr wrap="none" lIns="0" tIns="27432" rIns="0" bIns="27432">
            <a:spAutoFit/>
          </a:bodyPr>
          <a:lstStyle/>
          <a:p>
            <a:pPr marL="342900" indent="-342900"/>
            <a:r>
              <a:rPr lang="en-US" sz="1400" b="1" i="0">
                <a:solidFill>
                  <a:schemeClr val="tx1"/>
                </a:solidFill>
              </a:rPr>
              <a:t>Air</a:t>
            </a:r>
          </a:p>
        </p:txBody>
      </p:sp>
      <p:sp>
        <p:nvSpPr>
          <p:cNvPr id="199694" name="Text Box 17"/>
          <p:cNvSpPr txBox="1">
            <a:spLocks noChangeArrowheads="1"/>
          </p:cNvSpPr>
          <p:nvPr/>
        </p:nvSpPr>
        <p:spPr bwMode="auto">
          <a:xfrm>
            <a:off x="5810250" y="1884363"/>
            <a:ext cx="735779" cy="270843"/>
          </a:xfrm>
          <a:prstGeom prst="rect">
            <a:avLst/>
          </a:prstGeom>
          <a:noFill/>
          <a:ln w="9525" algn="ctr">
            <a:noFill/>
            <a:miter lim="800000"/>
            <a:headEnd/>
            <a:tailEnd/>
          </a:ln>
        </p:spPr>
        <p:txBody>
          <a:bodyPr wrap="none" lIns="0" tIns="27432" rIns="0" bIns="27432">
            <a:spAutoFit/>
          </a:bodyPr>
          <a:lstStyle/>
          <a:p>
            <a:pPr marL="342900" indent="-342900"/>
            <a:r>
              <a:rPr lang="en-US" sz="1400" b="1" i="0">
                <a:solidFill>
                  <a:schemeClr val="tx1"/>
                </a:solidFill>
              </a:rPr>
              <a:t>Nitrogen</a:t>
            </a:r>
          </a:p>
        </p:txBody>
      </p:sp>
      <p:sp>
        <p:nvSpPr>
          <p:cNvPr id="199695" name="Text Box 18"/>
          <p:cNvSpPr txBox="1">
            <a:spLocks noChangeArrowheads="1"/>
          </p:cNvSpPr>
          <p:nvPr/>
        </p:nvSpPr>
        <p:spPr bwMode="auto">
          <a:xfrm>
            <a:off x="7164388" y="2720975"/>
            <a:ext cx="336631" cy="270843"/>
          </a:xfrm>
          <a:prstGeom prst="rect">
            <a:avLst/>
          </a:prstGeom>
          <a:noFill/>
          <a:ln w="9525" algn="ctr">
            <a:noFill/>
            <a:miter lim="800000"/>
            <a:headEnd/>
            <a:tailEnd/>
          </a:ln>
        </p:spPr>
        <p:txBody>
          <a:bodyPr wrap="none" lIns="0" tIns="27432" rIns="0" bIns="27432">
            <a:spAutoFit/>
          </a:bodyPr>
          <a:lstStyle/>
          <a:p>
            <a:pPr marL="342900" indent="-342900"/>
            <a:r>
              <a:rPr lang="en-US" sz="1400" b="1" i="0">
                <a:solidFill>
                  <a:schemeClr val="tx1"/>
                </a:solidFill>
              </a:rPr>
              <a:t>CO</a:t>
            </a:r>
            <a:r>
              <a:rPr lang="en-US" sz="1400" b="1" i="0" baseline="-25000">
                <a:solidFill>
                  <a:schemeClr val="tx1"/>
                </a:solidFill>
              </a:rPr>
              <a:t>2</a:t>
            </a:r>
          </a:p>
        </p:txBody>
      </p:sp>
      <p:sp>
        <p:nvSpPr>
          <p:cNvPr id="199696" name="Text Box 19"/>
          <p:cNvSpPr txBox="1">
            <a:spLocks noChangeArrowheads="1"/>
          </p:cNvSpPr>
          <p:nvPr/>
        </p:nvSpPr>
        <p:spPr bwMode="auto">
          <a:xfrm>
            <a:off x="4856163" y="1739900"/>
            <a:ext cx="538609" cy="270843"/>
          </a:xfrm>
          <a:prstGeom prst="rect">
            <a:avLst/>
          </a:prstGeom>
          <a:noFill/>
          <a:ln w="9525" algn="ctr">
            <a:noFill/>
            <a:miter lim="800000"/>
            <a:headEnd/>
            <a:tailEnd/>
          </a:ln>
        </p:spPr>
        <p:txBody>
          <a:bodyPr wrap="none" lIns="0" tIns="27432" rIns="0" bIns="27432">
            <a:spAutoFit/>
          </a:bodyPr>
          <a:lstStyle/>
          <a:p>
            <a:pPr marL="342900" indent="-342900"/>
            <a:r>
              <a:rPr lang="en-US" sz="1400" b="1" i="0">
                <a:solidFill>
                  <a:schemeClr val="tx1"/>
                </a:solidFill>
              </a:rPr>
              <a:t>Power</a:t>
            </a:r>
          </a:p>
        </p:txBody>
      </p:sp>
      <p:sp>
        <p:nvSpPr>
          <p:cNvPr id="199697" name="Oval 20"/>
          <p:cNvSpPr>
            <a:spLocks noChangeArrowheads="1"/>
          </p:cNvSpPr>
          <p:nvPr/>
        </p:nvSpPr>
        <p:spPr bwMode="auto">
          <a:xfrm>
            <a:off x="4673600" y="1801813"/>
            <a:ext cx="133350" cy="133350"/>
          </a:xfrm>
          <a:prstGeom prst="ellipse">
            <a:avLst/>
          </a:prstGeom>
          <a:solidFill>
            <a:schemeClr val="tx2"/>
          </a:solidFill>
          <a:ln w="9525" algn="ctr">
            <a:noFill/>
            <a:round/>
            <a:headEnd/>
            <a:tailEnd/>
          </a:ln>
        </p:spPr>
        <p:txBody>
          <a:bodyPr wrap="none" lIns="0" tIns="27432" rIns="0" bIns="27432" anchor="ctr"/>
          <a:lstStyle/>
          <a:p>
            <a:endParaRPr lang="en-US" sz="1400"/>
          </a:p>
        </p:txBody>
      </p:sp>
      <p:sp>
        <p:nvSpPr>
          <p:cNvPr id="199698" name="Line 21"/>
          <p:cNvSpPr>
            <a:spLocks noChangeShapeType="1"/>
          </p:cNvSpPr>
          <p:nvPr/>
        </p:nvSpPr>
        <p:spPr bwMode="auto">
          <a:xfrm>
            <a:off x="285750" y="3956050"/>
            <a:ext cx="8386763" cy="0"/>
          </a:xfrm>
          <a:prstGeom prst="line">
            <a:avLst/>
          </a:prstGeom>
          <a:noFill/>
          <a:ln w="57150">
            <a:solidFill>
              <a:schemeClr val="tx1"/>
            </a:solidFill>
            <a:round/>
            <a:headEnd/>
            <a:tailEnd/>
          </a:ln>
        </p:spPr>
        <p:txBody>
          <a:bodyPr lIns="0" tIns="27432" rIns="0" bIns="27432"/>
          <a:lstStyle/>
          <a:p>
            <a:endParaRPr lang="en-US"/>
          </a:p>
        </p:txBody>
      </p:sp>
      <p:sp>
        <p:nvSpPr>
          <p:cNvPr id="199699" name="Text Box 22"/>
          <p:cNvSpPr txBox="1">
            <a:spLocks noChangeArrowheads="1"/>
          </p:cNvSpPr>
          <p:nvPr/>
        </p:nvSpPr>
        <p:spPr bwMode="auto">
          <a:xfrm>
            <a:off x="777250" y="2138785"/>
            <a:ext cx="1419225" cy="787400"/>
          </a:xfrm>
          <a:prstGeom prst="rect">
            <a:avLst/>
          </a:prstGeom>
          <a:noFill/>
          <a:ln w="9525" algn="ctr">
            <a:noFill/>
            <a:miter lim="800000"/>
            <a:headEnd/>
            <a:tailEnd/>
          </a:ln>
        </p:spPr>
        <p:txBody>
          <a:bodyPr wrap="none" lIns="0" tIns="27432" rIns="0" bIns="27432">
            <a:spAutoFit/>
          </a:bodyPr>
          <a:lstStyle/>
          <a:p>
            <a:pPr marL="342900" indent="-342900"/>
            <a:r>
              <a:rPr lang="en-US" sz="1600" b="1" i="0" dirty="0">
                <a:solidFill>
                  <a:schemeClr val="tx1"/>
                </a:solidFill>
              </a:rPr>
              <a:t>Post-</a:t>
            </a:r>
          </a:p>
          <a:p>
            <a:pPr marL="342900" indent="-342900"/>
            <a:r>
              <a:rPr lang="en-US" sz="1600" b="1" i="0" dirty="0">
                <a:solidFill>
                  <a:schemeClr val="tx1"/>
                </a:solidFill>
              </a:rPr>
              <a:t>Combustion</a:t>
            </a:r>
          </a:p>
          <a:p>
            <a:pPr marL="342900" indent="-342900"/>
            <a:r>
              <a:rPr lang="en-US" sz="1600" dirty="0">
                <a:solidFill>
                  <a:schemeClr val="tx1"/>
                </a:solidFill>
              </a:rPr>
              <a:t>Pulverized Coal</a:t>
            </a:r>
          </a:p>
        </p:txBody>
      </p:sp>
      <p:sp>
        <p:nvSpPr>
          <p:cNvPr id="199700" name="Line 23"/>
          <p:cNvSpPr>
            <a:spLocks noChangeShapeType="1"/>
          </p:cNvSpPr>
          <p:nvPr/>
        </p:nvSpPr>
        <p:spPr bwMode="auto">
          <a:xfrm>
            <a:off x="2838450" y="2974975"/>
            <a:ext cx="614363" cy="0"/>
          </a:xfrm>
          <a:prstGeom prst="line">
            <a:avLst/>
          </a:prstGeom>
          <a:noFill/>
          <a:ln w="57150">
            <a:solidFill>
              <a:schemeClr val="tx1"/>
            </a:solidFill>
            <a:round/>
            <a:headEnd/>
            <a:tailEnd type="triangle" w="med" len="med"/>
          </a:ln>
        </p:spPr>
        <p:txBody>
          <a:bodyPr lIns="0" tIns="27432" rIns="0" bIns="27432"/>
          <a:lstStyle/>
          <a:p>
            <a:endParaRPr lang="en-US" sz="1400"/>
          </a:p>
        </p:txBody>
      </p:sp>
      <p:grpSp>
        <p:nvGrpSpPr>
          <p:cNvPr id="199701" name="Group 24"/>
          <p:cNvGrpSpPr>
            <a:grpSpLocks/>
          </p:cNvGrpSpPr>
          <p:nvPr/>
        </p:nvGrpSpPr>
        <p:grpSpPr bwMode="auto">
          <a:xfrm>
            <a:off x="4551363" y="4187950"/>
            <a:ext cx="4391025" cy="1081088"/>
            <a:chOff x="1214" y="1685"/>
            <a:chExt cx="2766" cy="681"/>
          </a:xfrm>
        </p:grpSpPr>
        <p:sp>
          <p:nvSpPr>
            <p:cNvPr id="199703" name="Text Box 25"/>
            <p:cNvSpPr txBox="1">
              <a:spLocks noChangeArrowheads="1"/>
            </p:cNvSpPr>
            <p:nvPr/>
          </p:nvSpPr>
          <p:spPr bwMode="auto">
            <a:xfrm>
              <a:off x="1214" y="1862"/>
              <a:ext cx="2766" cy="504"/>
            </a:xfrm>
            <a:prstGeom prst="rect">
              <a:avLst/>
            </a:prstGeom>
            <a:noFill/>
            <a:ln w="12700">
              <a:noFill/>
              <a:miter lim="800000"/>
              <a:headEnd/>
              <a:tailEnd/>
            </a:ln>
          </p:spPr>
          <p:txBody>
            <a:bodyPr wrap="none">
              <a:spAutoFit/>
            </a:bodyPr>
            <a:lstStyle/>
            <a:p>
              <a:pPr eaLnBrk="0" hangingPunct="0"/>
              <a:r>
                <a:rPr lang="en-US" sz="1600" i="0" dirty="0">
                  <a:solidFill>
                    <a:schemeClr val="tx2"/>
                  </a:solidFill>
                </a:rPr>
                <a:t>Net power (</a:t>
              </a:r>
              <a:r>
                <a:rPr lang="en-US" sz="1600" i="0" dirty="0" err="1">
                  <a:solidFill>
                    <a:schemeClr val="tx2"/>
                  </a:solidFill>
                </a:rPr>
                <a:t>MWe</a:t>
              </a:r>
              <a:r>
                <a:rPr lang="en-US" sz="1600" i="0" dirty="0">
                  <a:solidFill>
                    <a:schemeClr val="tx2"/>
                  </a:solidFill>
                </a:rPr>
                <a:t>)	550	550	</a:t>
              </a:r>
            </a:p>
            <a:p>
              <a:pPr eaLnBrk="0" hangingPunct="0"/>
              <a:r>
                <a:rPr lang="en-US" sz="1600" i="0" dirty="0">
                  <a:solidFill>
                    <a:schemeClr val="tx2"/>
                  </a:solidFill>
                </a:rPr>
                <a:t>Efficiency (HHV)	</a:t>
              </a:r>
              <a:r>
                <a:rPr lang="en-US" sz="1600" b="1" i="0" dirty="0">
                  <a:solidFill>
                    <a:schemeClr val="tx2"/>
                  </a:solidFill>
                </a:rPr>
                <a:t>36.8%	24.9%</a:t>
              </a:r>
              <a:r>
                <a:rPr lang="en-US" sz="1600" b="1" i="0" baseline="30000" dirty="0">
                  <a:solidFill>
                    <a:schemeClr val="tx2"/>
                  </a:solidFill>
                </a:rPr>
                <a:t>*</a:t>
              </a:r>
              <a:endParaRPr lang="en-US" sz="1600" b="1" i="0" dirty="0">
                <a:solidFill>
                  <a:schemeClr val="tx2"/>
                </a:solidFill>
              </a:endParaRPr>
            </a:p>
            <a:p>
              <a:pPr eaLnBrk="0" hangingPunct="0"/>
              <a:r>
                <a:rPr lang="en-US" sz="1400" i="0" dirty="0">
                  <a:solidFill>
                    <a:schemeClr val="tx1"/>
                  </a:solidFill>
                </a:rPr>
                <a:t>Basis CO</a:t>
              </a:r>
              <a:r>
                <a:rPr lang="en-US" sz="1400" i="0" baseline="-25000" dirty="0">
                  <a:solidFill>
                    <a:schemeClr val="tx1"/>
                  </a:solidFill>
                </a:rPr>
                <a:t>2</a:t>
              </a:r>
              <a:r>
                <a:rPr lang="en-US" sz="1400" i="0" dirty="0">
                  <a:solidFill>
                    <a:schemeClr val="tx1"/>
                  </a:solidFill>
                </a:rPr>
                <a:t> compressed to 2200 psi, 50 mile transport</a:t>
              </a:r>
            </a:p>
          </p:txBody>
        </p:sp>
        <p:sp>
          <p:nvSpPr>
            <p:cNvPr id="199704" name="Text Box 26"/>
            <p:cNvSpPr txBox="1">
              <a:spLocks noChangeArrowheads="1"/>
            </p:cNvSpPr>
            <p:nvPr/>
          </p:nvSpPr>
          <p:spPr bwMode="auto">
            <a:xfrm>
              <a:off x="2358" y="1685"/>
              <a:ext cx="386" cy="194"/>
            </a:xfrm>
            <a:prstGeom prst="rect">
              <a:avLst/>
            </a:prstGeom>
            <a:noFill/>
            <a:ln w="12700">
              <a:noFill/>
              <a:miter lim="800000"/>
              <a:headEnd/>
              <a:tailEnd/>
            </a:ln>
          </p:spPr>
          <p:txBody>
            <a:bodyPr wrap="none">
              <a:spAutoFit/>
            </a:bodyPr>
            <a:lstStyle/>
            <a:p>
              <a:pPr eaLnBrk="0" hangingPunct="0"/>
              <a:r>
                <a:rPr lang="en-US" sz="1400" b="1" i="0" u="sng" dirty="0">
                  <a:solidFill>
                    <a:schemeClr val="tx2"/>
                  </a:solidFill>
                </a:rPr>
                <a:t>Base</a:t>
              </a:r>
            </a:p>
          </p:txBody>
        </p:sp>
        <p:sp>
          <p:nvSpPr>
            <p:cNvPr id="199705" name="Text Box 27"/>
            <p:cNvSpPr txBox="1">
              <a:spLocks noChangeArrowheads="1"/>
            </p:cNvSpPr>
            <p:nvPr/>
          </p:nvSpPr>
          <p:spPr bwMode="auto">
            <a:xfrm>
              <a:off x="2894" y="1685"/>
              <a:ext cx="743" cy="194"/>
            </a:xfrm>
            <a:prstGeom prst="rect">
              <a:avLst/>
            </a:prstGeom>
            <a:noFill/>
            <a:ln w="12700">
              <a:noFill/>
              <a:miter lim="800000"/>
              <a:headEnd/>
              <a:tailEnd/>
            </a:ln>
          </p:spPr>
          <p:txBody>
            <a:bodyPr wrap="none">
              <a:spAutoFit/>
            </a:bodyPr>
            <a:lstStyle/>
            <a:p>
              <a:pPr eaLnBrk="0" hangingPunct="0"/>
              <a:r>
                <a:rPr lang="en-US" sz="1400" b="1" i="0" u="sng" dirty="0" smtClean="0">
                  <a:solidFill>
                    <a:schemeClr val="tx2"/>
                  </a:solidFill>
                </a:rPr>
                <a:t>W / Capture</a:t>
              </a:r>
              <a:endParaRPr lang="en-US" sz="1400" b="1" i="0" u="sng" dirty="0">
                <a:solidFill>
                  <a:schemeClr val="tx2"/>
                </a:solidFill>
              </a:endParaRPr>
            </a:p>
          </p:txBody>
        </p:sp>
      </p:grpSp>
      <p:sp>
        <p:nvSpPr>
          <p:cNvPr id="199702" name="Rectangle 28"/>
          <p:cNvSpPr>
            <a:spLocks noGrp="1" noChangeArrowheads="1"/>
          </p:cNvSpPr>
          <p:nvPr>
            <p:ph type="body" sz="half" idx="4294967295"/>
          </p:nvPr>
        </p:nvSpPr>
        <p:spPr>
          <a:xfrm>
            <a:off x="233363" y="4300662"/>
            <a:ext cx="4038600" cy="1725612"/>
          </a:xfrm>
        </p:spPr>
        <p:txBody>
          <a:bodyPr/>
          <a:lstStyle/>
          <a:p>
            <a:r>
              <a:rPr lang="en-US" sz="2000" dirty="0" smtClean="0"/>
              <a:t>Amine scrubbing: already in use for gas scrubbing, at smaller scale.</a:t>
            </a:r>
          </a:p>
          <a:p>
            <a:r>
              <a:rPr lang="en-US" sz="2000" dirty="0" smtClean="0"/>
              <a:t>Reversible chemical reaction with CO2 releases CO2 with heat addition.</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4"/>
          <p:cNvGrpSpPr>
            <a:grpSpLocks/>
          </p:cNvGrpSpPr>
          <p:nvPr/>
        </p:nvGrpSpPr>
        <p:grpSpPr bwMode="auto">
          <a:xfrm>
            <a:off x="471488" y="1016000"/>
            <a:ext cx="7824787" cy="5916613"/>
            <a:chOff x="201" y="643"/>
            <a:chExt cx="4929" cy="3727"/>
          </a:xfrm>
        </p:grpSpPr>
        <p:grpSp>
          <p:nvGrpSpPr>
            <p:cNvPr id="201736" name="Group 25"/>
            <p:cNvGrpSpPr>
              <a:grpSpLocks/>
            </p:cNvGrpSpPr>
            <p:nvPr/>
          </p:nvGrpSpPr>
          <p:grpSpPr bwMode="auto">
            <a:xfrm>
              <a:off x="201" y="643"/>
              <a:ext cx="4929" cy="3727"/>
              <a:chOff x="153" y="654"/>
              <a:chExt cx="4929" cy="3727"/>
            </a:xfrm>
          </p:grpSpPr>
          <p:pic>
            <p:nvPicPr>
              <p:cNvPr id="201738" name="Picture 26" descr="collage"/>
              <p:cNvPicPr>
                <a:picLocks noChangeAspect="1" noChangeArrowheads="1"/>
              </p:cNvPicPr>
              <p:nvPr/>
            </p:nvPicPr>
            <p:blipFill>
              <a:blip r:embed="rId3" cstate="print"/>
              <a:srcRect/>
              <a:stretch>
                <a:fillRect/>
              </a:stretch>
            </p:blipFill>
            <p:spPr bwMode="auto">
              <a:xfrm>
                <a:off x="1563" y="1424"/>
                <a:ext cx="2533" cy="2440"/>
              </a:xfrm>
              <a:prstGeom prst="rect">
                <a:avLst/>
              </a:prstGeom>
              <a:noFill/>
              <a:ln w="9525">
                <a:noFill/>
                <a:miter lim="800000"/>
                <a:headEnd/>
                <a:tailEnd/>
              </a:ln>
            </p:spPr>
          </p:pic>
          <p:sp>
            <p:nvSpPr>
              <p:cNvPr id="252955" name="Text Box 27"/>
              <p:cNvSpPr txBox="1">
                <a:spLocks noChangeArrowheads="1"/>
              </p:cNvSpPr>
              <p:nvPr/>
            </p:nvSpPr>
            <p:spPr bwMode="auto">
              <a:xfrm>
                <a:off x="1775" y="3087"/>
                <a:ext cx="463" cy="27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defRPr/>
                </a:pPr>
                <a:r>
                  <a:rPr lang="en-US" sz="1100" b="1">
                    <a:solidFill>
                      <a:schemeClr val="bg1"/>
                    </a:solidFill>
                    <a:cs typeface="+mn-cs"/>
                  </a:rPr>
                  <a:t>Cement </a:t>
                </a:r>
              </a:p>
              <a:p>
                <a:pPr>
                  <a:defRPr/>
                </a:pPr>
                <a:r>
                  <a:rPr lang="en-US" sz="1100" b="1">
                    <a:solidFill>
                      <a:schemeClr val="bg1"/>
                    </a:solidFill>
                    <a:cs typeface="+mn-cs"/>
                  </a:rPr>
                  <a:t>    Plant </a:t>
                </a:r>
              </a:p>
            </p:txBody>
          </p:sp>
          <p:sp>
            <p:nvSpPr>
              <p:cNvPr id="201740" name="Oval 28"/>
              <p:cNvSpPr>
                <a:spLocks noChangeArrowheads="1"/>
              </p:cNvSpPr>
              <p:nvPr/>
            </p:nvSpPr>
            <p:spPr bwMode="auto">
              <a:xfrm>
                <a:off x="1625" y="1460"/>
                <a:ext cx="2418" cy="2368"/>
              </a:xfrm>
              <a:prstGeom prst="ellipse">
                <a:avLst/>
              </a:prstGeom>
              <a:noFill/>
              <a:ln w="76200">
                <a:solidFill>
                  <a:srgbClr val="CC9900"/>
                </a:solidFill>
                <a:round/>
                <a:headEnd/>
                <a:tailEnd/>
              </a:ln>
            </p:spPr>
            <p:txBody>
              <a:bodyPr wrap="none" anchor="ctr"/>
              <a:lstStyle/>
              <a:p>
                <a:endParaRPr lang="en-US" sz="1800" i="0">
                  <a:solidFill>
                    <a:schemeClr val="tx1"/>
                  </a:solidFill>
                </a:endParaRPr>
              </a:p>
            </p:txBody>
          </p:sp>
          <p:sp>
            <p:nvSpPr>
              <p:cNvPr id="201741" name="AutoShape 29"/>
              <p:cNvSpPr>
                <a:spLocks noChangeArrowheads="1"/>
              </p:cNvSpPr>
              <p:nvPr/>
            </p:nvSpPr>
            <p:spPr bwMode="auto">
              <a:xfrm rot="-6003951">
                <a:off x="2653" y="1953"/>
                <a:ext cx="2939" cy="191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0 w 21600"/>
                  <a:gd name="T19" fmla="*/ 3165 h 21600"/>
                  <a:gd name="T20" fmla="*/ 18440 w 21600"/>
                  <a:gd name="T21" fmla="*/ 18435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349" y="12225"/>
                    </a:moveTo>
                    <a:cubicBezTo>
                      <a:pt x="19428" y="11754"/>
                      <a:pt x="19468" y="11277"/>
                      <a:pt x="19468" y="10800"/>
                    </a:cubicBezTo>
                    <a:cubicBezTo>
                      <a:pt x="19468" y="6059"/>
                      <a:pt x="15659" y="2198"/>
                      <a:pt x="10919" y="2132"/>
                    </a:cubicBezTo>
                    <a:lnTo>
                      <a:pt x="10948" y="1"/>
                    </a:lnTo>
                    <a:cubicBezTo>
                      <a:pt x="16854" y="82"/>
                      <a:pt x="21600" y="4893"/>
                      <a:pt x="21600" y="10800"/>
                    </a:cubicBezTo>
                    <a:cubicBezTo>
                      <a:pt x="21600" y="11395"/>
                      <a:pt x="21550" y="11989"/>
                      <a:pt x="21452" y="12576"/>
                    </a:cubicBezTo>
                    <a:lnTo>
                      <a:pt x="24116" y="13020"/>
                    </a:lnTo>
                    <a:lnTo>
                      <a:pt x="19781" y="16116"/>
                    </a:lnTo>
                    <a:lnTo>
                      <a:pt x="16686" y="11781"/>
                    </a:lnTo>
                    <a:lnTo>
                      <a:pt x="19349" y="12225"/>
                    </a:lnTo>
                    <a:close/>
                  </a:path>
                </a:pathLst>
              </a:custGeom>
              <a:solidFill>
                <a:srgbClr val="3366CC">
                  <a:alpha val="30196"/>
                </a:srgbClr>
              </a:solidFill>
              <a:ln w="12700">
                <a:noFill/>
                <a:miter lim="800000"/>
                <a:headEnd/>
                <a:tailEnd/>
              </a:ln>
            </p:spPr>
            <p:txBody>
              <a:bodyPr wrap="none" anchor="ctr"/>
              <a:lstStyle/>
              <a:p>
                <a:endParaRPr lang="en-US"/>
              </a:p>
            </p:txBody>
          </p:sp>
          <p:sp>
            <p:nvSpPr>
              <p:cNvPr id="201742" name="AutoShape 30"/>
              <p:cNvSpPr>
                <a:spLocks noChangeArrowheads="1"/>
              </p:cNvSpPr>
              <p:nvPr/>
            </p:nvSpPr>
            <p:spPr bwMode="auto">
              <a:xfrm>
                <a:off x="2361" y="939"/>
                <a:ext cx="1006" cy="2089"/>
              </a:xfrm>
              <a:prstGeom prst="upArrow">
                <a:avLst>
                  <a:gd name="adj1" fmla="val 28231"/>
                  <a:gd name="adj2" fmla="val 31225"/>
                </a:avLst>
              </a:prstGeom>
              <a:solidFill>
                <a:srgbClr val="009242">
                  <a:alpha val="30196"/>
                </a:srgbClr>
              </a:solidFill>
              <a:ln w="12700">
                <a:noFill/>
                <a:miter lim="800000"/>
                <a:headEnd/>
                <a:tailEnd/>
              </a:ln>
            </p:spPr>
            <p:txBody>
              <a:bodyPr wrap="none" anchor="ctr"/>
              <a:lstStyle/>
              <a:p>
                <a:endParaRPr lang="en-US" sz="1800" i="0">
                  <a:solidFill>
                    <a:schemeClr val="tx1"/>
                  </a:solidFill>
                </a:endParaRPr>
              </a:p>
            </p:txBody>
          </p:sp>
          <p:sp>
            <p:nvSpPr>
              <p:cNvPr id="252959" name="Text Box 31"/>
              <p:cNvSpPr txBox="1">
                <a:spLocks noChangeArrowheads="1"/>
              </p:cNvSpPr>
              <p:nvPr/>
            </p:nvSpPr>
            <p:spPr bwMode="auto">
              <a:xfrm>
                <a:off x="2528" y="654"/>
                <a:ext cx="607" cy="327"/>
              </a:xfrm>
              <a:prstGeom prst="rect">
                <a:avLst/>
              </a:prstGeom>
              <a:noFill/>
              <a:ln w="9525">
                <a:noFill/>
                <a:miter lim="800000"/>
                <a:headEnd/>
                <a:tailEnd/>
              </a:ln>
              <a:effectLst>
                <a:outerShdw dist="17961" dir="2700000" algn="ctr" rotWithShape="0">
                  <a:schemeClr val="bg2"/>
                </a:outerShdw>
              </a:effectLst>
            </p:spPr>
            <p:txBody>
              <a:bodyPr>
                <a:spAutoFit/>
              </a:bodyPr>
              <a:lstStyle/>
              <a:p>
                <a:pPr algn="ctr">
                  <a:defRPr/>
                </a:pPr>
                <a:r>
                  <a:rPr lang="en-US" sz="2800" b="1">
                    <a:solidFill>
                      <a:schemeClr val="hlink"/>
                    </a:solidFill>
                    <a:latin typeface="Times New Roman" pitchFamily="18" charset="0"/>
                    <a:cs typeface="+mn-cs"/>
                  </a:rPr>
                  <a:t>Cost</a:t>
                </a:r>
              </a:p>
            </p:txBody>
          </p:sp>
          <p:sp>
            <p:nvSpPr>
              <p:cNvPr id="252960" name="Text Box 32"/>
              <p:cNvSpPr txBox="1">
                <a:spLocks noChangeArrowheads="1"/>
              </p:cNvSpPr>
              <p:nvPr/>
            </p:nvSpPr>
            <p:spPr bwMode="auto">
              <a:xfrm>
                <a:off x="153" y="1442"/>
                <a:ext cx="1241" cy="596"/>
              </a:xfrm>
              <a:prstGeom prst="rect">
                <a:avLst/>
              </a:prstGeom>
              <a:noFill/>
              <a:ln w="9525">
                <a:noFill/>
                <a:miter lim="800000"/>
                <a:headEnd/>
                <a:tailEnd/>
              </a:ln>
              <a:effectLst>
                <a:outerShdw dist="17961" dir="2700000" algn="ctr" rotWithShape="0">
                  <a:schemeClr val="bg2"/>
                </a:outerShdw>
              </a:effectLst>
            </p:spPr>
            <p:txBody>
              <a:bodyPr>
                <a:spAutoFit/>
              </a:bodyPr>
              <a:lstStyle/>
              <a:p>
                <a:pPr>
                  <a:defRPr/>
                </a:pPr>
                <a:r>
                  <a:rPr lang="en-US" sz="2800" b="1">
                    <a:solidFill>
                      <a:srgbClr val="CC0000"/>
                    </a:solidFill>
                    <a:latin typeface="Times New Roman" pitchFamily="18" charset="0"/>
                    <a:cs typeface="+mn-cs"/>
                  </a:rPr>
                  <a:t>     Energy</a:t>
                </a:r>
              </a:p>
              <a:p>
                <a:pPr>
                  <a:defRPr/>
                </a:pPr>
                <a:r>
                  <a:rPr lang="en-US" sz="2800" b="1">
                    <a:solidFill>
                      <a:srgbClr val="CC0000"/>
                    </a:solidFill>
                    <a:latin typeface="Times New Roman" pitchFamily="18" charset="0"/>
                    <a:cs typeface="+mn-cs"/>
                  </a:rPr>
                  <a:t>     Penalty</a:t>
                </a:r>
              </a:p>
            </p:txBody>
          </p:sp>
          <p:sp>
            <p:nvSpPr>
              <p:cNvPr id="252961" name="Text Box 33"/>
              <p:cNvSpPr txBox="1">
                <a:spLocks noChangeArrowheads="1"/>
              </p:cNvSpPr>
              <p:nvPr/>
            </p:nvSpPr>
            <p:spPr bwMode="auto">
              <a:xfrm>
                <a:off x="4293" y="1428"/>
                <a:ext cx="785" cy="327"/>
              </a:xfrm>
              <a:prstGeom prst="rect">
                <a:avLst/>
              </a:prstGeom>
              <a:noFill/>
              <a:ln w="9525">
                <a:noFill/>
                <a:miter lim="800000"/>
                <a:headEnd/>
                <a:tailEnd/>
              </a:ln>
              <a:effectLst>
                <a:outerShdw dist="17961" dir="2700000" algn="ctr" rotWithShape="0">
                  <a:schemeClr val="bg2"/>
                </a:outerShdw>
              </a:effectLst>
            </p:spPr>
            <p:txBody>
              <a:bodyPr>
                <a:spAutoFit/>
              </a:bodyPr>
              <a:lstStyle/>
              <a:p>
                <a:pPr algn="ctr">
                  <a:defRPr/>
                </a:pPr>
                <a:r>
                  <a:rPr lang="en-US" sz="2800" b="1">
                    <a:solidFill>
                      <a:srgbClr val="000099"/>
                    </a:solidFill>
                    <a:latin typeface="Times New Roman" pitchFamily="18" charset="0"/>
                    <a:cs typeface="+mn-cs"/>
                  </a:rPr>
                  <a:t>Water</a:t>
                </a:r>
              </a:p>
            </p:txBody>
          </p:sp>
          <p:sp>
            <p:nvSpPr>
              <p:cNvPr id="201746" name="AutoShape 34"/>
              <p:cNvSpPr>
                <a:spLocks noChangeArrowheads="1"/>
              </p:cNvSpPr>
              <p:nvPr/>
            </p:nvSpPr>
            <p:spPr bwMode="auto">
              <a:xfrm rot="6003951" flipH="1">
                <a:off x="72" y="1952"/>
                <a:ext cx="2939" cy="191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0 w 21600"/>
                  <a:gd name="T19" fmla="*/ 3165 h 21600"/>
                  <a:gd name="T20" fmla="*/ 18440 w 21600"/>
                  <a:gd name="T21" fmla="*/ 18435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349" y="12225"/>
                    </a:moveTo>
                    <a:cubicBezTo>
                      <a:pt x="19428" y="11754"/>
                      <a:pt x="19468" y="11277"/>
                      <a:pt x="19468" y="10800"/>
                    </a:cubicBezTo>
                    <a:cubicBezTo>
                      <a:pt x="19468" y="6059"/>
                      <a:pt x="15659" y="2198"/>
                      <a:pt x="10919" y="2132"/>
                    </a:cubicBezTo>
                    <a:lnTo>
                      <a:pt x="10948" y="1"/>
                    </a:lnTo>
                    <a:cubicBezTo>
                      <a:pt x="16854" y="82"/>
                      <a:pt x="21600" y="4893"/>
                      <a:pt x="21600" y="10800"/>
                    </a:cubicBezTo>
                    <a:cubicBezTo>
                      <a:pt x="21600" y="11395"/>
                      <a:pt x="21550" y="11989"/>
                      <a:pt x="21452" y="12576"/>
                    </a:cubicBezTo>
                    <a:lnTo>
                      <a:pt x="24116" y="13020"/>
                    </a:lnTo>
                    <a:lnTo>
                      <a:pt x="19781" y="16116"/>
                    </a:lnTo>
                    <a:lnTo>
                      <a:pt x="16686" y="11781"/>
                    </a:lnTo>
                    <a:lnTo>
                      <a:pt x="19349" y="12225"/>
                    </a:lnTo>
                    <a:close/>
                  </a:path>
                </a:pathLst>
              </a:custGeom>
              <a:solidFill>
                <a:srgbClr val="CC0000">
                  <a:alpha val="30196"/>
                </a:srgbClr>
              </a:solidFill>
              <a:ln w="12700">
                <a:noFill/>
                <a:miter lim="800000"/>
                <a:headEnd/>
                <a:tailEnd/>
              </a:ln>
            </p:spPr>
            <p:txBody>
              <a:bodyPr wrap="none" anchor="ctr"/>
              <a:lstStyle/>
              <a:p>
                <a:endParaRPr lang="en-US"/>
              </a:p>
            </p:txBody>
          </p:sp>
          <p:sp>
            <p:nvSpPr>
              <p:cNvPr id="252963" name="Text Box 35"/>
              <p:cNvSpPr txBox="1">
                <a:spLocks noChangeArrowheads="1"/>
              </p:cNvSpPr>
              <p:nvPr/>
            </p:nvSpPr>
            <p:spPr bwMode="auto">
              <a:xfrm>
                <a:off x="1760" y="2429"/>
                <a:ext cx="607" cy="173"/>
              </a:xfrm>
              <a:prstGeom prst="rect">
                <a:avLst/>
              </a:prstGeom>
              <a:noFill/>
              <a:ln w="9525">
                <a:noFill/>
                <a:miter lim="800000"/>
                <a:headEnd/>
                <a:tailEnd/>
              </a:ln>
              <a:effectLst>
                <a:outerShdw dist="17961" dir="2700000" algn="ctr" rotWithShape="0">
                  <a:schemeClr val="tx1"/>
                </a:outerShdw>
              </a:effectLst>
            </p:spPr>
            <p:txBody>
              <a:bodyPr wrap="none">
                <a:spAutoFit/>
              </a:bodyPr>
              <a:lstStyle/>
              <a:p>
                <a:pPr>
                  <a:defRPr/>
                </a:pPr>
                <a:r>
                  <a:rPr lang="en-US" sz="1200" b="1">
                    <a:solidFill>
                      <a:schemeClr val="bg1"/>
                    </a:solidFill>
                    <a:cs typeface="+mn-cs"/>
                  </a:rPr>
                  <a:t>Steel Plant</a:t>
                </a:r>
              </a:p>
            </p:txBody>
          </p:sp>
          <p:sp>
            <p:nvSpPr>
              <p:cNvPr id="252964" name="Text Box 36"/>
              <p:cNvSpPr txBox="1">
                <a:spLocks noChangeArrowheads="1"/>
              </p:cNvSpPr>
              <p:nvPr/>
            </p:nvSpPr>
            <p:spPr bwMode="auto">
              <a:xfrm>
                <a:off x="2854" y="2110"/>
                <a:ext cx="879" cy="173"/>
              </a:xfrm>
              <a:prstGeom prst="rect">
                <a:avLst/>
              </a:prstGeom>
              <a:noFill/>
              <a:ln w="9525">
                <a:noFill/>
                <a:miter lim="800000"/>
                <a:headEnd/>
                <a:tailEnd/>
              </a:ln>
              <a:effectLst>
                <a:outerShdw dist="17961" dir="2700000" algn="ctr" rotWithShape="0">
                  <a:schemeClr val="tx1"/>
                </a:outerShdw>
              </a:effectLst>
            </p:spPr>
            <p:txBody>
              <a:bodyPr wrap="none">
                <a:spAutoFit/>
              </a:bodyPr>
              <a:lstStyle/>
              <a:p>
                <a:pPr>
                  <a:defRPr/>
                </a:pPr>
                <a:r>
                  <a:rPr lang="en-US" sz="1200" b="1">
                    <a:solidFill>
                      <a:schemeClr val="bg1"/>
                    </a:solidFill>
                    <a:cs typeface="+mn-cs"/>
                  </a:rPr>
                  <a:t>Ethanol Refinery</a:t>
                </a:r>
              </a:p>
            </p:txBody>
          </p:sp>
          <p:sp>
            <p:nvSpPr>
              <p:cNvPr id="252965" name="Text Box 37"/>
              <p:cNvSpPr txBox="1">
                <a:spLocks noChangeArrowheads="1"/>
              </p:cNvSpPr>
              <p:nvPr/>
            </p:nvSpPr>
            <p:spPr bwMode="auto">
              <a:xfrm>
                <a:off x="3326" y="3022"/>
                <a:ext cx="526" cy="376"/>
              </a:xfrm>
              <a:prstGeom prst="rect">
                <a:avLst/>
              </a:prstGeom>
              <a:noFill/>
              <a:ln w="9525">
                <a:noFill/>
                <a:miter lim="800000"/>
                <a:headEnd/>
                <a:tailEnd/>
              </a:ln>
              <a:effectLst>
                <a:outerShdw dist="17961" dir="2700000" algn="ctr" rotWithShape="0">
                  <a:schemeClr val="tx1"/>
                </a:outerShdw>
              </a:effectLst>
            </p:spPr>
            <p:txBody>
              <a:bodyPr wrap="none">
                <a:spAutoFit/>
              </a:bodyPr>
              <a:lstStyle/>
              <a:p>
                <a:pPr algn="ctr">
                  <a:defRPr/>
                </a:pPr>
                <a:r>
                  <a:rPr lang="en-US" sz="1100" b="1">
                    <a:solidFill>
                      <a:schemeClr val="bg1"/>
                    </a:solidFill>
                    <a:cs typeface="+mn-cs"/>
                  </a:rPr>
                  <a:t>Coal-fired</a:t>
                </a:r>
              </a:p>
              <a:p>
                <a:pPr algn="ctr">
                  <a:defRPr/>
                </a:pPr>
                <a:r>
                  <a:rPr lang="en-US" sz="1100" b="1">
                    <a:solidFill>
                      <a:schemeClr val="bg1"/>
                    </a:solidFill>
                    <a:cs typeface="+mn-cs"/>
                  </a:rPr>
                  <a:t>Power </a:t>
                </a:r>
              </a:p>
              <a:p>
                <a:pPr algn="ctr">
                  <a:defRPr/>
                </a:pPr>
                <a:r>
                  <a:rPr lang="en-US" sz="1100" b="1">
                    <a:solidFill>
                      <a:schemeClr val="bg1"/>
                    </a:solidFill>
                    <a:cs typeface="+mn-cs"/>
                  </a:rPr>
                  <a:t>Plant</a:t>
                </a:r>
              </a:p>
            </p:txBody>
          </p:sp>
        </p:grpSp>
        <p:sp>
          <p:nvSpPr>
            <p:cNvPr id="252966" name="Rectangle 38"/>
            <p:cNvSpPr>
              <a:spLocks noChangeArrowheads="1"/>
            </p:cNvSpPr>
            <p:nvPr/>
          </p:nvSpPr>
          <p:spPr bwMode="auto">
            <a:xfrm>
              <a:off x="1700" y="2586"/>
              <a:ext cx="2368" cy="404"/>
            </a:xfrm>
            <a:prstGeom prst="rect">
              <a:avLst/>
            </a:prstGeom>
            <a:solidFill>
              <a:srgbClr val="CC9900">
                <a:alpha val="39999"/>
              </a:srgbClr>
            </a:solidFill>
            <a:ln w="9525">
              <a:noFill/>
              <a:miter lim="800000"/>
              <a:headEnd/>
              <a:tailEnd/>
            </a:ln>
            <a:effectLst/>
          </p:spPr>
          <p:txBody>
            <a:bodyPr>
              <a:spAutoFit/>
            </a:bodyPr>
            <a:lstStyle/>
            <a:p>
              <a:pPr algn="ctr">
                <a:defRPr/>
              </a:pPr>
              <a:r>
                <a:rPr lang="en-US" sz="3600" b="1" i="0">
                  <a:solidFill>
                    <a:srgbClr val="FFDE81"/>
                  </a:solidFill>
                  <a:effectLst>
                    <a:outerShdw blurRad="38100" dist="38100" dir="2700000" algn="tl">
                      <a:srgbClr val="000000"/>
                    </a:outerShdw>
                  </a:effectLst>
                  <a:latin typeface="Arial Black" pitchFamily="34" charset="0"/>
                  <a:cs typeface="+mn-cs"/>
                </a:rPr>
                <a:t>17,000 TPD</a:t>
              </a:r>
            </a:p>
          </p:txBody>
        </p:sp>
      </p:grpSp>
      <p:grpSp>
        <p:nvGrpSpPr>
          <p:cNvPr id="4" name="Group 39"/>
          <p:cNvGrpSpPr>
            <a:grpSpLocks/>
          </p:cNvGrpSpPr>
          <p:nvPr/>
        </p:nvGrpSpPr>
        <p:grpSpPr bwMode="auto">
          <a:xfrm>
            <a:off x="2605088" y="2246313"/>
            <a:ext cx="4186237" cy="3944937"/>
            <a:chOff x="1567" y="1398"/>
            <a:chExt cx="2637" cy="2485"/>
          </a:xfrm>
        </p:grpSpPr>
        <p:grpSp>
          <p:nvGrpSpPr>
            <p:cNvPr id="201732" name="Group 40"/>
            <p:cNvGrpSpPr>
              <a:grpSpLocks/>
            </p:cNvGrpSpPr>
            <p:nvPr/>
          </p:nvGrpSpPr>
          <p:grpSpPr bwMode="auto">
            <a:xfrm>
              <a:off x="1567" y="1398"/>
              <a:ext cx="2637" cy="2485"/>
              <a:chOff x="1559" y="1098"/>
              <a:chExt cx="2637" cy="2433"/>
            </a:xfrm>
          </p:grpSpPr>
          <p:pic>
            <p:nvPicPr>
              <p:cNvPr id="201734" name="Picture 41" descr="site"/>
              <p:cNvPicPr>
                <a:picLocks noChangeAspect="1" noChangeArrowheads="1"/>
              </p:cNvPicPr>
              <p:nvPr/>
            </p:nvPicPr>
            <p:blipFill>
              <a:blip r:embed="rId4" cstate="print"/>
              <a:srcRect/>
              <a:stretch>
                <a:fillRect/>
              </a:stretch>
            </p:blipFill>
            <p:spPr bwMode="auto">
              <a:xfrm>
                <a:off x="1559" y="1098"/>
                <a:ext cx="2637" cy="2433"/>
              </a:xfrm>
              <a:prstGeom prst="rect">
                <a:avLst/>
              </a:prstGeom>
              <a:noFill/>
              <a:ln w="9525">
                <a:noFill/>
                <a:miter lim="800000"/>
                <a:headEnd/>
                <a:tailEnd/>
              </a:ln>
            </p:spPr>
          </p:pic>
          <p:sp>
            <p:nvSpPr>
              <p:cNvPr id="201735" name="Oval 42"/>
              <p:cNvSpPr>
                <a:spLocks noChangeArrowheads="1"/>
              </p:cNvSpPr>
              <p:nvPr/>
            </p:nvSpPr>
            <p:spPr bwMode="auto">
              <a:xfrm>
                <a:off x="1668" y="1136"/>
                <a:ext cx="2448" cy="2360"/>
              </a:xfrm>
              <a:prstGeom prst="ellipse">
                <a:avLst/>
              </a:prstGeom>
              <a:noFill/>
              <a:ln w="76200">
                <a:solidFill>
                  <a:srgbClr val="CC9900"/>
                </a:solidFill>
                <a:round/>
                <a:headEnd/>
                <a:tailEnd/>
              </a:ln>
            </p:spPr>
            <p:txBody>
              <a:bodyPr wrap="none" anchor="ctr"/>
              <a:lstStyle/>
              <a:p>
                <a:endParaRPr lang="en-US" sz="1800" i="0">
                  <a:solidFill>
                    <a:schemeClr val="tx1"/>
                  </a:solidFill>
                </a:endParaRPr>
              </a:p>
            </p:txBody>
          </p:sp>
        </p:grpSp>
        <p:sp>
          <p:nvSpPr>
            <p:cNvPr id="394245" name="Text Box 5"/>
            <p:cNvSpPr txBox="1">
              <a:spLocks noChangeArrowheads="1"/>
            </p:cNvSpPr>
            <p:nvPr/>
          </p:nvSpPr>
          <p:spPr bwMode="auto">
            <a:xfrm>
              <a:off x="2349" y="2974"/>
              <a:ext cx="1102" cy="327"/>
            </a:xfrm>
            <a:prstGeom prst="rect">
              <a:avLst/>
            </a:prstGeom>
            <a:solidFill>
              <a:srgbClr val="808080">
                <a:alpha val="60001"/>
              </a:srgbClr>
            </a:solidFill>
            <a:ln w="9525">
              <a:noFill/>
              <a:miter lim="800000"/>
              <a:headEnd/>
              <a:tailEnd/>
            </a:ln>
          </p:spPr>
          <p:txBody>
            <a:bodyPr>
              <a:spAutoFit/>
            </a:bodyPr>
            <a:lstStyle/>
            <a:p>
              <a:pPr algn="ctr">
                <a:defRPr/>
              </a:pPr>
              <a:r>
                <a:rPr lang="en-US" sz="2800" b="1" i="0">
                  <a:solidFill>
                    <a:srgbClr val="FFDE81"/>
                  </a:solidFill>
                  <a:effectLst>
                    <a:outerShdw blurRad="38100" dist="38100" dir="2700000" algn="tl">
                      <a:srgbClr val="000000"/>
                    </a:outerShdw>
                  </a:effectLst>
                  <a:latin typeface="Arial Narrow" pitchFamily="34" charset="0"/>
                  <a:cs typeface="+mn-cs"/>
                </a:rPr>
                <a:t>4,000 TPD</a:t>
              </a:r>
            </a:p>
          </p:txBody>
        </p:sp>
      </p:grpSp>
      <p:sp>
        <p:nvSpPr>
          <p:cNvPr id="201731" name="Rectangle 44"/>
          <p:cNvSpPr>
            <a:spLocks noGrp="1" noChangeArrowheads="1"/>
          </p:cNvSpPr>
          <p:nvPr>
            <p:ph type="title" idx="4294967295"/>
          </p:nvPr>
        </p:nvSpPr>
        <p:spPr>
          <a:xfrm>
            <a:off x="538163" y="198438"/>
            <a:ext cx="8229600" cy="1006475"/>
          </a:xfrm>
        </p:spPr>
        <p:txBody>
          <a:bodyPr/>
          <a:lstStyle/>
          <a:p>
            <a:r>
              <a:rPr lang="en-US" smtClean="0"/>
              <a:t>Scale-Up Challenges to </a:t>
            </a:r>
            <a:br>
              <a:rPr lang="en-US" smtClean="0"/>
            </a:br>
            <a:r>
              <a:rPr lang="en-US" smtClean="0"/>
              <a:t>Current Capture Technologies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
                                        </p:tgtEl>
                                      </p:cBhvr>
                                      <p:by x="45000" y="45000"/>
                                    </p:animScale>
                                  </p:childTnLst>
                                </p:cTn>
                              </p:par>
                              <p:par>
                                <p:cTn id="7" presetID="42" presetClass="path" presetSubtype="0" accel="50000" decel="50000" fill="hold" nodeType="withEffect">
                                  <p:stCondLst>
                                    <p:cond delay="0"/>
                                  </p:stCondLst>
                                  <p:childTnLst>
                                    <p:animMotion origin="layout" path="M 0.00885 1.09827E-6 L 0.00903 0.18358 " pathEditMode="relative" rAng="0" ptsTypes="AA">
                                      <p:cBhvr>
                                        <p:cTn id="8" dur="2000" fill="hold"/>
                                        <p:tgtEl>
                                          <p:spTgt spid="4"/>
                                        </p:tgtEl>
                                        <p:attrNameLst>
                                          <p:attrName>ppt_x</p:attrName>
                                          <p:attrName>ppt_y</p:attrName>
                                        </p:attrNameLst>
                                      </p:cBhvr>
                                      <p:rCtr x="0" y="92"/>
                                    </p:animMotion>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9" name="Rectangle 2"/>
          <p:cNvSpPr>
            <a:spLocks noGrp="1" noChangeArrowheads="1"/>
          </p:cNvSpPr>
          <p:nvPr>
            <p:ph type="title"/>
          </p:nvPr>
        </p:nvSpPr>
        <p:spPr>
          <a:xfrm>
            <a:off x="0" y="131763"/>
            <a:ext cx="9144000" cy="523875"/>
          </a:xfrm>
        </p:spPr>
        <p:txBody>
          <a:bodyPr/>
          <a:lstStyle/>
          <a:p>
            <a:r>
              <a:rPr lang="en-US" sz="2800" dirty="0" smtClean="0"/>
              <a:t>Example CO</a:t>
            </a:r>
            <a:r>
              <a:rPr lang="en-US" sz="2800" baseline="-25000" dirty="0" smtClean="0"/>
              <a:t>2</a:t>
            </a:r>
            <a:r>
              <a:rPr lang="en-US" sz="2800" dirty="0" smtClean="0"/>
              <a:t> Capture Developments</a:t>
            </a:r>
          </a:p>
        </p:txBody>
      </p:sp>
      <p:sp>
        <p:nvSpPr>
          <p:cNvPr id="206850" name="Rectangle 3"/>
          <p:cNvSpPr>
            <a:spLocks noChangeArrowheads="1"/>
          </p:cNvSpPr>
          <p:nvPr/>
        </p:nvSpPr>
        <p:spPr bwMode="auto">
          <a:xfrm>
            <a:off x="1003300" y="708025"/>
            <a:ext cx="7189788" cy="5286375"/>
          </a:xfrm>
          <a:prstGeom prst="rect">
            <a:avLst/>
          </a:prstGeom>
          <a:gradFill rotWithShape="1">
            <a:gsLst>
              <a:gs pos="0">
                <a:srgbClr val="FFFF99"/>
              </a:gs>
              <a:gs pos="100000">
                <a:schemeClr val="bg1"/>
              </a:gs>
            </a:gsLst>
            <a:path path="rect">
              <a:fillToRect t="100000" r="100000"/>
            </a:path>
          </a:gradFill>
          <a:ln w="9525">
            <a:noFill/>
            <a:miter lim="800000"/>
            <a:headEnd/>
            <a:tailEnd/>
          </a:ln>
        </p:spPr>
        <p:txBody>
          <a:bodyPr wrap="none" anchor="ctr"/>
          <a:lstStyle/>
          <a:p>
            <a:pPr algn="ctr"/>
            <a:endParaRPr lang="en-US" sz="1200" b="1"/>
          </a:p>
        </p:txBody>
      </p:sp>
      <p:sp>
        <p:nvSpPr>
          <p:cNvPr id="206851" name="Text Box 4"/>
          <p:cNvSpPr txBox="1">
            <a:spLocks noChangeArrowheads="1"/>
          </p:cNvSpPr>
          <p:nvPr/>
        </p:nvSpPr>
        <p:spPr bwMode="auto">
          <a:xfrm>
            <a:off x="2838450" y="6002338"/>
            <a:ext cx="3514725" cy="369887"/>
          </a:xfrm>
          <a:prstGeom prst="rect">
            <a:avLst/>
          </a:prstGeom>
          <a:noFill/>
          <a:ln w="9525">
            <a:noFill/>
            <a:miter lim="800000"/>
            <a:headEnd/>
            <a:tailEnd/>
          </a:ln>
        </p:spPr>
        <p:txBody>
          <a:bodyPr>
            <a:spAutoFit/>
          </a:bodyPr>
          <a:lstStyle/>
          <a:p>
            <a:pPr algn="ctr">
              <a:spcBef>
                <a:spcPct val="50000"/>
              </a:spcBef>
            </a:pPr>
            <a:r>
              <a:rPr lang="en-US" sz="1800" b="1"/>
              <a:t>Time to Commercialization</a:t>
            </a:r>
          </a:p>
        </p:txBody>
      </p:sp>
      <p:sp>
        <p:nvSpPr>
          <p:cNvPr id="156677" name="AutoShape 5"/>
          <p:cNvSpPr>
            <a:spLocks noChangeArrowheads="1"/>
          </p:cNvSpPr>
          <p:nvPr/>
        </p:nvSpPr>
        <p:spPr bwMode="auto">
          <a:xfrm rot="20400000">
            <a:off x="296863" y="1489075"/>
            <a:ext cx="8882062" cy="4021138"/>
          </a:xfrm>
          <a:prstGeom prst="rightArrow">
            <a:avLst>
              <a:gd name="adj1" fmla="val 57750"/>
              <a:gd name="adj2" fmla="val 57420"/>
            </a:avLst>
          </a:prstGeom>
          <a:gradFill rotWithShape="1">
            <a:gsLst>
              <a:gs pos="0">
                <a:srgbClr val="99CCFF">
                  <a:gamma/>
                  <a:tint val="0"/>
                  <a:invGamma/>
                </a:srgbClr>
              </a:gs>
              <a:gs pos="50000">
                <a:srgbClr val="99CCFF"/>
              </a:gs>
              <a:gs pos="100000">
                <a:srgbClr val="99CCFF">
                  <a:gamma/>
                  <a:tint val="0"/>
                  <a:invGamma/>
                </a:srgbClr>
              </a:gs>
            </a:gsLst>
            <a:lin ang="2700000" scaled="1"/>
          </a:gradFill>
          <a:ln w="19050">
            <a:noFill/>
            <a:miter lim="800000"/>
            <a:headEnd/>
            <a:tailEnd/>
          </a:ln>
          <a:effectLst>
            <a:outerShdw dist="107763" dir="2700000" algn="ctr" rotWithShape="0">
              <a:srgbClr val="B2B2B2"/>
            </a:outerShdw>
          </a:effectLst>
        </p:spPr>
        <p:txBody>
          <a:bodyPr wrap="none" anchor="ctr"/>
          <a:lstStyle/>
          <a:p>
            <a:pPr>
              <a:defRPr/>
            </a:pPr>
            <a:endParaRPr lang="en-US" dirty="0"/>
          </a:p>
        </p:txBody>
      </p:sp>
      <p:sp>
        <p:nvSpPr>
          <p:cNvPr id="206853" name="Line 6"/>
          <p:cNvSpPr>
            <a:spLocks noChangeShapeType="1"/>
          </p:cNvSpPr>
          <p:nvPr/>
        </p:nvSpPr>
        <p:spPr bwMode="auto">
          <a:xfrm flipV="1">
            <a:off x="1019175" y="939800"/>
            <a:ext cx="0" cy="5102225"/>
          </a:xfrm>
          <a:prstGeom prst="line">
            <a:avLst/>
          </a:prstGeom>
          <a:noFill/>
          <a:ln w="25400">
            <a:solidFill>
              <a:schemeClr val="tx1"/>
            </a:solidFill>
            <a:round/>
            <a:headEnd/>
            <a:tailEnd type="triangle" w="lg" len="lg"/>
          </a:ln>
        </p:spPr>
        <p:txBody>
          <a:bodyPr/>
          <a:lstStyle/>
          <a:p>
            <a:endParaRPr lang="en-US"/>
          </a:p>
        </p:txBody>
      </p:sp>
      <p:sp>
        <p:nvSpPr>
          <p:cNvPr id="206854" name="Text Box 7"/>
          <p:cNvSpPr txBox="1">
            <a:spLocks noChangeArrowheads="1"/>
          </p:cNvSpPr>
          <p:nvPr/>
        </p:nvSpPr>
        <p:spPr bwMode="auto">
          <a:xfrm>
            <a:off x="2673350" y="2995613"/>
            <a:ext cx="1479550" cy="2187575"/>
          </a:xfrm>
          <a:prstGeom prst="rect">
            <a:avLst/>
          </a:prstGeom>
          <a:noFill/>
          <a:ln w="9525" algn="ctr">
            <a:noFill/>
            <a:miter lim="800000"/>
            <a:headEnd/>
            <a:tailEnd/>
          </a:ln>
        </p:spPr>
        <p:txBody>
          <a:bodyPr>
            <a:spAutoFit/>
          </a:bodyPr>
          <a:lstStyle/>
          <a:p>
            <a:pPr>
              <a:lnSpc>
                <a:spcPct val="90000"/>
              </a:lnSpc>
              <a:spcBef>
                <a:spcPct val="35000"/>
              </a:spcBef>
            </a:pPr>
            <a:r>
              <a:rPr lang="en-US" sz="1500" b="1"/>
              <a:t>Advanced physical solvents</a:t>
            </a:r>
          </a:p>
          <a:p>
            <a:pPr>
              <a:lnSpc>
                <a:spcPct val="90000"/>
              </a:lnSpc>
              <a:spcBef>
                <a:spcPct val="35000"/>
              </a:spcBef>
            </a:pPr>
            <a:r>
              <a:rPr lang="en-US" sz="1500" b="1"/>
              <a:t>Advanced chemical solvents</a:t>
            </a:r>
          </a:p>
          <a:p>
            <a:pPr>
              <a:lnSpc>
                <a:spcPct val="90000"/>
              </a:lnSpc>
              <a:spcBef>
                <a:spcPct val="35000"/>
              </a:spcBef>
            </a:pPr>
            <a:r>
              <a:rPr lang="en-US" sz="1500" b="1"/>
              <a:t>Ammonia</a:t>
            </a:r>
          </a:p>
          <a:p>
            <a:pPr>
              <a:lnSpc>
                <a:spcPct val="90000"/>
              </a:lnSpc>
              <a:spcBef>
                <a:spcPct val="35000"/>
              </a:spcBef>
            </a:pPr>
            <a:r>
              <a:rPr lang="en-US" sz="1500" b="1"/>
              <a:t>CO</a:t>
            </a:r>
            <a:r>
              <a:rPr lang="en-US" sz="1500" b="1" baseline="-25000"/>
              <a:t>2</a:t>
            </a:r>
            <a:r>
              <a:rPr lang="en-US" sz="1500" b="1"/>
              <a:t> com- pression</a:t>
            </a:r>
          </a:p>
        </p:txBody>
      </p:sp>
      <p:sp>
        <p:nvSpPr>
          <p:cNvPr id="206855" name="Oval 8"/>
          <p:cNvSpPr>
            <a:spLocks noChangeArrowheads="1"/>
          </p:cNvSpPr>
          <p:nvPr/>
        </p:nvSpPr>
        <p:spPr bwMode="auto">
          <a:xfrm>
            <a:off x="2557463" y="3063875"/>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56" name="Rectangle 9"/>
          <p:cNvSpPr>
            <a:spLocks noChangeArrowheads="1"/>
          </p:cNvSpPr>
          <p:nvPr/>
        </p:nvSpPr>
        <p:spPr bwMode="auto">
          <a:xfrm>
            <a:off x="2571750" y="3762375"/>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57" name="Text Box 10"/>
          <p:cNvSpPr txBox="1">
            <a:spLocks noChangeArrowheads="1"/>
          </p:cNvSpPr>
          <p:nvPr/>
        </p:nvSpPr>
        <p:spPr bwMode="auto">
          <a:xfrm>
            <a:off x="1312863" y="3851275"/>
            <a:ext cx="1481137" cy="1489075"/>
          </a:xfrm>
          <a:prstGeom prst="rect">
            <a:avLst/>
          </a:prstGeom>
          <a:noFill/>
          <a:ln w="9525" algn="ctr">
            <a:noFill/>
            <a:miter lim="800000"/>
            <a:headEnd/>
            <a:tailEnd/>
          </a:ln>
        </p:spPr>
        <p:txBody>
          <a:bodyPr>
            <a:spAutoFit/>
          </a:bodyPr>
          <a:lstStyle/>
          <a:p>
            <a:pPr>
              <a:lnSpc>
                <a:spcPct val="90000"/>
              </a:lnSpc>
              <a:spcBef>
                <a:spcPct val="35000"/>
              </a:spcBef>
            </a:pPr>
            <a:r>
              <a:rPr lang="en-US" sz="1500" b="1"/>
              <a:t>Amine solvents</a:t>
            </a:r>
          </a:p>
          <a:p>
            <a:pPr>
              <a:lnSpc>
                <a:spcPct val="90000"/>
              </a:lnSpc>
              <a:spcBef>
                <a:spcPct val="35000"/>
              </a:spcBef>
            </a:pPr>
            <a:r>
              <a:rPr lang="en-US" sz="1500" b="1"/>
              <a:t>Physical solvents</a:t>
            </a:r>
          </a:p>
          <a:p>
            <a:pPr>
              <a:lnSpc>
                <a:spcPct val="90000"/>
              </a:lnSpc>
              <a:spcBef>
                <a:spcPct val="35000"/>
              </a:spcBef>
            </a:pPr>
            <a:r>
              <a:rPr lang="en-US" sz="1500" b="1"/>
              <a:t>Cryogenic oxygen</a:t>
            </a:r>
          </a:p>
        </p:txBody>
      </p:sp>
      <p:sp>
        <p:nvSpPr>
          <p:cNvPr id="206858" name="Rectangle 11"/>
          <p:cNvSpPr>
            <a:spLocks noChangeArrowheads="1"/>
          </p:cNvSpPr>
          <p:nvPr/>
        </p:nvSpPr>
        <p:spPr bwMode="auto">
          <a:xfrm>
            <a:off x="1219200" y="3929063"/>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59" name="Oval 12"/>
          <p:cNvSpPr>
            <a:spLocks noChangeArrowheads="1"/>
          </p:cNvSpPr>
          <p:nvPr/>
        </p:nvSpPr>
        <p:spPr bwMode="auto">
          <a:xfrm>
            <a:off x="1203325" y="4402138"/>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60" name="AutoShape 13"/>
          <p:cNvSpPr>
            <a:spLocks noChangeArrowheads="1"/>
          </p:cNvSpPr>
          <p:nvPr/>
        </p:nvSpPr>
        <p:spPr bwMode="auto">
          <a:xfrm>
            <a:off x="1200150" y="4873625"/>
            <a:ext cx="173038" cy="136525"/>
          </a:xfrm>
          <a:prstGeom prst="triangle">
            <a:avLst>
              <a:gd name="adj" fmla="val 50000"/>
            </a:avLst>
          </a:prstGeom>
          <a:solidFill>
            <a:srgbClr val="333399"/>
          </a:solidFill>
          <a:ln w="15875">
            <a:solidFill>
              <a:srgbClr val="333399"/>
            </a:solidFill>
            <a:miter lim="800000"/>
            <a:headEnd/>
            <a:tailEnd/>
          </a:ln>
        </p:spPr>
        <p:txBody>
          <a:bodyPr wrap="none" anchor="ctr"/>
          <a:lstStyle/>
          <a:p>
            <a:endParaRPr lang="en-US"/>
          </a:p>
        </p:txBody>
      </p:sp>
      <p:sp>
        <p:nvSpPr>
          <p:cNvPr id="206861" name="Oval 14"/>
          <p:cNvSpPr>
            <a:spLocks noChangeArrowheads="1"/>
          </p:cNvSpPr>
          <p:nvPr/>
        </p:nvSpPr>
        <p:spPr bwMode="auto">
          <a:xfrm>
            <a:off x="1203325" y="5083175"/>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62" name="Text Box 15"/>
          <p:cNvSpPr txBox="1">
            <a:spLocks noChangeArrowheads="1"/>
          </p:cNvSpPr>
          <p:nvPr/>
        </p:nvSpPr>
        <p:spPr bwMode="auto">
          <a:xfrm>
            <a:off x="6997700" y="1565275"/>
            <a:ext cx="1438275" cy="1308100"/>
          </a:xfrm>
          <a:prstGeom prst="rect">
            <a:avLst/>
          </a:prstGeom>
          <a:noFill/>
          <a:ln w="9525">
            <a:noFill/>
            <a:miter lim="800000"/>
            <a:headEnd/>
            <a:tailEnd/>
          </a:ln>
        </p:spPr>
        <p:txBody>
          <a:bodyPr>
            <a:spAutoFit/>
          </a:bodyPr>
          <a:lstStyle/>
          <a:p>
            <a:pPr>
              <a:lnSpc>
                <a:spcPct val="90000"/>
              </a:lnSpc>
              <a:spcBef>
                <a:spcPct val="40000"/>
              </a:spcBef>
            </a:pPr>
            <a:r>
              <a:rPr lang="en-US" sz="1500" b="1"/>
              <a:t>Chemical looping</a:t>
            </a:r>
          </a:p>
          <a:p>
            <a:pPr>
              <a:lnSpc>
                <a:spcPct val="90000"/>
              </a:lnSpc>
              <a:spcBef>
                <a:spcPct val="40000"/>
              </a:spcBef>
            </a:pPr>
            <a:r>
              <a:rPr lang="en-US" sz="1500" b="1"/>
              <a:t>OTM boiler</a:t>
            </a:r>
          </a:p>
          <a:p>
            <a:pPr>
              <a:lnSpc>
                <a:spcPct val="90000"/>
              </a:lnSpc>
              <a:spcBef>
                <a:spcPct val="40000"/>
              </a:spcBef>
            </a:pPr>
            <a:r>
              <a:rPr lang="en-US" sz="1500" b="1"/>
              <a:t>Biological processes</a:t>
            </a:r>
          </a:p>
        </p:txBody>
      </p:sp>
      <p:sp>
        <p:nvSpPr>
          <p:cNvPr id="206863" name="AutoShape 16"/>
          <p:cNvSpPr>
            <a:spLocks noChangeArrowheads="1"/>
          </p:cNvSpPr>
          <p:nvPr/>
        </p:nvSpPr>
        <p:spPr bwMode="auto">
          <a:xfrm>
            <a:off x="6867525" y="2133600"/>
            <a:ext cx="173038" cy="136525"/>
          </a:xfrm>
          <a:prstGeom prst="triangle">
            <a:avLst>
              <a:gd name="adj" fmla="val 50000"/>
            </a:avLst>
          </a:prstGeom>
          <a:solidFill>
            <a:srgbClr val="333399"/>
          </a:solidFill>
          <a:ln w="15875">
            <a:solidFill>
              <a:srgbClr val="333399"/>
            </a:solidFill>
            <a:miter lim="800000"/>
            <a:headEnd/>
            <a:tailEnd/>
          </a:ln>
        </p:spPr>
        <p:txBody>
          <a:bodyPr wrap="none" anchor="ctr"/>
          <a:lstStyle/>
          <a:p>
            <a:endParaRPr lang="en-US"/>
          </a:p>
        </p:txBody>
      </p:sp>
      <p:sp>
        <p:nvSpPr>
          <p:cNvPr id="206864" name="Rectangle 17"/>
          <p:cNvSpPr>
            <a:spLocks noChangeArrowheads="1"/>
          </p:cNvSpPr>
          <p:nvPr/>
        </p:nvSpPr>
        <p:spPr bwMode="auto">
          <a:xfrm>
            <a:off x="6884988" y="2455863"/>
            <a:ext cx="136525" cy="138112"/>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65" name="AutoShape 18"/>
          <p:cNvSpPr>
            <a:spLocks noChangeArrowheads="1"/>
          </p:cNvSpPr>
          <p:nvPr/>
        </p:nvSpPr>
        <p:spPr bwMode="auto">
          <a:xfrm>
            <a:off x="6867525" y="1633538"/>
            <a:ext cx="173038" cy="136525"/>
          </a:xfrm>
          <a:prstGeom prst="triangle">
            <a:avLst>
              <a:gd name="adj" fmla="val 50000"/>
            </a:avLst>
          </a:prstGeom>
          <a:solidFill>
            <a:srgbClr val="333399"/>
          </a:solidFill>
          <a:ln w="15875">
            <a:solidFill>
              <a:srgbClr val="333399"/>
            </a:solidFill>
            <a:miter lim="800000"/>
            <a:headEnd/>
            <a:tailEnd/>
          </a:ln>
        </p:spPr>
        <p:txBody>
          <a:bodyPr wrap="none" anchor="ctr"/>
          <a:lstStyle/>
          <a:p>
            <a:endParaRPr lang="en-US"/>
          </a:p>
        </p:txBody>
      </p:sp>
      <p:sp>
        <p:nvSpPr>
          <p:cNvPr id="206866" name="Oval 19"/>
          <p:cNvSpPr>
            <a:spLocks noChangeArrowheads="1"/>
          </p:cNvSpPr>
          <p:nvPr/>
        </p:nvSpPr>
        <p:spPr bwMode="auto">
          <a:xfrm>
            <a:off x="6870700" y="1827213"/>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67" name="Text Box 21"/>
          <p:cNvSpPr txBox="1">
            <a:spLocks noChangeArrowheads="1"/>
          </p:cNvSpPr>
          <p:nvPr/>
        </p:nvSpPr>
        <p:spPr bwMode="auto">
          <a:xfrm>
            <a:off x="5441950" y="2151063"/>
            <a:ext cx="1720850" cy="1620837"/>
          </a:xfrm>
          <a:prstGeom prst="rect">
            <a:avLst/>
          </a:prstGeom>
          <a:noFill/>
          <a:ln w="9525" algn="ctr">
            <a:noFill/>
            <a:miter lim="800000"/>
            <a:headEnd/>
            <a:tailEnd/>
          </a:ln>
        </p:spPr>
        <p:txBody>
          <a:bodyPr>
            <a:spAutoFit/>
          </a:bodyPr>
          <a:lstStyle/>
          <a:p>
            <a:pPr>
              <a:lnSpc>
                <a:spcPct val="90000"/>
              </a:lnSpc>
              <a:spcBef>
                <a:spcPct val="40000"/>
              </a:spcBef>
            </a:pPr>
            <a:endParaRPr lang="en-US" sz="1600" b="1"/>
          </a:p>
          <a:p>
            <a:pPr>
              <a:lnSpc>
                <a:spcPct val="90000"/>
              </a:lnSpc>
              <a:spcBef>
                <a:spcPct val="40000"/>
              </a:spcBef>
            </a:pPr>
            <a:r>
              <a:rPr lang="en-US" sz="1500" b="1"/>
              <a:t>Ionic liquids</a:t>
            </a:r>
          </a:p>
          <a:p>
            <a:pPr>
              <a:lnSpc>
                <a:spcPct val="90000"/>
              </a:lnSpc>
              <a:spcBef>
                <a:spcPct val="40000"/>
              </a:spcBef>
            </a:pPr>
            <a:r>
              <a:rPr lang="en-US" sz="1500" b="1"/>
              <a:t>Metal organic frameworks</a:t>
            </a:r>
          </a:p>
          <a:p>
            <a:pPr>
              <a:lnSpc>
                <a:spcPct val="90000"/>
              </a:lnSpc>
              <a:spcBef>
                <a:spcPct val="40000"/>
              </a:spcBef>
            </a:pPr>
            <a:r>
              <a:rPr lang="en-US" sz="1500" b="1"/>
              <a:t>Enzymatic membranes</a:t>
            </a:r>
          </a:p>
        </p:txBody>
      </p:sp>
      <p:sp>
        <p:nvSpPr>
          <p:cNvPr id="206868" name="Rectangle 22"/>
          <p:cNvSpPr>
            <a:spLocks noChangeArrowheads="1"/>
          </p:cNvSpPr>
          <p:nvPr/>
        </p:nvSpPr>
        <p:spPr bwMode="auto">
          <a:xfrm>
            <a:off x="5343525" y="2524125"/>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69" name="Rectangle 23"/>
          <p:cNvSpPr>
            <a:spLocks noChangeArrowheads="1"/>
          </p:cNvSpPr>
          <p:nvPr/>
        </p:nvSpPr>
        <p:spPr bwMode="auto">
          <a:xfrm>
            <a:off x="5343525" y="2825750"/>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70" name="Rectangle 24"/>
          <p:cNvSpPr>
            <a:spLocks noChangeArrowheads="1"/>
          </p:cNvSpPr>
          <p:nvPr/>
        </p:nvSpPr>
        <p:spPr bwMode="auto">
          <a:xfrm>
            <a:off x="5343525" y="3343275"/>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71" name="Rectangle 25"/>
          <p:cNvSpPr>
            <a:spLocks noChangeArrowheads="1"/>
          </p:cNvSpPr>
          <p:nvPr/>
        </p:nvSpPr>
        <p:spPr bwMode="auto">
          <a:xfrm>
            <a:off x="0" y="3443288"/>
            <a:ext cx="1003300" cy="2700337"/>
          </a:xfrm>
          <a:prstGeom prst="rect">
            <a:avLst/>
          </a:prstGeom>
          <a:solidFill>
            <a:schemeClr val="bg1"/>
          </a:solidFill>
          <a:ln w="9525">
            <a:noFill/>
            <a:miter lim="800000"/>
            <a:headEnd/>
            <a:tailEnd/>
          </a:ln>
        </p:spPr>
        <p:txBody>
          <a:bodyPr wrap="none" anchor="ctr"/>
          <a:lstStyle/>
          <a:p>
            <a:endParaRPr lang="en-US"/>
          </a:p>
        </p:txBody>
      </p:sp>
      <p:sp>
        <p:nvSpPr>
          <p:cNvPr id="206872" name="Rectangle 26"/>
          <p:cNvSpPr>
            <a:spLocks noChangeArrowheads="1"/>
          </p:cNvSpPr>
          <p:nvPr/>
        </p:nvSpPr>
        <p:spPr bwMode="auto">
          <a:xfrm rot="5400000">
            <a:off x="1703388" y="5218112"/>
            <a:ext cx="363538" cy="1903413"/>
          </a:xfrm>
          <a:prstGeom prst="rect">
            <a:avLst/>
          </a:prstGeom>
          <a:solidFill>
            <a:schemeClr val="bg1"/>
          </a:solidFill>
          <a:ln w="9525">
            <a:noFill/>
            <a:miter lim="800000"/>
            <a:headEnd/>
            <a:tailEnd/>
          </a:ln>
        </p:spPr>
        <p:txBody>
          <a:bodyPr wrap="none" anchor="ctr"/>
          <a:lstStyle/>
          <a:p>
            <a:endParaRPr lang="en-US"/>
          </a:p>
        </p:txBody>
      </p:sp>
      <p:sp>
        <p:nvSpPr>
          <p:cNvPr id="206873" name="Line 27"/>
          <p:cNvSpPr>
            <a:spLocks noChangeShapeType="1"/>
          </p:cNvSpPr>
          <p:nvPr/>
        </p:nvSpPr>
        <p:spPr bwMode="auto">
          <a:xfrm flipV="1">
            <a:off x="1003300" y="6007100"/>
            <a:ext cx="7504113" cy="0"/>
          </a:xfrm>
          <a:prstGeom prst="line">
            <a:avLst/>
          </a:prstGeom>
          <a:noFill/>
          <a:ln w="25400">
            <a:solidFill>
              <a:schemeClr val="tx1"/>
            </a:solidFill>
            <a:round/>
            <a:headEnd/>
            <a:tailEnd type="triangle" w="lg" len="lg"/>
          </a:ln>
        </p:spPr>
        <p:txBody>
          <a:bodyPr/>
          <a:lstStyle/>
          <a:p>
            <a:endParaRPr lang="en-US"/>
          </a:p>
        </p:txBody>
      </p:sp>
      <p:sp>
        <p:nvSpPr>
          <p:cNvPr id="206874" name="Text Box 28"/>
          <p:cNvSpPr txBox="1">
            <a:spLocks noChangeArrowheads="1"/>
          </p:cNvSpPr>
          <p:nvPr/>
        </p:nvSpPr>
        <p:spPr bwMode="auto">
          <a:xfrm>
            <a:off x="4098925" y="3322638"/>
            <a:ext cx="184150" cy="366712"/>
          </a:xfrm>
          <a:prstGeom prst="rect">
            <a:avLst/>
          </a:prstGeom>
          <a:noFill/>
          <a:ln w="9525">
            <a:noFill/>
            <a:miter lim="800000"/>
            <a:headEnd/>
            <a:tailEnd/>
          </a:ln>
        </p:spPr>
        <p:txBody>
          <a:bodyPr wrap="none">
            <a:spAutoFit/>
          </a:bodyPr>
          <a:lstStyle/>
          <a:p>
            <a:endParaRPr lang="en-US"/>
          </a:p>
        </p:txBody>
      </p:sp>
      <p:sp>
        <p:nvSpPr>
          <p:cNvPr id="206875" name="Rectangle 29"/>
          <p:cNvSpPr>
            <a:spLocks noChangeArrowheads="1"/>
          </p:cNvSpPr>
          <p:nvPr/>
        </p:nvSpPr>
        <p:spPr bwMode="auto">
          <a:xfrm>
            <a:off x="546100" y="3808413"/>
            <a:ext cx="450850" cy="763587"/>
          </a:xfrm>
          <a:prstGeom prst="rect">
            <a:avLst/>
          </a:prstGeom>
          <a:solidFill>
            <a:schemeClr val="bg1"/>
          </a:solidFill>
          <a:ln w="9525" algn="ctr">
            <a:noFill/>
            <a:miter lim="800000"/>
            <a:headEnd/>
            <a:tailEnd/>
          </a:ln>
        </p:spPr>
        <p:txBody>
          <a:bodyPr wrap="none" anchor="ctr"/>
          <a:lstStyle/>
          <a:p>
            <a:endParaRPr lang="en-US" sz="2800"/>
          </a:p>
        </p:txBody>
      </p:sp>
      <p:sp>
        <p:nvSpPr>
          <p:cNvPr id="206876" name="Text Box 30"/>
          <p:cNvSpPr txBox="1">
            <a:spLocks noChangeArrowheads="1"/>
          </p:cNvSpPr>
          <p:nvPr/>
        </p:nvSpPr>
        <p:spPr bwMode="auto">
          <a:xfrm rot="-5400000">
            <a:off x="-635000" y="3252788"/>
            <a:ext cx="2884487" cy="369888"/>
          </a:xfrm>
          <a:prstGeom prst="rect">
            <a:avLst/>
          </a:prstGeom>
          <a:noFill/>
          <a:ln w="9525">
            <a:noFill/>
            <a:miter lim="800000"/>
            <a:headEnd/>
            <a:tailEnd/>
          </a:ln>
        </p:spPr>
        <p:txBody>
          <a:bodyPr>
            <a:spAutoFit/>
          </a:bodyPr>
          <a:lstStyle/>
          <a:p>
            <a:pPr algn="ctr">
              <a:spcBef>
                <a:spcPct val="50000"/>
              </a:spcBef>
            </a:pPr>
            <a:r>
              <a:rPr lang="en-US" sz="1800" b="1"/>
              <a:t>Cost Reduction Benefit</a:t>
            </a:r>
          </a:p>
        </p:txBody>
      </p:sp>
      <p:sp>
        <p:nvSpPr>
          <p:cNvPr id="206877" name="Rectangle 31"/>
          <p:cNvSpPr>
            <a:spLocks noChangeArrowheads="1"/>
          </p:cNvSpPr>
          <p:nvPr/>
        </p:nvSpPr>
        <p:spPr bwMode="auto">
          <a:xfrm>
            <a:off x="2571750" y="4471988"/>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78" name="Text Box 32"/>
          <p:cNvSpPr txBox="1">
            <a:spLocks noChangeArrowheads="1"/>
          </p:cNvSpPr>
          <p:nvPr/>
        </p:nvSpPr>
        <p:spPr bwMode="auto">
          <a:xfrm>
            <a:off x="4081463" y="2471738"/>
            <a:ext cx="1347787" cy="2266950"/>
          </a:xfrm>
          <a:prstGeom prst="rect">
            <a:avLst/>
          </a:prstGeom>
          <a:noFill/>
          <a:ln w="9525" algn="ctr">
            <a:noFill/>
            <a:miter lim="800000"/>
            <a:headEnd/>
            <a:tailEnd/>
          </a:ln>
        </p:spPr>
        <p:txBody>
          <a:bodyPr>
            <a:spAutoFit/>
          </a:bodyPr>
          <a:lstStyle/>
          <a:p>
            <a:pPr>
              <a:lnSpc>
                <a:spcPct val="90000"/>
              </a:lnSpc>
              <a:spcBef>
                <a:spcPct val="35000"/>
              </a:spcBef>
            </a:pPr>
            <a:r>
              <a:rPr lang="en-US" sz="1500" b="1"/>
              <a:t>PBI membranes </a:t>
            </a:r>
          </a:p>
          <a:p>
            <a:pPr>
              <a:lnSpc>
                <a:spcPct val="90000"/>
              </a:lnSpc>
              <a:spcBef>
                <a:spcPct val="35000"/>
              </a:spcBef>
            </a:pPr>
            <a:r>
              <a:rPr lang="en-US" sz="1500" b="1"/>
              <a:t>Solid sorbents</a:t>
            </a:r>
          </a:p>
          <a:p>
            <a:pPr>
              <a:lnSpc>
                <a:spcPct val="90000"/>
              </a:lnSpc>
              <a:spcBef>
                <a:spcPct val="35000"/>
              </a:spcBef>
            </a:pPr>
            <a:r>
              <a:rPr lang="en-US" sz="1500" b="1"/>
              <a:t>Membrane systems</a:t>
            </a:r>
          </a:p>
          <a:p>
            <a:pPr>
              <a:lnSpc>
                <a:spcPct val="90000"/>
              </a:lnSpc>
              <a:spcBef>
                <a:spcPct val="35000"/>
              </a:spcBef>
            </a:pPr>
            <a:r>
              <a:rPr lang="en-US" sz="1500" b="1"/>
              <a:t>ITMs</a:t>
            </a:r>
          </a:p>
          <a:p>
            <a:pPr>
              <a:lnSpc>
                <a:spcPct val="90000"/>
              </a:lnSpc>
              <a:spcBef>
                <a:spcPct val="35000"/>
              </a:spcBef>
            </a:pPr>
            <a:r>
              <a:rPr lang="en-US" sz="1500" b="1"/>
              <a:t>Biomass co- firing</a:t>
            </a:r>
          </a:p>
        </p:txBody>
      </p:sp>
      <p:sp>
        <p:nvSpPr>
          <p:cNvPr id="206879" name="Rectangle 33"/>
          <p:cNvSpPr>
            <a:spLocks noChangeArrowheads="1"/>
          </p:cNvSpPr>
          <p:nvPr/>
        </p:nvSpPr>
        <p:spPr bwMode="auto">
          <a:xfrm>
            <a:off x="3967163" y="3049588"/>
            <a:ext cx="158750" cy="136525"/>
          </a:xfrm>
          <a:prstGeom prst="rect">
            <a:avLst/>
          </a:prstGeom>
          <a:solidFill>
            <a:srgbClr val="800000"/>
          </a:solidFill>
          <a:ln w="12700" algn="ctr">
            <a:solidFill>
              <a:srgbClr val="800000"/>
            </a:solidFill>
            <a:miter lim="800000"/>
            <a:headEnd/>
            <a:tailEnd/>
          </a:ln>
        </p:spPr>
        <p:txBody>
          <a:bodyPr wrap="none" anchor="ctr"/>
          <a:lstStyle/>
          <a:p>
            <a:endParaRPr lang="en-US"/>
          </a:p>
        </p:txBody>
      </p:sp>
      <p:sp>
        <p:nvSpPr>
          <p:cNvPr id="206880" name="Rectangle 34"/>
          <p:cNvSpPr>
            <a:spLocks noChangeArrowheads="1"/>
          </p:cNvSpPr>
          <p:nvPr/>
        </p:nvSpPr>
        <p:spPr bwMode="auto">
          <a:xfrm>
            <a:off x="3967163" y="3532188"/>
            <a:ext cx="158750" cy="136525"/>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81" name="AutoShape 35"/>
          <p:cNvSpPr>
            <a:spLocks noChangeArrowheads="1"/>
          </p:cNvSpPr>
          <p:nvPr/>
        </p:nvSpPr>
        <p:spPr bwMode="auto">
          <a:xfrm>
            <a:off x="3944938" y="3935413"/>
            <a:ext cx="201612" cy="136525"/>
          </a:xfrm>
          <a:prstGeom prst="triangle">
            <a:avLst>
              <a:gd name="adj" fmla="val 50000"/>
            </a:avLst>
          </a:prstGeom>
          <a:solidFill>
            <a:srgbClr val="333399"/>
          </a:solidFill>
          <a:ln w="15875">
            <a:solidFill>
              <a:srgbClr val="333399"/>
            </a:solidFill>
            <a:miter lim="800000"/>
            <a:headEnd/>
            <a:tailEnd/>
          </a:ln>
        </p:spPr>
        <p:txBody>
          <a:bodyPr wrap="none" anchor="ctr"/>
          <a:lstStyle/>
          <a:p>
            <a:endParaRPr lang="en-US"/>
          </a:p>
        </p:txBody>
      </p:sp>
      <p:sp>
        <p:nvSpPr>
          <p:cNvPr id="206882" name="Oval 36"/>
          <p:cNvSpPr>
            <a:spLocks noChangeArrowheads="1"/>
          </p:cNvSpPr>
          <p:nvPr/>
        </p:nvSpPr>
        <p:spPr bwMode="auto">
          <a:xfrm>
            <a:off x="3963988" y="2555875"/>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83" name="Oval 37"/>
          <p:cNvSpPr>
            <a:spLocks noChangeArrowheads="1"/>
          </p:cNvSpPr>
          <p:nvPr/>
        </p:nvSpPr>
        <p:spPr bwMode="auto">
          <a:xfrm>
            <a:off x="3963988" y="3703638"/>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84" name="Oval 38"/>
          <p:cNvSpPr>
            <a:spLocks noChangeArrowheads="1"/>
          </p:cNvSpPr>
          <p:nvPr/>
        </p:nvSpPr>
        <p:spPr bwMode="auto">
          <a:xfrm>
            <a:off x="3963988" y="4095750"/>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85" name="Oval 39"/>
          <p:cNvSpPr>
            <a:spLocks noChangeArrowheads="1"/>
          </p:cNvSpPr>
          <p:nvPr/>
        </p:nvSpPr>
        <p:spPr bwMode="auto">
          <a:xfrm>
            <a:off x="3963988" y="3230563"/>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86" name="Oval 40"/>
          <p:cNvSpPr>
            <a:spLocks noChangeArrowheads="1"/>
          </p:cNvSpPr>
          <p:nvPr/>
        </p:nvSpPr>
        <p:spPr bwMode="auto">
          <a:xfrm>
            <a:off x="3963988" y="4316413"/>
            <a:ext cx="165100" cy="165100"/>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87" name="AutoShape 41"/>
          <p:cNvSpPr>
            <a:spLocks noChangeArrowheads="1"/>
          </p:cNvSpPr>
          <p:nvPr/>
        </p:nvSpPr>
        <p:spPr bwMode="auto">
          <a:xfrm>
            <a:off x="2533650" y="4737100"/>
            <a:ext cx="212725" cy="198438"/>
          </a:xfrm>
          <a:prstGeom prst="sun">
            <a:avLst>
              <a:gd name="adj" fmla="val 25000"/>
            </a:avLst>
          </a:prstGeom>
          <a:solidFill>
            <a:srgbClr val="FF9933"/>
          </a:solidFill>
          <a:ln w="9525">
            <a:solidFill>
              <a:srgbClr val="A76401"/>
            </a:solidFill>
            <a:miter lim="800000"/>
            <a:headEnd/>
            <a:tailEnd/>
          </a:ln>
        </p:spPr>
        <p:txBody>
          <a:bodyPr wrap="none" anchor="ctr"/>
          <a:lstStyle/>
          <a:p>
            <a:endParaRPr lang="en-US"/>
          </a:p>
        </p:txBody>
      </p:sp>
      <p:grpSp>
        <p:nvGrpSpPr>
          <p:cNvPr id="206888" name="Group 42"/>
          <p:cNvGrpSpPr>
            <a:grpSpLocks/>
          </p:cNvGrpSpPr>
          <p:nvPr/>
        </p:nvGrpSpPr>
        <p:grpSpPr bwMode="auto">
          <a:xfrm>
            <a:off x="1385888" y="1082675"/>
            <a:ext cx="4230687" cy="1749425"/>
            <a:chOff x="720" y="682"/>
            <a:chExt cx="2665" cy="1102"/>
          </a:xfrm>
        </p:grpSpPr>
        <p:sp>
          <p:nvSpPr>
            <p:cNvPr id="206895" name="Text Box 43"/>
            <p:cNvSpPr txBox="1">
              <a:spLocks noChangeArrowheads="1"/>
            </p:cNvSpPr>
            <p:nvPr/>
          </p:nvSpPr>
          <p:spPr bwMode="auto">
            <a:xfrm>
              <a:off x="824" y="682"/>
              <a:ext cx="2561" cy="1102"/>
            </a:xfrm>
            <a:prstGeom prst="rect">
              <a:avLst/>
            </a:prstGeom>
            <a:noFill/>
            <a:ln w="9525">
              <a:noFill/>
              <a:miter lim="800000"/>
              <a:headEnd/>
              <a:tailEnd/>
            </a:ln>
          </p:spPr>
          <p:txBody>
            <a:bodyPr>
              <a:spAutoFit/>
            </a:bodyPr>
            <a:lstStyle/>
            <a:p>
              <a:pPr>
                <a:lnSpc>
                  <a:spcPct val="75000"/>
                </a:lnSpc>
              </a:pPr>
              <a:r>
                <a:rPr lang="en-US" sz="1600" b="1"/>
                <a:t>Post-combustion (existing, new PC)</a:t>
              </a:r>
              <a:br>
                <a:rPr lang="en-US" sz="1600" b="1"/>
              </a:br>
              <a:endParaRPr lang="en-US" sz="1600" b="1"/>
            </a:p>
            <a:p>
              <a:pPr>
                <a:lnSpc>
                  <a:spcPct val="75000"/>
                </a:lnSpc>
              </a:pPr>
              <a:r>
                <a:rPr lang="en-US" sz="1600" b="1"/>
                <a:t>Pre-combustion (IGCC)</a:t>
              </a:r>
              <a:br>
                <a:rPr lang="en-US" sz="1600" b="1"/>
              </a:br>
              <a:endParaRPr lang="en-US" sz="1600" b="1"/>
            </a:p>
            <a:p>
              <a:pPr>
                <a:lnSpc>
                  <a:spcPct val="75000"/>
                </a:lnSpc>
              </a:pPr>
              <a:r>
                <a:rPr lang="en-US" sz="1600" b="1"/>
                <a:t>Oxycombustion (new PC)</a:t>
              </a:r>
            </a:p>
            <a:p>
              <a:pPr>
                <a:lnSpc>
                  <a:spcPct val="75000"/>
                </a:lnSpc>
              </a:pPr>
              <a:endParaRPr lang="en-US" sz="1600" b="1"/>
            </a:p>
            <a:p>
              <a:pPr>
                <a:lnSpc>
                  <a:spcPct val="75000"/>
                </a:lnSpc>
              </a:pPr>
              <a:r>
                <a:rPr lang="en-US" sz="1600" b="1"/>
                <a:t>CO</a:t>
              </a:r>
              <a:r>
                <a:rPr lang="en-US" sz="1600" b="1" baseline="-25000"/>
                <a:t>2</a:t>
              </a:r>
              <a:r>
                <a:rPr lang="en-US" sz="1600" b="1"/>
                <a:t> compression (all)</a:t>
              </a:r>
            </a:p>
            <a:p>
              <a:pPr>
                <a:lnSpc>
                  <a:spcPct val="75000"/>
                </a:lnSpc>
              </a:pPr>
              <a:endParaRPr lang="en-US" sz="1600" b="1"/>
            </a:p>
            <a:p>
              <a:pPr>
                <a:lnSpc>
                  <a:spcPct val="75000"/>
                </a:lnSpc>
              </a:pPr>
              <a:endParaRPr lang="en-US" sz="1600"/>
            </a:p>
          </p:txBody>
        </p:sp>
        <p:sp>
          <p:nvSpPr>
            <p:cNvPr id="206896" name="Rectangle 44"/>
            <p:cNvSpPr>
              <a:spLocks noChangeArrowheads="1"/>
            </p:cNvSpPr>
            <p:nvPr/>
          </p:nvSpPr>
          <p:spPr bwMode="auto">
            <a:xfrm>
              <a:off x="724" y="727"/>
              <a:ext cx="96" cy="86"/>
            </a:xfrm>
            <a:prstGeom prst="rect">
              <a:avLst/>
            </a:prstGeom>
            <a:solidFill>
              <a:srgbClr val="800000"/>
            </a:solidFill>
            <a:ln w="12700">
              <a:solidFill>
                <a:srgbClr val="800000"/>
              </a:solidFill>
              <a:miter lim="800000"/>
              <a:headEnd/>
              <a:tailEnd/>
            </a:ln>
          </p:spPr>
          <p:txBody>
            <a:bodyPr wrap="none" anchor="ctr"/>
            <a:lstStyle/>
            <a:p>
              <a:endParaRPr lang="en-US"/>
            </a:p>
          </p:txBody>
        </p:sp>
        <p:sp>
          <p:nvSpPr>
            <p:cNvPr id="206897" name="AutoShape 45"/>
            <p:cNvSpPr>
              <a:spLocks noChangeArrowheads="1"/>
            </p:cNvSpPr>
            <p:nvPr/>
          </p:nvSpPr>
          <p:spPr bwMode="auto">
            <a:xfrm>
              <a:off x="724" y="1183"/>
              <a:ext cx="121" cy="86"/>
            </a:xfrm>
            <a:prstGeom prst="triangle">
              <a:avLst>
                <a:gd name="adj" fmla="val 50000"/>
              </a:avLst>
            </a:prstGeom>
            <a:solidFill>
              <a:srgbClr val="333399"/>
            </a:solidFill>
            <a:ln w="15875">
              <a:solidFill>
                <a:srgbClr val="333399"/>
              </a:solidFill>
              <a:miter lim="800000"/>
              <a:headEnd/>
              <a:tailEnd/>
            </a:ln>
          </p:spPr>
          <p:txBody>
            <a:bodyPr wrap="none" anchor="ctr"/>
            <a:lstStyle/>
            <a:p>
              <a:endParaRPr lang="en-US"/>
            </a:p>
          </p:txBody>
        </p:sp>
        <p:sp>
          <p:nvSpPr>
            <p:cNvPr id="206898" name="Oval 46"/>
            <p:cNvSpPr>
              <a:spLocks noChangeArrowheads="1"/>
            </p:cNvSpPr>
            <p:nvPr/>
          </p:nvSpPr>
          <p:spPr bwMode="auto">
            <a:xfrm>
              <a:off x="724" y="946"/>
              <a:ext cx="104" cy="104"/>
            </a:xfrm>
            <a:prstGeom prst="ellipse">
              <a:avLst/>
            </a:prstGeom>
            <a:solidFill>
              <a:srgbClr val="008000"/>
            </a:solidFill>
            <a:ln w="15875">
              <a:solidFill>
                <a:srgbClr val="008000"/>
              </a:solidFill>
              <a:round/>
              <a:headEnd/>
              <a:tailEnd/>
            </a:ln>
          </p:spPr>
          <p:txBody>
            <a:bodyPr wrap="none" anchor="ctr"/>
            <a:lstStyle/>
            <a:p>
              <a:endParaRPr lang="en-US"/>
            </a:p>
          </p:txBody>
        </p:sp>
        <p:sp>
          <p:nvSpPr>
            <p:cNvPr id="206899" name="AutoShape 47"/>
            <p:cNvSpPr>
              <a:spLocks noChangeArrowheads="1"/>
            </p:cNvSpPr>
            <p:nvPr/>
          </p:nvSpPr>
          <p:spPr bwMode="auto">
            <a:xfrm>
              <a:off x="720" y="1403"/>
              <a:ext cx="134" cy="125"/>
            </a:xfrm>
            <a:prstGeom prst="sun">
              <a:avLst>
                <a:gd name="adj" fmla="val 25000"/>
              </a:avLst>
            </a:prstGeom>
            <a:solidFill>
              <a:srgbClr val="FF9933"/>
            </a:solidFill>
            <a:ln w="9525">
              <a:solidFill>
                <a:srgbClr val="A76401"/>
              </a:solidFill>
              <a:miter lim="800000"/>
              <a:headEnd/>
              <a:tailEnd/>
            </a:ln>
          </p:spPr>
          <p:txBody>
            <a:bodyPr wrap="none" anchor="ctr"/>
            <a:lstStyle/>
            <a:p>
              <a:endParaRPr lang="en-US"/>
            </a:p>
          </p:txBody>
        </p:sp>
      </p:grpSp>
      <p:sp>
        <p:nvSpPr>
          <p:cNvPr id="206889" name="Text Box 48"/>
          <p:cNvSpPr txBox="1">
            <a:spLocks noChangeArrowheads="1"/>
          </p:cNvSpPr>
          <p:nvPr/>
        </p:nvSpPr>
        <p:spPr bwMode="auto">
          <a:xfrm>
            <a:off x="7080250" y="5653088"/>
            <a:ext cx="692150" cy="366712"/>
          </a:xfrm>
          <a:prstGeom prst="rect">
            <a:avLst/>
          </a:prstGeom>
          <a:noFill/>
          <a:ln w="9525">
            <a:noFill/>
            <a:miter lim="800000"/>
            <a:headEnd/>
            <a:tailEnd/>
          </a:ln>
        </p:spPr>
        <p:txBody>
          <a:bodyPr wrap="none">
            <a:spAutoFit/>
          </a:bodyPr>
          <a:lstStyle/>
          <a:p>
            <a:r>
              <a:rPr lang="en-US" sz="1800" b="1"/>
              <a:t>2020</a:t>
            </a:r>
          </a:p>
        </p:txBody>
      </p:sp>
      <p:sp>
        <p:nvSpPr>
          <p:cNvPr id="206890" name="Text Box 49"/>
          <p:cNvSpPr txBox="1">
            <a:spLocks noChangeArrowheads="1"/>
          </p:cNvSpPr>
          <p:nvPr/>
        </p:nvSpPr>
        <p:spPr bwMode="auto">
          <a:xfrm>
            <a:off x="4191000" y="5638800"/>
            <a:ext cx="692150" cy="366713"/>
          </a:xfrm>
          <a:prstGeom prst="rect">
            <a:avLst/>
          </a:prstGeom>
          <a:noFill/>
          <a:ln w="9525">
            <a:noFill/>
            <a:miter lim="800000"/>
            <a:headEnd/>
            <a:tailEnd/>
          </a:ln>
        </p:spPr>
        <p:txBody>
          <a:bodyPr wrap="none">
            <a:spAutoFit/>
          </a:bodyPr>
          <a:lstStyle/>
          <a:p>
            <a:r>
              <a:rPr lang="en-US" sz="1800" b="1"/>
              <a:t>2015</a:t>
            </a:r>
          </a:p>
        </p:txBody>
      </p:sp>
      <p:sp>
        <p:nvSpPr>
          <p:cNvPr id="206891" name="Text Box 50"/>
          <p:cNvSpPr txBox="1">
            <a:spLocks noChangeArrowheads="1"/>
          </p:cNvSpPr>
          <p:nvPr/>
        </p:nvSpPr>
        <p:spPr bwMode="auto">
          <a:xfrm>
            <a:off x="1593850" y="5638800"/>
            <a:ext cx="692150" cy="366713"/>
          </a:xfrm>
          <a:prstGeom prst="rect">
            <a:avLst/>
          </a:prstGeom>
          <a:noFill/>
          <a:ln w="9525">
            <a:noFill/>
            <a:miter lim="800000"/>
            <a:headEnd/>
            <a:tailEnd/>
          </a:ln>
        </p:spPr>
        <p:txBody>
          <a:bodyPr wrap="none">
            <a:spAutoFit/>
          </a:bodyPr>
          <a:lstStyle/>
          <a:p>
            <a:r>
              <a:rPr lang="en-US" sz="1800" b="1"/>
              <a:t>2010</a:t>
            </a:r>
          </a:p>
        </p:txBody>
      </p:sp>
      <p:sp>
        <p:nvSpPr>
          <p:cNvPr id="50" name="TextBox 49"/>
          <p:cNvSpPr txBox="1"/>
          <p:nvPr/>
        </p:nvSpPr>
        <p:spPr>
          <a:xfrm>
            <a:off x="0" y="6505721"/>
            <a:ext cx="2403222" cy="338554"/>
          </a:xfrm>
          <a:prstGeom prst="rect">
            <a:avLst/>
          </a:prstGeom>
          <a:noFill/>
        </p:spPr>
        <p:txBody>
          <a:bodyPr wrap="none">
            <a:spAutoFit/>
          </a:bodyPr>
          <a:lstStyle/>
          <a:p>
            <a:pPr>
              <a:defRPr/>
            </a:pPr>
            <a:r>
              <a:rPr lang="en-US" sz="800" dirty="0"/>
              <a:t>OTM – O</a:t>
            </a:r>
            <a:r>
              <a:rPr lang="en-US" sz="800" baseline="-25000" dirty="0"/>
              <a:t>2</a:t>
            </a:r>
            <a:r>
              <a:rPr lang="en-US" sz="800" dirty="0"/>
              <a:t> Transport Membrane (PC)</a:t>
            </a:r>
          </a:p>
          <a:p>
            <a:pPr>
              <a:defRPr/>
            </a:pPr>
            <a:r>
              <a:rPr lang="en-US" sz="800" dirty="0"/>
              <a:t>ITM – O</a:t>
            </a:r>
            <a:r>
              <a:rPr lang="en-US" sz="800" baseline="-25000" dirty="0"/>
              <a:t>2</a:t>
            </a:r>
            <a:r>
              <a:rPr lang="en-US" sz="800" dirty="0"/>
              <a:t> Ion Transport Membrane (PC or IGCC)</a:t>
            </a:r>
          </a:p>
        </p:txBody>
      </p:sp>
      <p:grpSp>
        <p:nvGrpSpPr>
          <p:cNvPr id="3" name="Group 55"/>
          <p:cNvGrpSpPr/>
          <p:nvPr/>
        </p:nvGrpSpPr>
        <p:grpSpPr>
          <a:xfrm>
            <a:off x="5486401" y="4267200"/>
            <a:ext cx="3352799" cy="1371600"/>
            <a:chOff x="3015651" y="2994238"/>
            <a:chExt cx="1972675" cy="154200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scene3d>
            <a:camera prst="orthographicFront"/>
            <a:lightRig rig="threePt" dir="t"/>
          </a:scene3d>
        </p:grpSpPr>
        <p:sp>
          <p:nvSpPr>
            <p:cNvPr id="57" name="Rounded Rectangle 56"/>
            <p:cNvSpPr/>
            <p:nvPr/>
          </p:nvSpPr>
          <p:spPr>
            <a:xfrm>
              <a:off x="3015651" y="2994238"/>
              <a:ext cx="1972675" cy="1542002"/>
            </a:xfrm>
            <a:prstGeom prst="roundRect">
              <a:avLst/>
            </a:prstGeom>
            <a:grpFill/>
            <a:sp3d>
              <a:bevelT/>
            </a:sp3d>
          </p:spPr>
          <p:style>
            <a:lnRef idx="1">
              <a:schemeClr val="accent6"/>
            </a:lnRef>
            <a:fillRef idx="2">
              <a:schemeClr val="accent6"/>
            </a:fillRef>
            <a:effectRef idx="1">
              <a:schemeClr val="accent6"/>
            </a:effectRef>
            <a:fontRef idx="minor">
              <a:schemeClr val="dk1"/>
            </a:fontRef>
          </p:style>
        </p:sp>
        <p:sp>
          <p:nvSpPr>
            <p:cNvPr id="58" name="Rounded Rectangle 4"/>
            <p:cNvSpPr/>
            <p:nvPr/>
          </p:nvSpPr>
          <p:spPr>
            <a:xfrm>
              <a:off x="3098850" y="3077436"/>
              <a:ext cx="1807428" cy="1324717"/>
            </a:xfrm>
            <a:prstGeom prst="rect">
              <a:avLst/>
            </a:prstGeom>
            <a:grpFill/>
            <a:sp3d/>
          </p:spPr>
          <p:style>
            <a:lnRef idx="0">
              <a:scrgbClr r="0" g="0" b="0"/>
            </a:lnRef>
            <a:fillRef idx="0">
              <a:scrgbClr r="0" g="0" b="0"/>
            </a:fillRef>
            <a:effectRef idx="0">
              <a:scrgbClr r="0" g="0" b="0"/>
            </a:effectRef>
            <a:fontRef idx="minor">
              <a:schemeClr val="dk1"/>
            </a:fontRef>
          </p:style>
          <p:txBody>
            <a:bodyPr lIns="9144" tIns="8890" rIns="8890" bIns="8890" spcCol="1270" anchor="ctr"/>
            <a:lstStyle/>
            <a:p>
              <a:pPr marL="60325" defTabSz="622300">
                <a:lnSpc>
                  <a:spcPct val="90000"/>
                </a:lnSpc>
                <a:spcAft>
                  <a:spcPct val="35000"/>
                </a:spcAft>
                <a:defRPr/>
              </a:pPr>
              <a:r>
                <a:rPr lang="en-US" b="1" dirty="0">
                  <a:solidFill>
                    <a:schemeClr val="tx1"/>
                  </a:solidFill>
                </a:rPr>
                <a:t>CO</a:t>
              </a:r>
              <a:r>
                <a:rPr lang="en-US" b="1" baseline="-25000" dirty="0">
                  <a:solidFill>
                    <a:schemeClr val="tx1"/>
                  </a:solidFill>
                </a:rPr>
                <a:t>2</a:t>
              </a:r>
              <a:r>
                <a:rPr lang="en-US" b="1" dirty="0">
                  <a:solidFill>
                    <a:schemeClr val="tx1"/>
                  </a:solidFill>
                </a:rPr>
                <a:t> Capture Targets</a:t>
              </a:r>
              <a:r>
                <a:rPr lang="en-US" b="1" dirty="0"/>
                <a:t>:</a:t>
              </a:r>
            </a:p>
            <a:p>
              <a:pPr marL="60325" defTabSz="622300">
                <a:lnSpc>
                  <a:spcPct val="90000"/>
                </a:lnSpc>
                <a:spcAft>
                  <a:spcPct val="35000"/>
                </a:spcAft>
                <a:buFont typeface="Arial" pitchFamily="34" charset="0"/>
                <a:buChar char="•"/>
                <a:defRPr/>
              </a:pPr>
              <a:r>
                <a:rPr lang="en-US" sz="1600" b="1" dirty="0"/>
                <a:t>   90% CO</a:t>
              </a:r>
              <a:r>
                <a:rPr lang="en-US" sz="1600" b="1" baseline="-25000" dirty="0"/>
                <a:t>2</a:t>
              </a:r>
              <a:r>
                <a:rPr lang="en-US" sz="1600" b="1" dirty="0"/>
                <a:t> Capture</a:t>
              </a:r>
            </a:p>
            <a:p>
              <a:pPr marL="60325" defTabSz="622300">
                <a:lnSpc>
                  <a:spcPct val="90000"/>
                </a:lnSpc>
                <a:spcAft>
                  <a:spcPct val="35000"/>
                </a:spcAft>
                <a:buFont typeface="Arial" pitchFamily="34" charset="0"/>
                <a:buChar char="•"/>
                <a:defRPr/>
              </a:pPr>
              <a:r>
                <a:rPr lang="en-US" sz="1600" b="1" dirty="0">
                  <a:solidFill>
                    <a:schemeClr val="tx1"/>
                  </a:solidFill>
                </a:rPr>
                <a:t>  </a:t>
              </a:r>
              <a:r>
                <a:rPr lang="en-US" sz="1600" dirty="0">
                  <a:solidFill>
                    <a:schemeClr val="tx1"/>
                  </a:solidFill>
                </a:rPr>
                <a:t>&lt;10% increase in COE (IGCC)</a:t>
              </a:r>
            </a:p>
            <a:p>
              <a:pPr marL="60325" defTabSz="622300">
                <a:lnSpc>
                  <a:spcPct val="90000"/>
                </a:lnSpc>
                <a:spcAft>
                  <a:spcPct val="35000"/>
                </a:spcAft>
                <a:buFont typeface="Arial" pitchFamily="34" charset="0"/>
                <a:buChar char="•"/>
                <a:defRPr/>
              </a:pPr>
              <a:r>
                <a:rPr lang="en-US" sz="1600" dirty="0">
                  <a:solidFill>
                    <a:schemeClr val="tx1"/>
                  </a:solidFill>
                </a:rPr>
                <a:t>  &lt;30% increase in COE (PC)</a:t>
              </a:r>
            </a:p>
          </p:txBody>
        </p:sp>
      </p:grpSp>
      <p:sp>
        <p:nvSpPr>
          <p:cNvPr id="206894" name="Rectangle 9"/>
          <p:cNvSpPr>
            <a:spLocks noChangeArrowheads="1"/>
          </p:cNvSpPr>
          <p:nvPr/>
        </p:nvSpPr>
        <p:spPr bwMode="auto">
          <a:xfrm>
            <a:off x="3970338" y="4521200"/>
            <a:ext cx="136525" cy="136525"/>
          </a:xfrm>
          <a:prstGeom prst="rect">
            <a:avLst/>
          </a:prstGeom>
          <a:solidFill>
            <a:srgbClr val="800000"/>
          </a:solidFill>
          <a:ln w="12700">
            <a:solidFill>
              <a:srgbClr val="800000"/>
            </a:solidFill>
            <a:miter lim="800000"/>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1" name="Rectangle 2"/>
          <p:cNvSpPr>
            <a:spLocks noChangeArrowheads="1"/>
          </p:cNvSpPr>
          <p:nvPr/>
        </p:nvSpPr>
        <p:spPr bwMode="auto">
          <a:xfrm>
            <a:off x="5491163" y="855663"/>
            <a:ext cx="3524250" cy="5791200"/>
          </a:xfrm>
          <a:prstGeom prst="rect">
            <a:avLst/>
          </a:prstGeom>
          <a:gradFill rotWithShape="1">
            <a:gsLst>
              <a:gs pos="0">
                <a:srgbClr val="C2D5FF"/>
              </a:gs>
              <a:gs pos="100000">
                <a:srgbClr val="FFFFFF"/>
              </a:gs>
            </a:gsLst>
            <a:path path="rect">
              <a:fillToRect l="100000" t="100000"/>
            </a:path>
          </a:gradFill>
          <a:ln w="9525" algn="ctr">
            <a:noFill/>
            <a:miter lim="800000"/>
            <a:headEnd/>
            <a:tailEnd/>
          </a:ln>
        </p:spPr>
        <p:txBody>
          <a:bodyPr wrap="none" anchor="ctr"/>
          <a:lstStyle/>
          <a:p>
            <a:endParaRPr lang="en-US" sz="1400" b="0">
              <a:solidFill>
                <a:srgbClr val="000000"/>
              </a:solidFill>
            </a:endParaRPr>
          </a:p>
        </p:txBody>
      </p:sp>
      <p:sp>
        <p:nvSpPr>
          <p:cNvPr id="332802" name="Freeform 3"/>
          <p:cNvSpPr>
            <a:spLocks/>
          </p:cNvSpPr>
          <p:nvPr/>
        </p:nvSpPr>
        <p:spPr bwMode="auto">
          <a:xfrm>
            <a:off x="1682750" y="3013075"/>
            <a:ext cx="642938" cy="484188"/>
          </a:xfrm>
          <a:custGeom>
            <a:avLst/>
            <a:gdLst>
              <a:gd name="T0" fmla="*/ 620713 w 405"/>
              <a:gd name="T1" fmla="*/ 484188 h 330"/>
              <a:gd name="T2" fmla="*/ 631825 w 405"/>
              <a:gd name="T3" fmla="*/ 262635 h 330"/>
              <a:gd name="T4" fmla="*/ 642938 w 405"/>
              <a:gd name="T5" fmla="*/ 44017 h 330"/>
              <a:gd name="T6" fmla="*/ 625475 w 405"/>
              <a:gd name="T7" fmla="*/ 42550 h 330"/>
              <a:gd name="T8" fmla="*/ 52388 w 405"/>
              <a:gd name="T9" fmla="*/ 0 h 330"/>
              <a:gd name="T10" fmla="*/ 47625 w 405"/>
              <a:gd name="T11" fmla="*/ 51353 h 330"/>
              <a:gd name="T12" fmla="*/ 19050 w 405"/>
              <a:gd name="T13" fmla="*/ 325726 h 330"/>
              <a:gd name="T14" fmla="*/ 11113 w 405"/>
              <a:gd name="T15" fmla="*/ 325726 h 330"/>
              <a:gd name="T16" fmla="*/ 0 w 405"/>
              <a:gd name="T17" fmla="*/ 434302 h 330"/>
              <a:gd name="T18" fmla="*/ 176213 w 405"/>
              <a:gd name="T19" fmla="*/ 454843 h 330"/>
              <a:gd name="T20" fmla="*/ 620713 w 405"/>
              <a:gd name="T21" fmla="*/ 484188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5"/>
              <a:gd name="T34" fmla="*/ 0 h 330"/>
              <a:gd name="T35" fmla="*/ 405 w 405"/>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5" h="330">
                <a:moveTo>
                  <a:pt x="391" y="330"/>
                </a:moveTo>
                <a:lnTo>
                  <a:pt x="398" y="179"/>
                </a:lnTo>
                <a:lnTo>
                  <a:pt x="405" y="30"/>
                </a:lnTo>
                <a:lnTo>
                  <a:pt x="394" y="29"/>
                </a:lnTo>
                <a:lnTo>
                  <a:pt x="33" y="0"/>
                </a:lnTo>
                <a:lnTo>
                  <a:pt x="30" y="35"/>
                </a:lnTo>
                <a:lnTo>
                  <a:pt x="12" y="222"/>
                </a:lnTo>
                <a:lnTo>
                  <a:pt x="7" y="222"/>
                </a:lnTo>
                <a:lnTo>
                  <a:pt x="0" y="296"/>
                </a:lnTo>
                <a:lnTo>
                  <a:pt x="111" y="310"/>
                </a:lnTo>
                <a:lnTo>
                  <a:pt x="391" y="330"/>
                </a:lnTo>
                <a:close/>
              </a:path>
            </a:pathLst>
          </a:custGeom>
          <a:solidFill>
            <a:srgbClr val="99FF99"/>
          </a:solidFill>
          <a:ln w="3175">
            <a:solidFill>
              <a:srgbClr val="000000"/>
            </a:solidFill>
            <a:round/>
            <a:headEnd/>
            <a:tailEnd/>
          </a:ln>
        </p:spPr>
        <p:txBody>
          <a:bodyPr/>
          <a:lstStyle/>
          <a:p>
            <a:endParaRPr lang="en-US"/>
          </a:p>
        </p:txBody>
      </p:sp>
      <p:sp>
        <p:nvSpPr>
          <p:cNvPr id="332803" name="Freeform 4"/>
          <p:cNvSpPr>
            <a:spLocks/>
          </p:cNvSpPr>
          <p:nvPr/>
        </p:nvSpPr>
        <p:spPr bwMode="auto">
          <a:xfrm>
            <a:off x="1685925" y="3008313"/>
            <a:ext cx="657225" cy="488950"/>
          </a:xfrm>
          <a:custGeom>
            <a:avLst/>
            <a:gdLst>
              <a:gd name="T0" fmla="*/ 622215 w 413"/>
              <a:gd name="T1" fmla="*/ 488950 h 333"/>
              <a:gd name="T2" fmla="*/ 633355 w 413"/>
              <a:gd name="T3" fmla="*/ 267234 h 333"/>
              <a:gd name="T4" fmla="*/ 480586 w 413"/>
              <a:gd name="T5" fmla="*/ 205565 h 333"/>
              <a:gd name="T6" fmla="*/ 350096 w 413"/>
              <a:gd name="T7" fmla="*/ 29366 h 333"/>
              <a:gd name="T8" fmla="*/ 52514 w 413"/>
              <a:gd name="T9" fmla="*/ 4405 h 333"/>
              <a:gd name="T10" fmla="*/ 47740 w 413"/>
              <a:gd name="T11" fmla="*/ 55796 h 333"/>
              <a:gd name="T12" fmla="*/ 19096 w 413"/>
              <a:gd name="T13" fmla="*/ 330372 h 333"/>
              <a:gd name="T14" fmla="*/ 11139 w 413"/>
              <a:gd name="T15" fmla="*/ 330372 h 333"/>
              <a:gd name="T16" fmla="*/ 0 w 413"/>
              <a:gd name="T17" fmla="*/ 439027 h 333"/>
              <a:gd name="T18" fmla="*/ 176639 w 413"/>
              <a:gd name="T19" fmla="*/ 459584 h 333"/>
              <a:gd name="T20" fmla="*/ 622215 w 413"/>
              <a:gd name="T21" fmla="*/ 488950 h 3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3"/>
              <a:gd name="T34" fmla="*/ 0 h 333"/>
              <a:gd name="T35" fmla="*/ 413 w 413"/>
              <a:gd name="T36" fmla="*/ 333 h 3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3" h="333">
                <a:moveTo>
                  <a:pt x="391" y="333"/>
                </a:moveTo>
                <a:cubicBezTo>
                  <a:pt x="391" y="333"/>
                  <a:pt x="413" y="214"/>
                  <a:pt x="398" y="182"/>
                </a:cubicBezTo>
                <a:cubicBezTo>
                  <a:pt x="356" y="172"/>
                  <a:pt x="348" y="168"/>
                  <a:pt x="302" y="140"/>
                </a:cubicBezTo>
                <a:cubicBezTo>
                  <a:pt x="276" y="116"/>
                  <a:pt x="240" y="80"/>
                  <a:pt x="220" y="20"/>
                </a:cubicBezTo>
                <a:cubicBezTo>
                  <a:pt x="219" y="16"/>
                  <a:pt x="65" y="0"/>
                  <a:pt x="33" y="3"/>
                </a:cubicBezTo>
                <a:lnTo>
                  <a:pt x="30" y="38"/>
                </a:lnTo>
                <a:lnTo>
                  <a:pt x="12" y="225"/>
                </a:lnTo>
                <a:lnTo>
                  <a:pt x="7" y="225"/>
                </a:lnTo>
                <a:lnTo>
                  <a:pt x="0" y="299"/>
                </a:lnTo>
                <a:lnTo>
                  <a:pt x="111" y="313"/>
                </a:lnTo>
                <a:lnTo>
                  <a:pt x="391" y="333"/>
                </a:lnTo>
                <a:close/>
              </a:path>
            </a:pathLst>
          </a:custGeom>
          <a:solidFill>
            <a:srgbClr val="008000"/>
          </a:solidFill>
          <a:ln w="3175">
            <a:solidFill>
              <a:srgbClr val="000000"/>
            </a:solidFill>
            <a:round/>
            <a:headEnd/>
            <a:tailEnd/>
          </a:ln>
        </p:spPr>
        <p:txBody>
          <a:bodyPr/>
          <a:lstStyle/>
          <a:p>
            <a:endParaRPr lang="en-US"/>
          </a:p>
        </p:txBody>
      </p:sp>
      <p:sp>
        <p:nvSpPr>
          <p:cNvPr id="332804" name="Freeform 5"/>
          <p:cNvSpPr>
            <a:spLocks/>
          </p:cNvSpPr>
          <p:nvPr/>
        </p:nvSpPr>
        <p:spPr bwMode="auto">
          <a:xfrm>
            <a:off x="1174750" y="2513013"/>
            <a:ext cx="557213" cy="825500"/>
          </a:xfrm>
          <a:custGeom>
            <a:avLst/>
            <a:gdLst>
              <a:gd name="T0" fmla="*/ 41275 w 351"/>
              <a:gd name="T1" fmla="*/ 558167 h 562"/>
              <a:gd name="T2" fmla="*/ 46038 w 351"/>
              <a:gd name="T3" fmla="*/ 531728 h 562"/>
              <a:gd name="T4" fmla="*/ 53975 w 351"/>
              <a:gd name="T5" fmla="*/ 527321 h 562"/>
              <a:gd name="T6" fmla="*/ 53975 w 351"/>
              <a:gd name="T7" fmla="*/ 512633 h 562"/>
              <a:gd name="T8" fmla="*/ 31750 w 351"/>
              <a:gd name="T9" fmla="*/ 499413 h 562"/>
              <a:gd name="T10" fmla="*/ 58738 w 351"/>
              <a:gd name="T11" fmla="*/ 455347 h 562"/>
              <a:gd name="T12" fmla="*/ 77788 w 351"/>
              <a:gd name="T13" fmla="*/ 440658 h 562"/>
              <a:gd name="T14" fmla="*/ 85725 w 351"/>
              <a:gd name="T15" fmla="*/ 427439 h 562"/>
              <a:gd name="T16" fmla="*/ 123825 w 351"/>
              <a:gd name="T17" fmla="*/ 348120 h 562"/>
              <a:gd name="T18" fmla="*/ 103188 w 351"/>
              <a:gd name="T19" fmla="*/ 345182 h 562"/>
              <a:gd name="T20" fmla="*/ 95250 w 351"/>
              <a:gd name="T21" fmla="*/ 323149 h 562"/>
              <a:gd name="T22" fmla="*/ 93663 w 351"/>
              <a:gd name="T23" fmla="*/ 304054 h 562"/>
              <a:gd name="T24" fmla="*/ 93663 w 351"/>
              <a:gd name="T25" fmla="*/ 290834 h 562"/>
              <a:gd name="T26" fmla="*/ 150813 w 351"/>
              <a:gd name="T27" fmla="*/ 0 h 562"/>
              <a:gd name="T28" fmla="*/ 212725 w 351"/>
              <a:gd name="T29" fmla="*/ 118978 h 562"/>
              <a:gd name="T30" fmla="*/ 228600 w 351"/>
              <a:gd name="T31" fmla="*/ 164512 h 562"/>
              <a:gd name="T32" fmla="*/ 222250 w 351"/>
              <a:gd name="T33" fmla="*/ 183608 h 562"/>
              <a:gd name="T34" fmla="*/ 236538 w 351"/>
              <a:gd name="T35" fmla="*/ 195359 h 562"/>
              <a:gd name="T36" fmla="*/ 274638 w 351"/>
              <a:gd name="T37" fmla="*/ 246769 h 562"/>
              <a:gd name="T38" fmla="*/ 282575 w 351"/>
              <a:gd name="T39" fmla="*/ 270270 h 562"/>
              <a:gd name="T40" fmla="*/ 295275 w 351"/>
              <a:gd name="T41" fmla="*/ 283490 h 562"/>
              <a:gd name="T42" fmla="*/ 325438 w 351"/>
              <a:gd name="T43" fmla="*/ 290834 h 562"/>
              <a:gd name="T44" fmla="*/ 304800 w 351"/>
              <a:gd name="T45" fmla="*/ 330494 h 562"/>
              <a:gd name="T46" fmla="*/ 298450 w 351"/>
              <a:gd name="T47" fmla="*/ 355464 h 562"/>
              <a:gd name="T48" fmla="*/ 285750 w 351"/>
              <a:gd name="T49" fmla="*/ 374560 h 562"/>
              <a:gd name="T50" fmla="*/ 287338 w 351"/>
              <a:gd name="T51" fmla="*/ 387779 h 562"/>
              <a:gd name="T52" fmla="*/ 300038 w 351"/>
              <a:gd name="T53" fmla="*/ 412750 h 562"/>
              <a:gd name="T54" fmla="*/ 330200 w 351"/>
              <a:gd name="T55" fmla="*/ 393655 h 562"/>
              <a:gd name="T56" fmla="*/ 336550 w 351"/>
              <a:gd name="T57" fmla="*/ 393655 h 562"/>
              <a:gd name="T58" fmla="*/ 349250 w 351"/>
              <a:gd name="T59" fmla="*/ 406875 h 562"/>
              <a:gd name="T60" fmla="*/ 350838 w 351"/>
              <a:gd name="T61" fmla="*/ 439189 h 562"/>
              <a:gd name="T62" fmla="*/ 365125 w 351"/>
              <a:gd name="T63" fmla="*/ 470036 h 562"/>
              <a:gd name="T64" fmla="*/ 360363 w 351"/>
              <a:gd name="T65" fmla="*/ 481786 h 562"/>
              <a:gd name="T66" fmla="*/ 381000 w 351"/>
              <a:gd name="T67" fmla="*/ 495006 h 562"/>
              <a:gd name="T68" fmla="*/ 390525 w 351"/>
              <a:gd name="T69" fmla="*/ 515570 h 562"/>
              <a:gd name="T70" fmla="*/ 392113 w 351"/>
              <a:gd name="T71" fmla="*/ 533197 h 562"/>
              <a:gd name="T72" fmla="*/ 404813 w 351"/>
              <a:gd name="T73" fmla="*/ 552292 h 562"/>
              <a:gd name="T74" fmla="*/ 417513 w 351"/>
              <a:gd name="T75" fmla="*/ 531728 h 562"/>
              <a:gd name="T76" fmla="*/ 447675 w 351"/>
              <a:gd name="T77" fmla="*/ 543479 h 562"/>
              <a:gd name="T78" fmla="*/ 461963 w 351"/>
              <a:gd name="T79" fmla="*/ 530259 h 562"/>
              <a:gd name="T80" fmla="*/ 488950 w 351"/>
              <a:gd name="T81" fmla="*/ 537603 h 562"/>
              <a:gd name="T82" fmla="*/ 503238 w 351"/>
              <a:gd name="T83" fmla="*/ 542010 h 562"/>
              <a:gd name="T84" fmla="*/ 525463 w 351"/>
              <a:gd name="T85" fmla="*/ 527321 h 562"/>
              <a:gd name="T86" fmla="*/ 542925 w 351"/>
              <a:gd name="T87" fmla="*/ 536134 h 562"/>
              <a:gd name="T88" fmla="*/ 557213 w 351"/>
              <a:gd name="T89" fmla="*/ 553761 h 562"/>
              <a:gd name="T90" fmla="*/ 522288 w 351"/>
              <a:gd name="T91" fmla="*/ 825500 h 562"/>
              <a:gd name="T92" fmla="*/ 0 w 351"/>
              <a:gd name="T93" fmla="*/ 753526 h 56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51"/>
              <a:gd name="T142" fmla="*/ 0 h 562"/>
              <a:gd name="T143" fmla="*/ 351 w 351"/>
              <a:gd name="T144" fmla="*/ 562 h 56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51" h="562">
                <a:moveTo>
                  <a:pt x="0" y="513"/>
                </a:moveTo>
                <a:lnTo>
                  <a:pt x="26" y="380"/>
                </a:lnTo>
                <a:lnTo>
                  <a:pt x="30" y="371"/>
                </a:lnTo>
                <a:lnTo>
                  <a:pt x="29" y="362"/>
                </a:lnTo>
                <a:lnTo>
                  <a:pt x="34" y="362"/>
                </a:lnTo>
                <a:lnTo>
                  <a:pt x="34" y="359"/>
                </a:lnTo>
                <a:lnTo>
                  <a:pt x="39" y="355"/>
                </a:lnTo>
                <a:lnTo>
                  <a:pt x="34" y="349"/>
                </a:lnTo>
                <a:lnTo>
                  <a:pt x="25" y="345"/>
                </a:lnTo>
                <a:lnTo>
                  <a:pt x="20" y="340"/>
                </a:lnTo>
                <a:lnTo>
                  <a:pt x="24" y="331"/>
                </a:lnTo>
                <a:lnTo>
                  <a:pt x="37" y="310"/>
                </a:lnTo>
                <a:lnTo>
                  <a:pt x="45" y="305"/>
                </a:lnTo>
                <a:lnTo>
                  <a:pt x="49" y="300"/>
                </a:lnTo>
                <a:lnTo>
                  <a:pt x="49" y="296"/>
                </a:lnTo>
                <a:lnTo>
                  <a:pt x="54" y="291"/>
                </a:lnTo>
                <a:lnTo>
                  <a:pt x="78" y="250"/>
                </a:lnTo>
                <a:lnTo>
                  <a:pt x="78" y="237"/>
                </a:lnTo>
                <a:lnTo>
                  <a:pt x="74" y="234"/>
                </a:lnTo>
                <a:lnTo>
                  <a:pt x="65" y="235"/>
                </a:lnTo>
                <a:lnTo>
                  <a:pt x="60" y="226"/>
                </a:lnTo>
                <a:lnTo>
                  <a:pt x="60" y="220"/>
                </a:lnTo>
                <a:lnTo>
                  <a:pt x="60" y="213"/>
                </a:lnTo>
                <a:lnTo>
                  <a:pt x="59" y="207"/>
                </a:lnTo>
                <a:lnTo>
                  <a:pt x="63" y="204"/>
                </a:lnTo>
                <a:lnTo>
                  <a:pt x="59" y="198"/>
                </a:lnTo>
                <a:lnTo>
                  <a:pt x="59" y="189"/>
                </a:lnTo>
                <a:lnTo>
                  <a:pt x="95" y="0"/>
                </a:lnTo>
                <a:lnTo>
                  <a:pt x="144" y="10"/>
                </a:lnTo>
                <a:lnTo>
                  <a:pt x="134" y="81"/>
                </a:lnTo>
                <a:lnTo>
                  <a:pt x="143" y="99"/>
                </a:lnTo>
                <a:lnTo>
                  <a:pt x="144" y="112"/>
                </a:lnTo>
                <a:lnTo>
                  <a:pt x="144" y="120"/>
                </a:lnTo>
                <a:lnTo>
                  <a:pt x="140" y="125"/>
                </a:lnTo>
                <a:lnTo>
                  <a:pt x="145" y="129"/>
                </a:lnTo>
                <a:lnTo>
                  <a:pt x="149" y="133"/>
                </a:lnTo>
                <a:lnTo>
                  <a:pt x="161" y="145"/>
                </a:lnTo>
                <a:lnTo>
                  <a:pt x="173" y="168"/>
                </a:lnTo>
                <a:lnTo>
                  <a:pt x="173" y="176"/>
                </a:lnTo>
                <a:lnTo>
                  <a:pt x="178" y="184"/>
                </a:lnTo>
                <a:lnTo>
                  <a:pt x="186" y="184"/>
                </a:lnTo>
                <a:lnTo>
                  <a:pt x="186" y="193"/>
                </a:lnTo>
                <a:lnTo>
                  <a:pt x="200" y="192"/>
                </a:lnTo>
                <a:lnTo>
                  <a:pt x="205" y="198"/>
                </a:lnTo>
                <a:lnTo>
                  <a:pt x="192" y="221"/>
                </a:lnTo>
                <a:lnTo>
                  <a:pt x="192" y="225"/>
                </a:lnTo>
                <a:lnTo>
                  <a:pt x="187" y="230"/>
                </a:lnTo>
                <a:lnTo>
                  <a:pt x="188" y="242"/>
                </a:lnTo>
                <a:lnTo>
                  <a:pt x="188" y="246"/>
                </a:lnTo>
                <a:lnTo>
                  <a:pt x="180" y="255"/>
                </a:lnTo>
                <a:lnTo>
                  <a:pt x="181" y="260"/>
                </a:lnTo>
                <a:lnTo>
                  <a:pt x="181" y="264"/>
                </a:lnTo>
                <a:lnTo>
                  <a:pt x="181" y="269"/>
                </a:lnTo>
                <a:lnTo>
                  <a:pt x="189" y="281"/>
                </a:lnTo>
                <a:lnTo>
                  <a:pt x="194" y="281"/>
                </a:lnTo>
                <a:lnTo>
                  <a:pt x="208" y="268"/>
                </a:lnTo>
                <a:lnTo>
                  <a:pt x="212" y="263"/>
                </a:lnTo>
                <a:lnTo>
                  <a:pt x="212" y="268"/>
                </a:lnTo>
                <a:lnTo>
                  <a:pt x="216" y="272"/>
                </a:lnTo>
                <a:lnTo>
                  <a:pt x="220" y="277"/>
                </a:lnTo>
                <a:lnTo>
                  <a:pt x="221" y="285"/>
                </a:lnTo>
                <a:lnTo>
                  <a:pt x="221" y="299"/>
                </a:lnTo>
                <a:lnTo>
                  <a:pt x="222" y="311"/>
                </a:lnTo>
                <a:lnTo>
                  <a:pt x="230" y="320"/>
                </a:lnTo>
                <a:lnTo>
                  <a:pt x="230" y="323"/>
                </a:lnTo>
                <a:lnTo>
                  <a:pt x="227" y="328"/>
                </a:lnTo>
                <a:lnTo>
                  <a:pt x="231" y="337"/>
                </a:lnTo>
                <a:lnTo>
                  <a:pt x="240" y="337"/>
                </a:lnTo>
                <a:lnTo>
                  <a:pt x="246" y="347"/>
                </a:lnTo>
                <a:lnTo>
                  <a:pt x="246" y="351"/>
                </a:lnTo>
                <a:lnTo>
                  <a:pt x="247" y="360"/>
                </a:lnTo>
                <a:lnTo>
                  <a:pt x="247" y="363"/>
                </a:lnTo>
                <a:lnTo>
                  <a:pt x="251" y="371"/>
                </a:lnTo>
                <a:lnTo>
                  <a:pt x="255" y="376"/>
                </a:lnTo>
                <a:lnTo>
                  <a:pt x="260" y="368"/>
                </a:lnTo>
                <a:lnTo>
                  <a:pt x="263" y="362"/>
                </a:lnTo>
                <a:lnTo>
                  <a:pt x="272" y="368"/>
                </a:lnTo>
                <a:lnTo>
                  <a:pt x="282" y="370"/>
                </a:lnTo>
                <a:lnTo>
                  <a:pt x="286" y="367"/>
                </a:lnTo>
                <a:lnTo>
                  <a:pt x="291" y="361"/>
                </a:lnTo>
                <a:lnTo>
                  <a:pt x="291" y="367"/>
                </a:lnTo>
                <a:lnTo>
                  <a:pt x="308" y="366"/>
                </a:lnTo>
                <a:lnTo>
                  <a:pt x="311" y="369"/>
                </a:lnTo>
                <a:lnTo>
                  <a:pt x="317" y="369"/>
                </a:lnTo>
                <a:lnTo>
                  <a:pt x="331" y="368"/>
                </a:lnTo>
                <a:lnTo>
                  <a:pt x="331" y="359"/>
                </a:lnTo>
                <a:lnTo>
                  <a:pt x="333" y="356"/>
                </a:lnTo>
                <a:lnTo>
                  <a:pt x="342" y="365"/>
                </a:lnTo>
                <a:lnTo>
                  <a:pt x="342" y="373"/>
                </a:lnTo>
                <a:lnTo>
                  <a:pt x="351" y="377"/>
                </a:lnTo>
                <a:lnTo>
                  <a:pt x="329" y="560"/>
                </a:lnTo>
                <a:lnTo>
                  <a:pt x="329" y="562"/>
                </a:lnTo>
                <a:lnTo>
                  <a:pt x="165" y="543"/>
                </a:lnTo>
                <a:lnTo>
                  <a:pt x="0" y="513"/>
                </a:lnTo>
                <a:close/>
              </a:path>
            </a:pathLst>
          </a:custGeom>
          <a:solidFill>
            <a:srgbClr val="008000"/>
          </a:solidFill>
          <a:ln w="3175">
            <a:solidFill>
              <a:srgbClr val="000000"/>
            </a:solidFill>
            <a:round/>
            <a:headEnd/>
            <a:tailEnd/>
          </a:ln>
        </p:spPr>
        <p:txBody>
          <a:bodyPr/>
          <a:lstStyle/>
          <a:p>
            <a:endParaRPr lang="en-US"/>
          </a:p>
        </p:txBody>
      </p:sp>
      <p:sp>
        <p:nvSpPr>
          <p:cNvPr id="332805" name="Freeform 6"/>
          <p:cNvSpPr>
            <a:spLocks/>
          </p:cNvSpPr>
          <p:nvPr/>
        </p:nvSpPr>
        <p:spPr bwMode="auto">
          <a:xfrm rot="-133339">
            <a:off x="546100" y="2695575"/>
            <a:ext cx="758825" cy="581025"/>
          </a:xfrm>
          <a:custGeom>
            <a:avLst/>
            <a:gdLst>
              <a:gd name="T0" fmla="*/ 0 w 491"/>
              <a:gd name="T1" fmla="*/ 431661 h 389"/>
              <a:gd name="T2" fmla="*/ 0 w 491"/>
              <a:gd name="T3" fmla="*/ 400295 h 389"/>
              <a:gd name="T4" fmla="*/ 6182 w 491"/>
              <a:gd name="T5" fmla="*/ 368928 h 389"/>
              <a:gd name="T6" fmla="*/ 13909 w 491"/>
              <a:gd name="T7" fmla="*/ 328600 h 389"/>
              <a:gd name="T8" fmla="*/ 20091 w 491"/>
              <a:gd name="T9" fmla="*/ 318145 h 389"/>
              <a:gd name="T10" fmla="*/ 32455 w 491"/>
              <a:gd name="T11" fmla="*/ 304702 h 389"/>
              <a:gd name="T12" fmla="*/ 63364 w 491"/>
              <a:gd name="T13" fmla="*/ 264374 h 389"/>
              <a:gd name="T14" fmla="*/ 91183 w 491"/>
              <a:gd name="T15" fmla="*/ 206122 h 389"/>
              <a:gd name="T16" fmla="*/ 126728 w 491"/>
              <a:gd name="T17" fmla="*/ 120985 h 389"/>
              <a:gd name="T18" fmla="*/ 159183 w 491"/>
              <a:gd name="T19" fmla="*/ 31366 h 389"/>
              <a:gd name="T20" fmla="*/ 168456 w 491"/>
              <a:gd name="T21" fmla="*/ 4481 h 389"/>
              <a:gd name="T22" fmla="*/ 176183 w 491"/>
              <a:gd name="T23" fmla="*/ 0 h 389"/>
              <a:gd name="T24" fmla="*/ 208638 w 491"/>
              <a:gd name="T25" fmla="*/ 4481 h 389"/>
              <a:gd name="T26" fmla="*/ 230275 w 491"/>
              <a:gd name="T27" fmla="*/ 11949 h 389"/>
              <a:gd name="T28" fmla="*/ 253457 w 491"/>
              <a:gd name="T29" fmla="*/ 44809 h 389"/>
              <a:gd name="T30" fmla="*/ 244184 w 491"/>
              <a:gd name="T31" fmla="*/ 76176 h 389"/>
              <a:gd name="T32" fmla="*/ 275093 w 491"/>
              <a:gd name="T33" fmla="*/ 97086 h 389"/>
              <a:gd name="T34" fmla="*/ 321457 w 491"/>
              <a:gd name="T35" fmla="*/ 97086 h 389"/>
              <a:gd name="T36" fmla="*/ 370912 w 491"/>
              <a:gd name="T37" fmla="*/ 107542 h 389"/>
              <a:gd name="T38" fmla="*/ 415731 w 491"/>
              <a:gd name="T39" fmla="*/ 116504 h 389"/>
              <a:gd name="T40" fmla="*/ 437368 w 491"/>
              <a:gd name="T41" fmla="*/ 120985 h 389"/>
              <a:gd name="T42" fmla="*/ 465186 w 491"/>
              <a:gd name="T43" fmla="*/ 120985 h 389"/>
              <a:gd name="T44" fmla="*/ 483732 w 491"/>
              <a:gd name="T45" fmla="*/ 116504 h 389"/>
              <a:gd name="T46" fmla="*/ 505368 w 491"/>
              <a:gd name="T47" fmla="*/ 116504 h 389"/>
              <a:gd name="T48" fmla="*/ 527005 w 491"/>
              <a:gd name="T49" fmla="*/ 120985 h 389"/>
              <a:gd name="T50" fmla="*/ 540914 w 491"/>
              <a:gd name="T51" fmla="*/ 120985 h 389"/>
              <a:gd name="T52" fmla="*/ 564096 w 491"/>
              <a:gd name="T53" fmla="*/ 116504 h 389"/>
              <a:gd name="T54" fmla="*/ 731007 w 491"/>
              <a:gd name="T55" fmla="*/ 161313 h 389"/>
              <a:gd name="T56" fmla="*/ 752643 w 491"/>
              <a:gd name="T57" fmla="*/ 174756 h 389"/>
              <a:gd name="T58" fmla="*/ 758825 w 491"/>
              <a:gd name="T59" fmla="*/ 201641 h 389"/>
              <a:gd name="T60" fmla="*/ 712461 w 491"/>
              <a:gd name="T61" fmla="*/ 264374 h 389"/>
              <a:gd name="T62" fmla="*/ 703188 w 491"/>
              <a:gd name="T63" fmla="*/ 277817 h 389"/>
              <a:gd name="T64" fmla="*/ 667642 w 491"/>
              <a:gd name="T65" fmla="*/ 318145 h 389"/>
              <a:gd name="T66" fmla="*/ 667642 w 491"/>
              <a:gd name="T67" fmla="*/ 336068 h 389"/>
              <a:gd name="T68" fmla="*/ 689279 w 491"/>
              <a:gd name="T69" fmla="*/ 349511 h 389"/>
              <a:gd name="T70" fmla="*/ 681552 w 491"/>
              <a:gd name="T71" fmla="*/ 362954 h 389"/>
              <a:gd name="T72" fmla="*/ 675370 w 491"/>
              <a:gd name="T73" fmla="*/ 373409 h 389"/>
              <a:gd name="T74" fmla="*/ 618187 w 491"/>
              <a:gd name="T75" fmla="*/ 581025 h 389"/>
              <a:gd name="T76" fmla="*/ 6182 w 491"/>
              <a:gd name="T77" fmla="*/ 440623 h 38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91"/>
              <a:gd name="T118" fmla="*/ 0 h 389"/>
              <a:gd name="T119" fmla="*/ 491 w 491"/>
              <a:gd name="T120" fmla="*/ 389 h 38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91" h="389">
                <a:moveTo>
                  <a:pt x="4" y="295"/>
                </a:moveTo>
                <a:lnTo>
                  <a:pt x="0" y="289"/>
                </a:lnTo>
                <a:lnTo>
                  <a:pt x="0" y="273"/>
                </a:lnTo>
                <a:lnTo>
                  <a:pt x="0" y="268"/>
                </a:lnTo>
                <a:lnTo>
                  <a:pt x="0" y="259"/>
                </a:lnTo>
                <a:lnTo>
                  <a:pt x="4" y="247"/>
                </a:lnTo>
                <a:lnTo>
                  <a:pt x="4" y="225"/>
                </a:lnTo>
                <a:lnTo>
                  <a:pt x="9" y="220"/>
                </a:lnTo>
                <a:lnTo>
                  <a:pt x="13" y="216"/>
                </a:lnTo>
                <a:lnTo>
                  <a:pt x="13" y="213"/>
                </a:lnTo>
                <a:lnTo>
                  <a:pt x="18" y="208"/>
                </a:lnTo>
                <a:lnTo>
                  <a:pt x="21" y="204"/>
                </a:lnTo>
                <a:lnTo>
                  <a:pt x="21" y="195"/>
                </a:lnTo>
                <a:lnTo>
                  <a:pt x="41" y="177"/>
                </a:lnTo>
                <a:lnTo>
                  <a:pt x="45" y="160"/>
                </a:lnTo>
                <a:lnTo>
                  <a:pt x="59" y="138"/>
                </a:lnTo>
                <a:lnTo>
                  <a:pt x="73" y="99"/>
                </a:lnTo>
                <a:lnTo>
                  <a:pt x="82" y="81"/>
                </a:lnTo>
                <a:lnTo>
                  <a:pt x="91" y="56"/>
                </a:lnTo>
                <a:lnTo>
                  <a:pt x="103" y="21"/>
                </a:lnTo>
                <a:lnTo>
                  <a:pt x="109" y="12"/>
                </a:lnTo>
                <a:lnTo>
                  <a:pt x="109" y="3"/>
                </a:lnTo>
                <a:lnTo>
                  <a:pt x="109" y="0"/>
                </a:lnTo>
                <a:lnTo>
                  <a:pt x="114" y="0"/>
                </a:lnTo>
                <a:lnTo>
                  <a:pt x="123" y="0"/>
                </a:lnTo>
                <a:lnTo>
                  <a:pt x="135" y="3"/>
                </a:lnTo>
                <a:lnTo>
                  <a:pt x="141" y="8"/>
                </a:lnTo>
                <a:lnTo>
                  <a:pt x="149" y="8"/>
                </a:lnTo>
                <a:lnTo>
                  <a:pt x="158" y="21"/>
                </a:lnTo>
                <a:lnTo>
                  <a:pt x="164" y="30"/>
                </a:lnTo>
                <a:lnTo>
                  <a:pt x="158" y="35"/>
                </a:lnTo>
                <a:lnTo>
                  <a:pt x="158" y="51"/>
                </a:lnTo>
                <a:lnTo>
                  <a:pt x="164" y="60"/>
                </a:lnTo>
                <a:lnTo>
                  <a:pt x="178" y="65"/>
                </a:lnTo>
                <a:lnTo>
                  <a:pt x="196" y="69"/>
                </a:lnTo>
                <a:lnTo>
                  <a:pt x="208" y="65"/>
                </a:lnTo>
                <a:lnTo>
                  <a:pt x="219" y="69"/>
                </a:lnTo>
                <a:lnTo>
                  <a:pt x="240" y="72"/>
                </a:lnTo>
                <a:lnTo>
                  <a:pt x="245" y="78"/>
                </a:lnTo>
                <a:lnTo>
                  <a:pt x="269" y="78"/>
                </a:lnTo>
                <a:lnTo>
                  <a:pt x="277" y="78"/>
                </a:lnTo>
                <a:lnTo>
                  <a:pt x="283" y="81"/>
                </a:lnTo>
                <a:lnTo>
                  <a:pt x="295" y="81"/>
                </a:lnTo>
                <a:lnTo>
                  <a:pt x="301" y="81"/>
                </a:lnTo>
                <a:lnTo>
                  <a:pt x="309" y="78"/>
                </a:lnTo>
                <a:lnTo>
                  <a:pt x="313" y="78"/>
                </a:lnTo>
                <a:lnTo>
                  <a:pt x="324" y="81"/>
                </a:lnTo>
                <a:lnTo>
                  <a:pt x="327" y="78"/>
                </a:lnTo>
                <a:lnTo>
                  <a:pt x="336" y="78"/>
                </a:lnTo>
                <a:lnTo>
                  <a:pt x="341" y="81"/>
                </a:lnTo>
                <a:lnTo>
                  <a:pt x="345" y="81"/>
                </a:lnTo>
                <a:lnTo>
                  <a:pt x="350" y="81"/>
                </a:lnTo>
                <a:lnTo>
                  <a:pt x="359" y="81"/>
                </a:lnTo>
                <a:lnTo>
                  <a:pt x="365" y="78"/>
                </a:lnTo>
                <a:lnTo>
                  <a:pt x="473" y="104"/>
                </a:lnTo>
                <a:lnTo>
                  <a:pt x="473" y="108"/>
                </a:lnTo>
                <a:lnTo>
                  <a:pt x="478" y="117"/>
                </a:lnTo>
                <a:lnTo>
                  <a:pt x="487" y="117"/>
                </a:lnTo>
                <a:lnTo>
                  <a:pt x="491" y="120"/>
                </a:lnTo>
                <a:lnTo>
                  <a:pt x="491" y="135"/>
                </a:lnTo>
                <a:lnTo>
                  <a:pt x="464" y="174"/>
                </a:lnTo>
                <a:lnTo>
                  <a:pt x="461" y="177"/>
                </a:lnTo>
                <a:lnTo>
                  <a:pt x="461" y="181"/>
                </a:lnTo>
                <a:lnTo>
                  <a:pt x="455" y="186"/>
                </a:lnTo>
                <a:lnTo>
                  <a:pt x="446" y="190"/>
                </a:lnTo>
                <a:lnTo>
                  <a:pt x="432" y="213"/>
                </a:lnTo>
                <a:lnTo>
                  <a:pt x="429" y="220"/>
                </a:lnTo>
                <a:lnTo>
                  <a:pt x="432" y="225"/>
                </a:lnTo>
                <a:lnTo>
                  <a:pt x="441" y="229"/>
                </a:lnTo>
                <a:lnTo>
                  <a:pt x="446" y="234"/>
                </a:lnTo>
                <a:lnTo>
                  <a:pt x="441" y="238"/>
                </a:lnTo>
                <a:lnTo>
                  <a:pt x="441" y="243"/>
                </a:lnTo>
                <a:lnTo>
                  <a:pt x="437" y="243"/>
                </a:lnTo>
                <a:lnTo>
                  <a:pt x="437" y="250"/>
                </a:lnTo>
                <a:lnTo>
                  <a:pt x="432" y="259"/>
                </a:lnTo>
                <a:lnTo>
                  <a:pt x="400" y="389"/>
                </a:lnTo>
                <a:lnTo>
                  <a:pt x="237" y="352"/>
                </a:lnTo>
                <a:lnTo>
                  <a:pt x="4" y="295"/>
                </a:lnTo>
                <a:close/>
              </a:path>
            </a:pathLst>
          </a:custGeom>
          <a:gradFill rotWithShape="1">
            <a:gsLst>
              <a:gs pos="0">
                <a:srgbClr val="000099"/>
              </a:gs>
              <a:gs pos="100000">
                <a:srgbClr val="008000"/>
              </a:gs>
            </a:gsLst>
            <a:lin ang="0" scaled="1"/>
          </a:gradFill>
          <a:ln w="3175">
            <a:solidFill>
              <a:srgbClr val="000000"/>
            </a:solidFill>
            <a:round/>
            <a:headEnd/>
            <a:tailEnd/>
          </a:ln>
        </p:spPr>
        <p:txBody>
          <a:bodyPr/>
          <a:lstStyle/>
          <a:p>
            <a:endParaRPr lang="en-US"/>
          </a:p>
        </p:txBody>
      </p:sp>
      <p:sp>
        <p:nvSpPr>
          <p:cNvPr id="332806" name="Freeform 7"/>
          <p:cNvSpPr>
            <a:spLocks/>
          </p:cNvSpPr>
          <p:nvPr/>
        </p:nvSpPr>
        <p:spPr bwMode="auto">
          <a:xfrm rot="-133339">
            <a:off x="703263" y="2420938"/>
            <a:ext cx="625475" cy="423862"/>
          </a:xfrm>
          <a:custGeom>
            <a:avLst/>
            <a:gdLst>
              <a:gd name="T0" fmla="*/ 6147 w 407"/>
              <a:gd name="T1" fmla="*/ 257292 h 285"/>
              <a:gd name="T2" fmla="*/ 0 w 407"/>
              <a:gd name="T3" fmla="*/ 251343 h 285"/>
              <a:gd name="T4" fmla="*/ 6147 w 407"/>
              <a:gd name="T5" fmla="*/ 230521 h 285"/>
              <a:gd name="T6" fmla="*/ 13831 w 407"/>
              <a:gd name="T7" fmla="*/ 224572 h 285"/>
              <a:gd name="T8" fmla="*/ 13831 w 407"/>
              <a:gd name="T9" fmla="*/ 237958 h 285"/>
              <a:gd name="T10" fmla="*/ 13831 w 407"/>
              <a:gd name="T11" fmla="*/ 243907 h 285"/>
              <a:gd name="T12" fmla="*/ 19978 w 407"/>
              <a:gd name="T13" fmla="*/ 224572 h 285"/>
              <a:gd name="T14" fmla="*/ 19978 w 407"/>
              <a:gd name="T15" fmla="*/ 211187 h 285"/>
              <a:gd name="T16" fmla="*/ 13831 w 407"/>
              <a:gd name="T17" fmla="*/ 193341 h 285"/>
              <a:gd name="T18" fmla="*/ 27662 w 407"/>
              <a:gd name="T19" fmla="*/ 193341 h 285"/>
              <a:gd name="T20" fmla="*/ 27662 w 407"/>
              <a:gd name="T21" fmla="*/ 179955 h 285"/>
              <a:gd name="T22" fmla="*/ 19978 w 407"/>
              <a:gd name="T23" fmla="*/ 172519 h 285"/>
              <a:gd name="T24" fmla="*/ 19978 w 407"/>
              <a:gd name="T25" fmla="*/ 153185 h 285"/>
              <a:gd name="T26" fmla="*/ 19978 w 407"/>
              <a:gd name="T27" fmla="*/ 127902 h 285"/>
              <a:gd name="T28" fmla="*/ 19978 w 407"/>
              <a:gd name="T29" fmla="*/ 95183 h 285"/>
              <a:gd name="T30" fmla="*/ 13831 w 407"/>
              <a:gd name="T31" fmla="*/ 50566 h 285"/>
              <a:gd name="T32" fmla="*/ 19978 w 407"/>
              <a:gd name="T33" fmla="*/ 19334 h 285"/>
              <a:gd name="T34" fmla="*/ 109112 w 407"/>
              <a:gd name="T35" fmla="*/ 77336 h 285"/>
              <a:gd name="T36" fmla="*/ 145995 w 407"/>
              <a:gd name="T37" fmla="*/ 90721 h 285"/>
              <a:gd name="T38" fmla="*/ 167511 w 407"/>
              <a:gd name="T39" fmla="*/ 90721 h 285"/>
              <a:gd name="T40" fmla="*/ 172121 w 407"/>
              <a:gd name="T41" fmla="*/ 127902 h 285"/>
              <a:gd name="T42" fmla="*/ 158290 w 407"/>
              <a:gd name="T43" fmla="*/ 135338 h 285"/>
              <a:gd name="T44" fmla="*/ 153679 w 407"/>
              <a:gd name="T45" fmla="*/ 159134 h 285"/>
              <a:gd name="T46" fmla="*/ 153679 w 407"/>
              <a:gd name="T47" fmla="*/ 172519 h 285"/>
              <a:gd name="T48" fmla="*/ 158290 w 407"/>
              <a:gd name="T49" fmla="*/ 179955 h 285"/>
              <a:gd name="T50" fmla="*/ 172121 w 407"/>
              <a:gd name="T51" fmla="*/ 153185 h 285"/>
              <a:gd name="T52" fmla="*/ 185952 w 407"/>
              <a:gd name="T53" fmla="*/ 135338 h 285"/>
              <a:gd name="T54" fmla="*/ 202857 w 407"/>
              <a:gd name="T55" fmla="*/ 114517 h 285"/>
              <a:gd name="T56" fmla="*/ 181342 w 407"/>
              <a:gd name="T57" fmla="*/ 63951 h 285"/>
              <a:gd name="T58" fmla="*/ 185952 w 407"/>
              <a:gd name="T59" fmla="*/ 56515 h 285"/>
              <a:gd name="T60" fmla="*/ 202857 w 407"/>
              <a:gd name="T61" fmla="*/ 44617 h 285"/>
              <a:gd name="T62" fmla="*/ 185952 w 407"/>
              <a:gd name="T63" fmla="*/ 32719 h 285"/>
              <a:gd name="T64" fmla="*/ 185952 w 407"/>
              <a:gd name="T65" fmla="*/ 0 h 285"/>
              <a:gd name="T66" fmla="*/ 431839 w 407"/>
              <a:gd name="T67" fmla="*/ 56515 h 285"/>
              <a:gd name="T68" fmla="*/ 557856 w 407"/>
              <a:gd name="T69" fmla="*/ 377758 h 285"/>
              <a:gd name="T70" fmla="*/ 557856 w 407"/>
              <a:gd name="T71" fmla="*/ 391143 h 285"/>
              <a:gd name="T72" fmla="*/ 564003 w 407"/>
              <a:gd name="T73" fmla="*/ 404528 h 285"/>
              <a:gd name="T74" fmla="*/ 557856 w 407"/>
              <a:gd name="T75" fmla="*/ 413451 h 285"/>
              <a:gd name="T76" fmla="*/ 557856 w 407"/>
              <a:gd name="T77" fmla="*/ 423862 h 285"/>
              <a:gd name="T78" fmla="*/ 382662 w 407"/>
              <a:gd name="T79" fmla="*/ 391143 h 285"/>
              <a:gd name="T80" fmla="*/ 361146 w 407"/>
              <a:gd name="T81" fmla="*/ 391143 h 285"/>
              <a:gd name="T82" fmla="*/ 347315 w 407"/>
              <a:gd name="T83" fmla="*/ 386681 h 285"/>
              <a:gd name="T84" fmla="*/ 328874 w 407"/>
              <a:gd name="T85" fmla="*/ 391143 h 285"/>
              <a:gd name="T86" fmla="*/ 305822 w 407"/>
              <a:gd name="T87" fmla="*/ 386681 h 285"/>
              <a:gd name="T88" fmla="*/ 284307 w 407"/>
              <a:gd name="T89" fmla="*/ 391143 h 285"/>
              <a:gd name="T90" fmla="*/ 256645 w 407"/>
              <a:gd name="T91" fmla="*/ 386681 h 285"/>
              <a:gd name="T92" fmla="*/ 207467 w 407"/>
              <a:gd name="T93" fmla="*/ 386681 h 285"/>
              <a:gd name="T94" fmla="*/ 167511 w 407"/>
              <a:gd name="T95" fmla="*/ 373296 h 285"/>
              <a:gd name="T96" fmla="*/ 132164 w 407"/>
              <a:gd name="T97" fmla="*/ 373296 h 285"/>
              <a:gd name="T98" fmla="*/ 82987 w 407"/>
              <a:gd name="T99" fmla="*/ 359911 h 285"/>
              <a:gd name="T100" fmla="*/ 76840 w 407"/>
              <a:gd name="T101" fmla="*/ 319755 h 285"/>
              <a:gd name="T102" fmla="*/ 76840 w 407"/>
              <a:gd name="T103" fmla="*/ 301909 h 285"/>
              <a:gd name="T104" fmla="*/ 47641 w 407"/>
              <a:gd name="T105" fmla="*/ 282575 h 285"/>
              <a:gd name="T106" fmla="*/ 19978 w 407"/>
              <a:gd name="T107" fmla="*/ 270677 h 28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07"/>
              <a:gd name="T163" fmla="*/ 0 h 285"/>
              <a:gd name="T164" fmla="*/ 407 w 407"/>
              <a:gd name="T165" fmla="*/ 285 h 28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07" h="285">
                <a:moveTo>
                  <a:pt x="13" y="182"/>
                </a:moveTo>
                <a:lnTo>
                  <a:pt x="4" y="173"/>
                </a:lnTo>
                <a:lnTo>
                  <a:pt x="0" y="173"/>
                </a:lnTo>
                <a:lnTo>
                  <a:pt x="0" y="169"/>
                </a:lnTo>
                <a:lnTo>
                  <a:pt x="4" y="160"/>
                </a:lnTo>
                <a:lnTo>
                  <a:pt x="4" y="155"/>
                </a:lnTo>
                <a:lnTo>
                  <a:pt x="4" y="151"/>
                </a:lnTo>
                <a:lnTo>
                  <a:pt x="9" y="151"/>
                </a:lnTo>
                <a:lnTo>
                  <a:pt x="9" y="155"/>
                </a:lnTo>
                <a:lnTo>
                  <a:pt x="9" y="160"/>
                </a:lnTo>
                <a:lnTo>
                  <a:pt x="4" y="160"/>
                </a:lnTo>
                <a:lnTo>
                  <a:pt x="9" y="164"/>
                </a:lnTo>
                <a:lnTo>
                  <a:pt x="13" y="155"/>
                </a:lnTo>
                <a:lnTo>
                  <a:pt x="13" y="151"/>
                </a:lnTo>
                <a:lnTo>
                  <a:pt x="18" y="146"/>
                </a:lnTo>
                <a:lnTo>
                  <a:pt x="13" y="142"/>
                </a:lnTo>
                <a:lnTo>
                  <a:pt x="9" y="142"/>
                </a:lnTo>
                <a:lnTo>
                  <a:pt x="9" y="130"/>
                </a:lnTo>
                <a:lnTo>
                  <a:pt x="13" y="130"/>
                </a:lnTo>
                <a:lnTo>
                  <a:pt x="18" y="130"/>
                </a:lnTo>
                <a:lnTo>
                  <a:pt x="22" y="125"/>
                </a:lnTo>
                <a:lnTo>
                  <a:pt x="18" y="121"/>
                </a:lnTo>
                <a:lnTo>
                  <a:pt x="13" y="125"/>
                </a:lnTo>
                <a:lnTo>
                  <a:pt x="13" y="116"/>
                </a:lnTo>
                <a:lnTo>
                  <a:pt x="13" y="107"/>
                </a:lnTo>
                <a:lnTo>
                  <a:pt x="13" y="103"/>
                </a:lnTo>
                <a:lnTo>
                  <a:pt x="13" y="94"/>
                </a:lnTo>
                <a:lnTo>
                  <a:pt x="13" y="86"/>
                </a:lnTo>
                <a:lnTo>
                  <a:pt x="13" y="73"/>
                </a:lnTo>
                <a:lnTo>
                  <a:pt x="13" y="64"/>
                </a:lnTo>
                <a:lnTo>
                  <a:pt x="9" y="46"/>
                </a:lnTo>
                <a:lnTo>
                  <a:pt x="9" y="34"/>
                </a:lnTo>
                <a:lnTo>
                  <a:pt x="9" y="25"/>
                </a:lnTo>
                <a:lnTo>
                  <a:pt x="13" y="13"/>
                </a:lnTo>
                <a:lnTo>
                  <a:pt x="50" y="38"/>
                </a:lnTo>
                <a:lnTo>
                  <a:pt x="71" y="52"/>
                </a:lnTo>
                <a:lnTo>
                  <a:pt x="86" y="55"/>
                </a:lnTo>
                <a:lnTo>
                  <a:pt x="95" y="61"/>
                </a:lnTo>
                <a:lnTo>
                  <a:pt x="103" y="61"/>
                </a:lnTo>
                <a:lnTo>
                  <a:pt x="109" y="61"/>
                </a:lnTo>
                <a:lnTo>
                  <a:pt x="109" y="64"/>
                </a:lnTo>
                <a:lnTo>
                  <a:pt x="112" y="86"/>
                </a:lnTo>
                <a:lnTo>
                  <a:pt x="109" y="86"/>
                </a:lnTo>
                <a:lnTo>
                  <a:pt x="103" y="91"/>
                </a:lnTo>
                <a:lnTo>
                  <a:pt x="100" y="100"/>
                </a:lnTo>
                <a:lnTo>
                  <a:pt x="100" y="107"/>
                </a:lnTo>
                <a:lnTo>
                  <a:pt x="100" y="112"/>
                </a:lnTo>
                <a:lnTo>
                  <a:pt x="100" y="116"/>
                </a:lnTo>
                <a:lnTo>
                  <a:pt x="100" y="121"/>
                </a:lnTo>
                <a:lnTo>
                  <a:pt x="103" y="121"/>
                </a:lnTo>
                <a:lnTo>
                  <a:pt x="109" y="116"/>
                </a:lnTo>
                <a:lnTo>
                  <a:pt x="112" y="103"/>
                </a:lnTo>
                <a:lnTo>
                  <a:pt x="118" y="100"/>
                </a:lnTo>
                <a:lnTo>
                  <a:pt x="121" y="91"/>
                </a:lnTo>
                <a:lnTo>
                  <a:pt x="132" y="82"/>
                </a:lnTo>
                <a:lnTo>
                  <a:pt x="132" y="77"/>
                </a:lnTo>
                <a:lnTo>
                  <a:pt x="127" y="64"/>
                </a:lnTo>
                <a:lnTo>
                  <a:pt x="118" y="43"/>
                </a:lnTo>
                <a:lnTo>
                  <a:pt x="118" y="38"/>
                </a:lnTo>
                <a:lnTo>
                  <a:pt x="121" y="38"/>
                </a:lnTo>
                <a:lnTo>
                  <a:pt x="127" y="38"/>
                </a:lnTo>
                <a:lnTo>
                  <a:pt x="132" y="30"/>
                </a:lnTo>
                <a:lnTo>
                  <a:pt x="132" y="22"/>
                </a:lnTo>
                <a:lnTo>
                  <a:pt x="121" y="22"/>
                </a:lnTo>
                <a:lnTo>
                  <a:pt x="121" y="13"/>
                </a:lnTo>
                <a:lnTo>
                  <a:pt x="121" y="0"/>
                </a:lnTo>
                <a:lnTo>
                  <a:pt x="203" y="22"/>
                </a:lnTo>
                <a:lnTo>
                  <a:pt x="281" y="38"/>
                </a:lnTo>
                <a:lnTo>
                  <a:pt x="407" y="70"/>
                </a:lnTo>
                <a:lnTo>
                  <a:pt x="363" y="254"/>
                </a:lnTo>
                <a:lnTo>
                  <a:pt x="363" y="260"/>
                </a:lnTo>
                <a:lnTo>
                  <a:pt x="363" y="263"/>
                </a:lnTo>
                <a:lnTo>
                  <a:pt x="367" y="269"/>
                </a:lnTo>
                <a:lnTo>
                  <a:pt x="367" y="272"/>
                </a:lnTo>
                <a:lnTo>
                  <a:pt x="363" y="272"/>
                </a:lnTo>
                <a:lnTo>
                  <a:pt x="363" y="278"/>
                </a:lnTo>
                <a:lnTo>
                  <a:pt x="363" y="281"/>
                </a:lnTo>
                <a:lnTo>
                  <a:pt x="363" y="285"/>
                </a:lnTo>
                <a:lnTo>
                  <a:pt x="255" y="260"/>
                </a:lnTo>
                <a:lnTo>
                  <a:pt x="249" y="263"/>
                </a:lnTo>
                <a:lnTo>
                  <a:pt x="240" y="263"/>
                </a:lnTo>
                <a:lnTo>
                  <a:pt x="235" y="263"/>
                </a:lnTo>
                <a:lnTo>
                  <a:pt x="231" y="263"/>
                </a:lnTo>
                <a:lnTo>
                  <a:pt x="226" y="260"/>
                </a:lnTo>
                <a:lnTo>
                  <a:pt x="217" y="260"/>
                </a:lnTo>
                <a:lnTo>
                  <a:pt x="214" y="263"/>
                </a:lnTo>
                <a:lnTo>
                  <a:pt x="203" y="260"/>
                </a:lnTo>
                <a:lnTo>
                  <a:pt x="199" y="260"/>
                </a:lnTo>
                <a:lnTo>
                  <a:pt x="191" y="263"/>
                </a:lnTo>
                <a:lnTo>
                  <a:pt x="185" y="263"/>
                </a:lnTo>
                <a:lnTo>
                  <a:pt x="173" y="263"/>
                </a:lnTo>
                <a:lnTo>
                  <a:pt x="167" y="260"/>
                </a:lnTo>
                <a:lnTo>
                  <a:pt x="159" y="260"/>
                </a:lnTo>
                <a:lnTo>
                  <a:pt x="135" y="260"/>
                </a:lnTo>
                <a:lnTo>
                  <a:pt x="132" y="254"/>
                </a:lnTo>
                <a:lnTo>
                  <a:pt x="109" y="251"/>
                </a:lnTo>
                <a:lnTo>
                  <a:pt x="100" y="247"/>
                </a:lnTo>
                <a:lnTo>
                  <a:pt x="86" y="251"/>
                </a:lnTo>
                <a:lnTo>
                  <a:pt x="68" y="247"/>
                </a:lnTo>
                <a:lnTo>
                  <a:pt x="54" y="242"/>
                </a:lnTo>
                <a:lnTo>
                  <a:pt x="50" y="233"/>
                </a:lnTo>
                <a:lnTo>
                  <a:pt x="50" y="215"/>
                </a:lnTo>
                <a:lnTo>
                  <a:pt x="54" y="212"/>
                </a:lnTo>
                <a:lnTo>
                  <a:pt x="50" y="203"/>
                </a:lnTo>
                <a:lnTo>
                  <a:pt x="39" y="190"/>
                </a:lnTo>
                <a:lnTo>
                  <a:pt x="31" y="190"/>
                </a:lnTo>
                <a:lnTo>
                  <a:pt x="27" y="185"/>
                </a:lnTo>
                <a:lnTo>
                  <a:pt x="13" y="182"/>
                </a:lnTo>
                <a:close/>
              </a:path>
            </a:pathLst>
          </a:custGeom>
          <a:gradFill rotWithShape="1">
            <a:gsLst>
              <a:gs pos="0">
                <a:srgbClr val="000099"/>
              </a:gs>
              <a:gs pos="100000">
                <a:srgbClr val="008000"/>
              </a:gs>
            </a:gsLst>
            <a:lin ang="0" scaled="1"/>
          </a:gradFill>
          <a:ln w="3175">
            <a:solidFill>
              <a:srgbClr val="000000"/>
            </a:solidFill>
            <a:round/>
            <a:headEnd/>
            <a:tailEnd/>
          </a:ln>
        </p:spPr>
        <p:txBody>
          <a:bodyPr/>
          <a:lstStyle/>
          <a:p>
            <a:endParaRPr lang="en-US"/>
          </a:p>
        </p:txBody>
      </p:sp>
      <p:sp>
        <p:nvSpPr>
          <p:cNvPr id="332807" name="Freeform 8"/>
          <p:cNvSpPr>
            <a:spLocks/>
          </p:cNvSpPr>
          <p:nvPr/>
        </p:nvSpPr>
        <p:spPr bwMode="auto">
          <a:xfrm rot="-133339">
            <a:off x="2314575" y="2938463"/>
            <a:ext cx="661988" cy="412750"/>
          </a:xfrm>
          <a:custGeom>
            <a:avLst/>
            <a:gdLst>
              <a:gd name="T0" fmla="*/ 0 w 429"/>
              <a:gd name="T1" fmla="*/ 329004 h 276"/>
              <a:gd name="T2" fmla="*/ 20060 w 429"/>
              <a:gd name="T3" fmla="*/ 109169 h 276"/>
              <a:gd name="T4" fmla="*/ 27776 w 429"/>
              <a:gd name="T5" fmla="*/ 0 h 276"/>
              <a:gd name="T6" fmla="*/ 652729 w 429"/>
              <a:gd name="T7" fmla="*/ 23928 h 276"/>
              <a:gd name="T8" fmla="*/ 652729 w 429"/>
              <a:gd name="T9" fmla="*/ 37387 h 276"/>
              <a:gd name="T10" fmla="*/ 648100 w 429"/>
              <a:gd name="T11" fmla="*/ 44864 h 276"/>
              <a:gd name="T12" fmla="*/ 634212 w 429"/>
              <a:gd name="T13" fmla="*/ 64305 h 276"/>
              <a:gd name="T14" fmla="*/ 634212 w 429"/>
              <a:gd name="T15" fmla="*/ 68792 h 276"/>
              <a:gd name="T16" fmla="*/ 661988 w 429"/>
              <a:gd name="T17" fmla="*/ 95710 h 276"/>
              <a:gd name="T18" fmla="*/ 661988 w 429"/>
              <a:gd name="T19" fmla="*/ 297599 h 276"/>
              <a:gd name="T20" fmla="*/ 648100 w 429"/>
              <a:gd name="T21" fmla="*/ 297599 h 276"/>
              <a:gd name="T22" fmla="*/ 652729 w 429"/>
              <a:gd name="T23" fmla="*/ 303581 h 276"/>
              <a:gd name="T24" fmla="*/ 661988 w 429"/>
              <a:gd name="T25" fmla="*/ 308067 h 276"/>
              <a:gd name="T26" fmla="*/ 652729 w 429"/>
              <a:gd name="T27" fmla="*/ 321526 h 276"/>
              <a:gd name="T28" fmla="*/ 661988 w 429"/>
              <a:gd name="T29" fmla="*/ 329004 h 276"/>
              <a:gd name="T30" fmla="*/ 661988 w 429"/>
              <a:gd name="T31" fmla="*/ 348445 h 276"/>
              <a:gd name="T32" fmla="*/ 652729 w 429"/>
              <a:gd name="T33" fmla="*/ 348445 h 276"/>
              <a:gd name="T34" fmla="*/ 661988 w 429"/>
              <a:gd name="T35" fmla="*/ 361904 h 276"/>
              <a:gd name="T36" fmla="*/ 648100 w 429"/>
              <a:gd name="T37" fmla="*/ 379850 h 276"/>
              <a:gd name="T38" fmla="*/ 661988 w 429"/>
              <a:gd name="T39" fmla="*/ 400786 h 276"/>
              <a:gd name="T40" fmla="*/ 661988 w 429"/>
              <a:gd name="T41" fmla="*/ 412750 h 276"/>
              <a:gd name="T42" fmla="*/ 638842 w 429"/>
              <a:gd name="T43" fmla="*/ 400786 h 276"/>
              <a:gd name="T44" fmla="*/ 603350 w 429"/>
              <a:gd name="T45" fmla="*/ 379850 h 276"/>
              <a:gd name="T46" fmla="*/ 589463 w 429"/>
              <a:gd name="T47" fmla="*/ 375363 h 276"/>
              <a:gd name="T48" fmla="*/ 577118 w 429"/>
              <a:gd name="T49" fmla="*/ 375363 h 276"/>
              <a:gd name="T50" fmla="*/ 563230 w 429"/>
              <a:gd name="T51" fmla="*/ 388822 h 276"/>
              <a:gd name="T52" fmla="*/ 553971 w 429"/>
              <a:gd name="T53" fmla="*/ 388822 h 276"/>
              <a:gd name="T54" fmla="*/ 540083 w 429"/>
              <a:gd name="T55" fmla="*/ 388822 h 276"/>
              <a:gd name="T56" fmla="*/ 535454 w 429"/>
              <a:gd name="T57" fmla="*/ 366390 h 276"/>
              <a:gd name="T58" fmla="*/ 527739 w 429"/>
              <a:gd name="T59" fmla="*/ 361904 h 276"/>
              <a:gd name="T60" fmla="*/ 513851 w 429"/>
              <a:gd name="T61" fmla="*/ 366390 h 276"/>
              <a:gd name="T62" fmla="*/ 499963 w 429"/>
              <a:gd name="T63" fmla="*/ 366390 h 276"/>
              <a:gd name="T64" fmla="*/ 486075 w 429"/>
              <a:gd name="T65" fmla="*/ 348445 h 276"/>
              <a:gd name="T66" fmla="*/ 0 w 429"/>
              <a:gd name="T67" fmla="*/ 329004 h 27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29"/>
              <a:gd name="T103" fmla="*/ 0 h 276"/>
              <a:gd name="T104" fmla="*/ 429 w 429"/>
              <a:gd name="T105" fmla="*/ 276 h 27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29" h="276">
                <a:moveTo>
                  <a:pt x="0" y="220"/>
                </a:moveTo>
                <a:lnTo>
                  <a:pt x="13" y="73"/>
                </a:lnTo>
                <a:lnTo>
                  <a:pt x="18" y="0"/>
                </a:lnTo>
                <a:lnTo>
                  <a:pt x="423" y="16"/>
                </a:lnTo>
                <a:lnTo>
                  <a:pt x="423" y="25"/>
                </a:lnTo>
                <a:lnTo>
                  <a:pt x="420" y="30"/>
                </a:lnTo>
                <a:lnTo>
                  <a:pt x="411" y="43"/>
                </a:lnTo>
                <a:lnTo>
                  <a:pt x="411" y="46"/>
                </a:lnTo>
                <a:lnTo>
                  <a:pt x="429" y="64"/>
                </a:lnTo>
                <a:lnTo>
                  <a:pt x="429" y="199"/>
                </a:lnTo>
                <a:lnTo>
                  <a:pt x="420" y="199"/>
                </a:lnTo>
                <a:lnTo>
                  <a:pt x="423" y="203"/>
                </a:lnTo>
                <a:lnTo>
                  <a:pt x="429" y="206"/>
                </a:lnTo>
                <a:lnTo>
                  <a:pt x="423" y="215"/>
                </a:lnTo>
                <a:lnTo>
                  <a:pt x="429" y="220"/>
                </a:lnTo>
                <a:lnTo>
                  <a:pt x="429" y="233"/>
                </a:lnTo>
                <a:lnTo>
                  <a:pt x="423" y="233"/>
                </a:lnTo>
                <a:lnTo>
                  <a:pt x="429" y="242"/>
                </a:lnTo>
                <a:lnTo>
                  <a:pt x="420" y="254"/>
                </a:lnTo>
                <a:lnTo>
                  <a:pt x="429" y="268"/>
                </a:lnTo>
                <a:lnTo>
                  <a:pt x="429" y="276"/>
                </a:lnTo>
                <a:lnTo>
                  <a:pt x="414" y="268"/>
                </a:lnTo>
                <a:lnTo>
                  <a:pt x="391" y="254"/>
                </a:lnTo>
                <a:lnTo>
                  <a:pt x="382" y="251"/>
                </a:lnTo>
                <a:lnTo>
                  <a:pt x="374" y="251"/>
                </a:lnTo>
                <a:lnTo>
                  <a:pt x="365" y="260"/>
                </a:lnTo>
                <a:lnTo>
                  <a:pt x="359" y="260"/>
                </a:lnTo>
                <a:lnTo>
                  <a:pt x="350" y="260"/>
                </a:lnTo>
                <a:lnTo>
                  <a:pt x="347" y="245"/>
                </a:lnTo>
                <a:lnTo>
                  <a:pt x="342" y="242"/>
                </a:lnTo>
                <a:lnTo>
                  <a:pt x="333" y="245"/>
                </a:lnTo>
                <a:lnTo>
                  <a:pt x="324" y="245"/>
                </a:lnTo>
                <a:lnTo>
                  <a:pt x="315" y="233"/>
                </a:lnTo>
                <a:lnTo>
                  <a:pt x="0" y="220"/>
                </a:lnTo>
                <a:close/>
              </a:path>
            </a:pathLst>
          </a:custGeom>
          <a:gradFill rotWithShape="1">
            <a:gsLst>
              <a:gs pos="0">
                <a:srgbClr val="008000"/>
              </a:gs>
              <a:gs pos="100000">
                <a:srgbClr val="99FF99"/>
              </a:gs>
            </a:gsLst>
            <a:lin ang="0" scaled="1"/>
          </a:gradFill>
          <a:ln w="3175">
            <a:solidFill>
              <a:srgbClr val="000000"/>
            </a:solidFill>
            <a:round/>
            <a:headEnd/>
            <a:tailEnd/>
          </a:ln>
        </p:spPr>
        <p:txBody>
          <a:bodyPr/>
          <a:lstStyle/>
          <a:p>
            <a:endParaRPr lang="en-US"/>
          </a:p>
        </p:txBody>
      </p:sp>
      <p:sp>
        <p:nvSpPr>
          <p:cNvPr id="332808" name="Freeform 9"/>
          <p:cNvSpPr>
            <a:spLocks/>
          </p:cNvSpPr>
          <p:nvPr/>
        </p:nvSpPr>
        <p:spPr bwMode="auto">
          <a:xfrm>
            <a:off x="1385888" y="2530475"/>
            <a:ext cx="398462" cy="538163"/>
          </a:xfrm>
          <a:custGeom>
            <a:avLst/>
            <a:gdLst>
              <a:gd name="T0" fmla="*/ 346075 w 251"/>
              <a:gd name="T1" fmla="*/ 538163 h 366"/>
              <a:gd name="T2" fmla="*/ 330200 w 251"/>
              <a:gd name="T3" fmla="*/ 521989 h 366"/>
              <a:gd name="T4" fmla="*/ 312737 w 251"/>
              <a:gd name="T5" fmla="*/ 513166 h 366"/>
              <a:gd name="T6" fmla="*/ 290512 w 251"/>
              <a:gd name="T7" fmla="*/ 526400 h 366"/>
              <a:gd name="T8" fmla="*/ 277812 w 251"/>
              <a:gd name="T9" fmla="*/ 523459 h 366"/>
              <a:gd name="T10" fmla="*/ 249237 w 251"/>
              <a:gd name="T11" fmla="*/ 516107 h 366"/>
              <a:gd name="T12" fmla="*/ 233362 w 251"/>
              <a:gd name="T13" fmla="*/ 529341 h 366"/>
              <a:gd name="T14" fmla="*/ 204787 w 251"/>
              <a:gd name="T15" fmla="*/ 517578 h 366"/>
              <a:gd name="T16" fmla="*/ 193675 w 251"/>
              <a:gd name="T17" fmla="*/ 538163 h 366"/>
              <a:gd name="T18" fmla="*/ 179387 w 251"/>
              <a:gd name="T19" fmla="*/ 517578 h 366"/>
              <a:gd name="T20" fmla="*/ 179387 w 251"/>
              <a:gd name="T21" fmla="*/ 498462 h 366"/>
              <a:gd name="T22" fmla="*/ 168275 w 251"/>
              <a:gd name="T23" fmla="*/ 479347 h 366"/>
              <a:gd name="T24" fmla="*/ 149225 w 251"/>
              <a:gd name="T25" fmla="*/ 467584 h 366"/>
              <a:gd name="T26" fmla="*/ 152400 w 251"/>
              <a:gd name="T27" fmla="*/ 455821 h 366"/>
              <a:gd name="T28" fmla="*/ 139700 w 251"/>
              <a:gd name="T29" fmla="*/ 423473 h 366"/>
              <a:gd name="T30" fmla="*/ 138112 w 251"/>
              <a:gd name="T31" fmla="*/ 391124 h 366"/>
              <a:gd name="T32" fmla="*/ 123825 w 251"/>
              <a:gd name="T33" fmla="*/ 377890 h 366"/>
              <a:gd name="T34" fmla="*/ 114300 w 251"/>
              <a:gd name="T35" fmla="*/ 379361 h 366"/>
              <a:gd name="T36" fmla="*/ 88900 w 251"/>
              <a:gd name="T37" fmla="*/ 397006 h 366"/>
              <a:gd name="T38" fmla="*/ 74612 w 251"/>
              <a:gd name="T39" fmla="*/ 373479 h 366"/>
              <a:gd name="T40" fmla="*/ 74612 w 251"/>
              <a:gd name="T41" fmla="*/ 360246 h 366"/>
              <a:gd name="T42" fmla="*/ 85725 w 251"/>
              <a:gd name="T43" fmla="*/ 339660 h 366"/>
              <a:gd name="T44" fmla="*/ 93662 w 251"/>
              <a:gd name="T45" fmla="*/ 313193 h 366"/>
              <a:gd name="T46" fmla="*/ 111125 w 251"/>
              <a:gd name="T47" fmla="*/ 276433 h 366"/>
              <a:gd name="T48" fmla="*/ 82550 w 251"/>
              <a:gd name="T49" fmla="*/ 267611 h 366"/>
              <a:gd name="T50" fmla="*/ 69850 w 251"/>
              <a:gd name="T51" fmla="*/ 255848 h 366"/>
              <a:gd name="T52" fmla="*/ 58737 w 251"/>
              <a:gd name="T53" fmla="*/ 230851 h 366"/>
              <a:gd name="T54" fmla="*/ 25400 w 251"/>
              <a:gd name="T55" fmla="*/ 180858 h 366"/>
              <a:gd name="T56" fmla="*/ 11112 w 251"/>
              <a:gd name="T57" fmla="*/ 167625 h 366"/>
              <a:gd name="T58" fmla="*/ 15875 w 251"/>
              <a:gd name="T59" fmla="*/ 149980 h 366"/>
              <a:gd name="T60" fmla="*/ 0 w 251"/>
              <a:gd name="T61" fmla="*/ 102927 h 366"/>
              <a:gd name="T62" fmla="*/ 100012 w 251"/>
              <a:gd name="T63" fmla="*/ 10293 h 366"/>
              <a:gd name="T64" fmla="*/ 398462 w 251"/>
              <a:gd name="T65" fmla="*/ 44112 h 3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51"/>
              <a:gd name="T100" fmla="*/ 0 h 366"/>
              <a:gd name="T101" fmla="*/ 251 w 251"/>
              <a:gd name="T102" fmla="*/ 366 h 36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51" h="366">
                <a:moveTo>
                  <a:pt x="221" y="331"/>
                </a:moveTo>
                <a:lnTo>
                  <a:pt x="218" y="366"/>
                </a:lnTo>
                <a:lnTo>
                  <a:pt x="208" y="363"/>
                </a:lnTo>
                <a:lnTo>
                  <a:pt x="208" y="355"/>
                </a:lnTo>
                <a:lnTo>
                  <a:pt x="200" y="346"/>
                </a:lnTo>
                <a:lnTo>
                  <a:pt x="197" y="349"/>
                </a:lnTo>
                <a:lnTo>
                  <a:pt x="197" y="358"/>
                </a:lnTo>
                <a:lnTo>
                  <a:pt x="183" y="358"/>
                </a:lnTo>
                <a:lnTo>
                  <a:pt x="178" y="359"/>
                </a:lnTo>
                <a:lnTo>
                  <a:pt x="175" y="356"/>
                </a:lnTo>
                <a:lnTo>
                  <a:pt x="157" y="356"/>
                </a:lnTo>
                <a:lnTo>
                  <a:pt x="157" y="351"/>
                </a:lnTo>
                <a:lnTo>
                  <a:pt x="152" y="357"/>
                </a:lnTo>
                <a:lnTo>
                  <a:pt x="147" y="360"/>
                </a:lnTo>
                <a:lnTo>
                  <a:pt x="138" y="357"/>
                </a:lnTo>
                <a:lnTo>
                  <a:pt x="129" y="352"/>
                </a:lnTo>
                <a:lnTo>
                  <a:pt x="126" y="358"/>
                </a:lnTo>
                <a:lnTo>
                  <a:pt x="122" y="366"/>
                </a:lnTo>
                <a:lnTo>
                  <a:pt x="116" y="361"/>
                </a:lnTo>
                <a:lnTo>
                  <a:pt x="113" y="352"/>
                </a:lnTo>
                <a:lnTo>
                  <a:pt x="113" y="349"/>
                </a:lnTo>
                <a:lnTo>
                  <a:pt x="113" y="339"/>
                </a:lnTo>
                <a:lnTo>
                  <a:pt x="112" y="335"/>
                </a:lnTo>
                <a:lnTo>
                  <a:pt x="106" y="326"/>
                </a:lnTo>
                <a:lnTo>
                  <a:pt x="97" y="327"/>
                </a:lnTo>
                <a:lnTo>
                  <a:pt x="94" y="318"/>
                </a:lnTo>
                <a:lnTo>
                  <a:pt x="96" y="313"/>
                </a:lnTo>
                <a:lnTo>
                  <a:pt x="96" y="310"/>
                </a:lnTo>
                <a:lnTo>
                  <a:pt x="88" y="301"/>
                </a:lnTo>
                <a:lnTo>
                  <a:pt x="88" y="288"/>
                </a:lnTo>
                <a:lnTo>
                  <a:pt x="87" y="275"/>
                </a:lnTo>
                <a:lnTo>
                  <a:pt x="87" y="266"/>
                </a:lnTo>
                <a:lnTo>
                  <a:pt x="83" y="261"/>
                </a:lnTo>
                <a:lnTo>
                  <a:pt x="78" y="257"/>
                </a:lnTo>
                <a:lnTo>
                  <a:pt x="78" y="252"/>
                </a:lnTo>
                <a:lnTo>
                  <a:pt x="72" y="258"/>
                </a:lnTo>
                <a:lnTo>
                  <a:pt x="61" y="270"/>
                </a:lnTo>
                <a:lnTo>
                  <a:pt x="56" y="270"/>
                </a:lnTo>
                <a:lnTo>
                  <a:pt x="47" y="259"/>
                </a:lnTo>
                <a:lnTo>
                  <a:pt x="47" y="254"/>
                </a:lnTo>
                <a:lnTo>
                  <a:pt x="47" y="250"/>
                </a:lnTo>
                <a:lnTo>
                  <a:pt x="47" y="245"/>
                </a:lnTo>
                <a:lnTo>
                  <a:pt x="55" y="237"/>
                </a:lnTo>
                <a:lnTo>
                  <a:pt x="54" y="231"/>
                </a:lnTo>
                <a:lnTo>
                  <a:pt x="54" y="218"/>
                </a:lnTo>
                <a:lnTo>
                  <a:pt x="59" y="213"/>
                </a:lnTo>
                <a:lnTo>
                  <a:pt x="58" y="209"/>
                </a:lnTo>
                <a:lnTo>
                  <a:pt x="70" y="188"/>
                </a:lnTo>
                <a:lnTo>
                  <a:pt x="66" y="182"/>
                </a:lnTo>
                <a:lnTo>
                  <a:pt x="52" y="182"/>
                </a:lnTo>
                <a:lnTo>
                  <a:pt x="52" y="173"/>
                </a:lnTo>
                <a:lnTo>
                  <a:pt x="44" y="174"/>
                </a:lnTo>
                <a:lnTo>
                  <a:pt x="38" y="167"/>
                </a:lnTo>
                <a:lnTo>
                  <a:pt x="37" y="157"/>
                </a:lnTo>
                <a:lnTo>
                  <a:pt x="28" y="136"/>
                </a:lnTo>
                <a:lnTo>
                  <a:pt x="16" y="123"/>
                </a:lnTo>
                <a:lnTo>
                  <a:pt x="11" y="119"/>
                </a:lnTo>
                <a:lnTo>
                  <a:pt x="7" y="114"/>
                </a:lnTo>
                <a:lnTo>
                  <a:pt x="11" y="110"/>
                </a:lnTo>
                <a:lnTo>
                  <a:pt x="10" y="102"/>
                </a:lnTo>
                <a:lnTo>
                  <a:pt x="10" y="88"/>
                </a:lnTo>
                <a:lnTo>
                  <a:pt x="0" y="70"/>
                </a:lnTo>
                <a:lnTo>
                  <a:pt x="11" y="0"/>
                </a:lnTo>
                <a:lnTo>
                  <a:pt x="63" y="7"/>
                </a:lnTo>
                <a:lnTo>
                  <a:pt x="215" y="27"/>
                </a:lnTo>
                <a:lnTo>
                  <a:pt x="251" y="30"/>
                </a:lnTo>
                <a:lnTo>
                  <a:pt x="221" y="331"/>
                </a:lnTo>
                <a:close/>
              </a:path>
            </a:pathLst>
          </a:custGeom>
          <a:solidFill>
            <a:srgbClr val="008000"/>
          </a:solidFill>
          <a:ln w="3175">
            <a:solidFill>
              <a:srgbClr val="000000"/>
            </a:solidFill>
            <a:round/>
            <a:headEnd/>
            <a:tailEnd/>
          </a:ln>
        </p:spPr>
        <p:txBody>
          <a:bodyPr/>
          <a:lstStyle/>
          <a:p>
            <a:endParaRPr lang="en-US"/>
          </a:p>
        </p:txBody>
      </p:sp>
      <p:grpSp>
        <p:nvGrpSpPr>
          <p:cNvPr id="2" name="Group 10"/>
          <p:cNvGrpSpPr>
            <a:grpSpLocks/>
          </p:cNvGrpSpPr>
          <p:nvPr/>
        </p:nvGrpSpPr>
        <p:grpSpPr bwMode="auto">
          <a:xfrm>
            <a:off x="1431925" y="5014913"/>
            <a:ext cx="493713" cy="207962"/>
            <a:chOff x="1812" y="2836"/>
            <a:chExt cx="540" cy="328"/>
          </a:xfrm>
        </p:grpSpPr>
        <p:sp>
          <p:nvSpPr>
            <p:cNvPr id="332997" name="Freeform 11"/>
            <p:cNvSpPr>
              <a:spLocks/>
            </p:cNvSpPr>
            <p:nvPr/>
          </p:nvSpPr>
          <p:spPr bwMode="auto">
            <a:xfrm>
              <a:off x="2236" y="3033"/>
              <a:ext cx="116" cy="131"/>
            </a:xfrm>
            <a:custGeom>
              <a:avLst/>
              <a:gdLst>
                <a:gd name="T0" fmla="*/ 0 w 116"/>
                <a:gd name="T1" fmla="*/ 48 h 131"/>
                <a:gd name="T2" fmla="*/ 8 w 116"/>
                <a:gd name="T3" fmla="*/ 91 h 131"/>
                <a:gd name="T4" fmla="*/ 8 w 116"/>
                <a:gd name="T5" fmla="*/ 112 h 131"/>
                <a:gd name="T6" fmla="*/ 43 w 116"/>
                <a:gd name="T7" fmla="*/ 131 h 131"/>
                <a:gd name="T8" fmla="*/ 57 w 116"/>
                <a:gd name="T9" fmla="*/ 112 h 131"/>
                <a:gd name="T10" fmla="*/ 116 w 116"/>
                <a:gd name="T11" fmla="*/ 76 h 131"/>
                <a:gd name="T12" fmla="*/ 95 w 116"/>
                <a:gd name="T13" fmla="*/ 35 h 131"/>
                <a:gd name="T14" fmla="*/ 22 w 116"/>
                <a:gd name="T15" fmla="*/ 0 h 131"/>
                <a:gd name="T16" fmla="*/ 22 w 116"/>
                <a:gd name="T17" fmla="*/ 35 h 131"/>
                <a:gd name="T18" fmla="*/ 0 w 116"/>
                <a:gd name="T19" fmla="*/ 48 h 1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6"/>
                <a:gd name="T31" fmla="*/ 0 h 131"/>
                <a:gd name="T32" fmla="*/ 116 w 116"/>
                <a:gd name="T33" fmla="*/ 131 h 1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6" h="131">
                  <a:moveTo>
                    <a:pt x="0" y="48"/>
                  </a:moveTo>
                  <a:lnTo>
                    <a:pt x="8" y="91"/>
                  </a:lnTo>
                  <a:lnTo>
                    <a:pt x="8" y="112"/>
                  </a:lnTo>
                  <a:lnTo>
                    <a:pt x="43" y="131"/>
                  </a:lnTo>
                  <a:lnTo>
                    <a:pt x="57" y="112"/>
                  </a:lnTo>
                  <a:lnTo>
                    <a:pt x="116" y="76"/>
                  </a:lnTo>
                  <a:lnTo>
                    <a:pt x="95" y="35"/>
                  </a:lnTo>
                  <a:lnTo>
                    <a:pt x="22" y="0"/>
                  </a:lnTo>
                  <a:lnTo>
                    <a:pt x="22" y="35"/>
                  </a:lnTo>
                  <a:lnTo>
                    <a:pt x="0" y="48"/>
                  </a:lnTo>
                  <a:close/>
                </a:path>
              </a:pathLst>
            </a:custGeom>
            <a:solidFill>
              <a:srgbClr val="000099"/>
            </a:solidFill>
            <a:ln w="3175">
              <a:solidFill>
                <a:srgbClr val="000000"/>
              </a:solidFill>
              <a:round/>
              <a:headEnd/>
              <a:tailEnd/>
            </a:ln>
          </p:spPr>
          <p:txBody>
            <a:bodyPr/>
            <a:lstStyle/>
            <a:p>
              <a:endParaRPr lang="en-US"/>
            </a:p>
          </p:txBody>
        </p:sp>
        <p:sp>
          <p:nvSpPr>
            <p:cNvPr id="332998" name="Freeform 12"/>
            <p:cNvSpPr>
              <a:spLocks/>
            </p:cNvSpPr>
            <p:nvPr/>
          </p:nvSpPr>
          <p:spPr bwMode="auto">
            <a:xfrm>
              <a:off x="2178" y="2962"/>
              <a:ext cx="66" cy="41"/>
            </a:xfrm>
            <a:custGeom>
              <a:avLst/>
              <a:gdLst>
                <a:gd name="T0" fmla="*/ 21 w 66"/>
                <a:gd name="T1" fmla="*/ 41 h 41"/>
                <a:gd name="T2" fmla="*/ 58 w 66"/>
                <a:gd name="T3" fmla="*/ 41 h 41"/>
                <a:gd name="T4" fmla="*/ 66 w 66"/>
                <a:gd name="T5" fmla="*/ 19 h 41"/>
                <a:gd name="T6" fmla="*/ 37 w 66"/>
                <a:gd name="T7" fmla="*/ 12 h 41"/>
                <a:gd name="T8" fmla="*/ 21 w 66"/>
                <a:gd name="T9" fmla="*/ 12 h 41"/>
                <a:gd name="T10" fmla="*/ 14 w 66"/>
                <a:gd name="T11" fmla="*/ 0 h 41"/>
                <a:gd name="T12" fmla="*/ 0 w 66"/>
                <a:gd name="T13" fmla="*/ 12 h 41"/>
                <a:gd name="T14" fmla="*/ 14 w 66"/>
                <a:gd name="T15" fmla="*/ 34 h 41"/>
                <a:gd name="T16" fmla="*/ 21 w 66"/>
                <a:gd name="T17" fmla="*/ 41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6"/>
                <a:gd name="T28" fmla="*/ 0 h 41"/>
                <a:gd name="T29" fmla="*/ 66 w 66"/>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6" h="41">
                  <a:moveTo>
                    <a:pt x="21" y="41"/>
                  </a:moveTo>
                  <a:lnTo>
                    <a:pt x="58" y="41"/>
                  </a:lnTo>
                  <a:lnTo>
                    <a:pt x="66" y="19"/>
                  </a:lnTo>
                  <a:lnTo>
                    <a:pt x="37" y="12"/>
                  </a:lnTo>
                  <a:lnTo>
                    <a:pt x="21" y="12"/>
                  </a:lnTo>
                  <a:lnTo>
                    <a:pt x="14" y="0"/>
                  </a:lnTo>
                  <a:lnTo>
                    <a:pt x="0" y="12"/>
                  </a:lnTo>
                  <a:lnTo>
                    <a:pt x="14" y="34"/>
                  </a:lnTo>
                  <a:lnTo>
                    <a:pt x="21" y="41"/>
                  </a:lnTo>
                  <a:close/>
                </a:path>
              </a:pathLst>
            </a:custGeom>
            <a:solidFill>
              <a:srgbClr val="000099"/>
            </a:solidFill>
            <a:ln w="3175">
              <a:solidFill>
                <a:srgbClr val="000000"/>
              </a:solidFill>
              <a:round/>
              <a:headEnd/>
              <a:tailEnd/>
            </a:ln>
          </p:spPr>
          <p:txBody>
            <a:bodyPr/>
            <a:lstStyle/>
            <a:p>
              <a:endParaRPr lang="en-US"/>
            </a:p>
          </p:txBody>
        </p:sp>
        <p:sp>
          <p:nvSpPr>
            <p:cNvPr id="332999" name="Freeform 13"/>
            <p:cNvSpPr>
              <a:spLocks/>
            </p:cNvSpPr>
            <p:nvPr/>
          </p:nvSpPr>
          <p:spPr bwMode="auto">
            <a:xfrm>
              <a:off x="2164" y="3003"/>
              <a:ext cx="28" cy="14"/>
            </a:xfrm>
            <a:custGeom>
              <a:avLst/>
              <a:gdLst>
                <a:gd name="T0" fmla="*/ 0 w 28"/>
                <a:gd name="T1" fmla="*/ 14 h 14"/>
                <a:gd name="T2" fmla="*/ 28 w 28"/>
                <a:gd name="T3" fmla="*/ 0 h 14"/>
                <a:gd name="T4" fmla="*/ 28 w 28"/>
                <a:gd name="T5" fmla="*/ 14 h 14"/>
                <a:gd name="T6" fmla="*/ 0 w 28"/>
                <a:gd name="T7" fmla="*/ 14 h 14"/>
                <a:gd name="T8" fmla="*/ 0 60000 65536"/>
                <a:gd name="T9" fmla="*/ 0 60000 65536"/>
                <a:gd name="T10" fmla="*/ 0 60000 65536"/>
                <a:gd name="T11" fmla="*/ 0 60000 65536"/>
                <a:gd name="T12" fmla="*/ 0 w 28"/>
                <a:gd name="T13" fmla="*/ 0 h 14"/>
                <a:gd name="T14" fmla="*/ 28 w 28"/>
                <a:gd name="T15" fmla="*/ 14 h 14"/>
              </a:gdLst>
              <a:ahLst/>
              <a:cxnLst>
                <a:cxn ang="T8">
                  <a:pos x="T0" y="T1"/>
                </a:cxn>
                <a:cxn ang="T9">
                  <a:pos x="T2" y="T3"/>
                </a:cxn>
                <a:cxn ang="T10">
                  <a:pos x="T4" y="T5"/>
                </a:cxn>
                <a:cxn ang="T11">
                  <a:pos x="T6" y="T7"/>
                </a:cxn>
              </a:cxnLst>
              <a:rect l="T12" t="T13" r="T14" b="T15"/>
              <a:pathLst>
                <a:path w="28" h="14">
                  <a:moveTo>
                    <a:pt x="0" y="14"/>
                  </a:moveTo>
                  <a:lnTo>
                    <a:pt x="28" y="0"/>
                  </a:lnTo>
                  <a:lnTo>
                    <a:pt x="28" y="14"/>
                  </a:lnTo>
                  <a:lnTo>
                    <a:pt x="0" y="14"/>
                  </a:lnTo>
                  <a:close/>
                </a:path>
              </a:pathLst>
            </a:custGeom>
            <a:solidFill>
              <a:srgbClr val="000099"/>
            </a:solidFill>
            <a:ln w="3175">
              <a:solidFill>
                <a:srgbClr val="000000"/>
              </a:solidFill>
              <a:round/>
              <a:headEnd/>
              <a:tailEnd/>
            </a:ln>
          </p:spPr>
          <p:txBody>
            <a:bodyPr/>
            <a:lstStyle/>
            <a:p>
              <a:endParaRPr lang="en-US"/>
            </a:p>
          </p:txBody>
        </p:sp>
        <p:sp>
          <p:nvSpPr>
            <p:cNvPr id="333000" name="Freeform 14"/>
            <p:cNvSpPr>
              <a:spLocks/>
            </p:cNvSpPr>
            <p:nvPr/>
          </p:nvSpPr>
          <p:spPr bwMode="auto">
            <a:xfrm>
              <a:off x="2142" y="2976"/>
              <a:ext cx="27" cy="20"/>
            </a:xfrm>
            <a:custGeom>
              <a:avLst/>
              <a:gdLst>
                <a:gd name="T0" fmla="*/ 13 w 27"/>
                <a:gd name="T1" fmla="*/ 0 h 20"/>
                <a:gd name="T2" fmla="*/ 13 w 27"/>
                <a:gd name="T3" fmla="*/ 0 h 20"/>
                <a:gd name="T4" fmla="*/ 20 w 27"/>
                <a:gd name="T5" fmla="*/ 0 h 20"/>
                <a:gd name="T6" fmla="*/ 20 w 27"/>
                <a:gd name="T7" fmla="*/ 5 h 20"/>
                <a:gd name="T8" fmla="*/ 27 w 27"/>
                <a:gd name="T9" fmla="*/ 5 h 20"/>
                <a:gd name="T10" fmla="*/ 20 w 27"/>
                <a:gd name="T11" fmla="*/ 12 h 20"/>
                <a:gd name="T12" fmla="*/ 20 w 27"/>
                <a:gd name="T13" fmla="*/ 20 h 20"/>
                <a:gd name="T14" fmla="*/ 13 w 27"/>
                <a:gd name="T15" fmla="*/ 20 h 20"/>
                <a:gd name="T16" fmla="*/ 6 w 27"/>
                <a:gd name="T17" fmla="*/ 20 h 20"/>
                <a:gd name="T18" fmla="*/ 6 w 27"/>
                <a:gd name="T19" fmla="*/ 12 h 20"/>
                <a:gd name="T20" fmla="*/ 0 w 27"/>
                <a:gd name="T21" fmla="*/ 12 h 20"/>
                <a:gd name="T22" fmla="*/ 0 w 27"/>
                <a:gd name="T23" fmla="*/ 5 h 20"/>
                <a:gd name="T24" fmla="*/ 6 w 27"/>
                <a:gd name="T25" fmla="*/ 5 h 20"/>
                <a:gd name="T26" fmla="*/ 6 w 27"/>
                <a:gd name="T27" fmla="*/ 0 h 20"/>
                <a:gd name="T28" fmla="*/ 13 w 27"/>
                <a:gd name="T29" fmla="*/ 0 h 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7"/>
                <a:gd name="T46" fmla="*/ 0 h 20"/>
                <a:gd name="T47" fmla="*/ 27 w 27"/>
                <a:gd name="T48" fmla="*/ 20 h 2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7" h="20">
                  <a:moveTo>
                    <a:pt x="13" y="0"/>
                  </a:moveTo>
                  <a:lnTo>
                    <a:pt x="13" y="0"/>
                  </a:lnTo>
                  <a:lnTo>
                    <a:pt x="20" y="0"/>
                  </a:lnTo>
                  <a:lnTo>
                    <a:pt x="20" y="5"/>
                  </a:lnTo>
                  <a:lnTo>
                    <a:pt x="27" y="5"/>
                  </a:lnTo>
                  <a:lnTo>
                    <a:pt x="20" y="12"/>
                  </a:lnTo>
                  <a:lnTo>
                    <a:pt x="20" y="20"/>
                  </a:lnTo>
                  <a:lnTo>
                    <a:pt x="13" y="20"/>
                  </a:lnTo>
                  <a:lnTo>
                    <a:pt x="6" y="20"/>
                  </a:lnTo>
                  <a:lnTo>
                    <a:pt x="6" y="12"/>
                  </a:lnTo>
                  <a:lnTo>
                    <a:pt x="0" y="12"/>
                  </a:lnTo>
                  <a:lnTo>
                    <a:pt x="0" y="5"/>
                  </a:lnTo>
                  <a:lnTo>
                    <a:pt x="6" y="5"/>
                  </a:lnTo>
                  <a:lnTo>
                    <a:pt x="6" y="0"/>
                  </a:lnTo>
                  <a:lnTo>
                    <a:pt x="13" y="0"/>
                  </a:lnTo>
                  <a:close/>
                </a:path>
              </a:pathLst>
            </a:custGeom>
            <a:solidFill>
              <a:srgbClr val="000099"/>
            </a:solidFill>
            <a:ln w="3175">
              <a:solidFill>
                <a:srgbClr val="000000"/>
              </a:solidFill>
              <a:round/>
              <a:headEnd/>
              <a:tailEnd/>
            </a:ln>
          </p:spPr>
          <p:txBody>
            <a:bodyPr/>
            <a:lstStyle/>
            <a:p>
              <a:endParaRPr lang="en-US"/>
            </a:p>
          </p:txBody>
        </p:sp>
        <p:sp>
          <p:nvSpPr>
            <p:cNvPr id="333001" name="Freeform 15"/>
            <p:cNvSpPr>
              <a:spLocks/>
            </p:cNvSpPr>
            <p:nvPr/>
          </p:nvSpPr>
          <p:spPr bwMode="auto">
            <a:xfrm>
              <a:off x="2105" y="2940"/>
              <a:ext cx="57" cy="20"/>
            </a:xfrm>
            <a:custGeom>
              <a:avLst/>
              <a:gdLst>
                <a:gd name="T0" fmla="*/ 0 w 57"/>
                <a:gd name="T1" fmla="*/ 20 h 20"/>
                <a:gd name="T2" fmla="*/ 50 w 57"/>
                <a:gd name="T3" fmla="*/ 20 h 20"/>
                <a:gd name="T4" fmla="*/ 57 w 57"/>
                <a:gd name="T5" fmla="*/ 0 h 20"/>
                <a:gd name="T6" fmla="*/ 14 w 57"/>
                <a:gd name="T7" fmla="*/ 0 h 20"/>
                <a:gd name="T8" fmla="*/ 0 w 57"/>
                <a:gd name="T9" fmla="*/ 20 h 20"/>
                <a:gd name="T10" fmla="*/ 0 60000 65536"/>
                <a:gd name="T11" fmla="*/ 0 60000 65536"/>
                <a:gd name="T12" fmla="*/ 0 60000 65536"/>
                <a:gd name="T13" fmla="*/ 0 60000 65536"/>
                <a:gd name="T14" fmla="*/ 0 60000 65536"/>
                <a:gd name="T15" fmla="*/ 0 w 57"/>
                <a:gd name="T16" fmla="*/ 0 h 20"/>
                <a:gd name="T17" fmla="*/ 57 w 57"/>
                <a:gd name="T18" fmla="*/ 20 h 20"/>
              </a:gdLst>
              <a:ahLst/>
              <a:cxnLst>
                <a:cxn ang="T10">
                  <a:pos x="T0" y="T1"/>
                </a:cxn>
                <a:cxn ang="T11">
                  <a:pos x="T2" y="T3"/>
                </a:cxn>
                <a:cxn ang="T12">
                  <a:pos x="T4" y="T5"/>
                </a:cxn>
                <a:cxn ang="T13">
                  <a:pos x="T6" y="T7"/>
                </a:cxn>
                <a:cxn ang="T14">
                  <a:pos x="T8" y="T9"/>
                </a:cxn>
              </a:cxnLst>
              <a:rect l="T15" t="T16" r="T17" b="T18"/>
              <a:pathLst>
                <a:path w="57" h="20">
                  <a:moveTo>
                    <a:pt x="0" y="20"/>
                  </a:moveTo>
                  <a:lnTo>
                    <a:pt x="50" y="20"/>
                  </a:lnTo>
                  <a:lnTo>
                    <a:pt x="57" y="0"/>
                  </a:lnTo>
                  <a:lnTo>
                    <a:pt x="14" y="0"/>
                  </a:lnTo>
                  <a:lnTo>
                    <a:pt x="0" y="20"/>
                  </a:lnTo>
                  <a:close/>
                </a:path>
              </a:pathLst>
            </a:custGeom>
            <a:solidFill>
              <a:srgbClr val="000099"/>
            </a:solidFill>
            <a:ln w="3175">
              <a:solidFill>
                <a:srgbClr val="000000"/>
              </a:solidFill>
              <a:round/>
              <a:headEnd/>
              <a:tailEnd/>
            </a:ln>
          </p:spPr>
          <p:txBody>
            <a:bodyPr/>
            <a:lstStyle/>
            <a:p>
              <a:endParaRPr lang="en-US"/>
            </a:p>
          </p:txBody>
        </p:sp>
        <p:sp>
          <p:nvSpPr>
            <p:cNvPr id="333002" name="Freeform 16"/>
            <p:cNvSpPr>
              <a:spLocks/>
            </p:cNvSpPr>
            <p:nvPr/>
          </p:nvSpPr>
          <p:spPr bwMode="auto">
            <a:xfrm>
              <a:off x="1865" y="2836"/>
              <a:ext cx="55" cy="33"/>
            </a:xfrm>
            <a:custGeom>
              <a:avLst/>
              <a:gdLst>
                <a:gd name="T0" fmla="*/ 0 w 55"/>
                <a:gd name="T1" fmla="*/ 28 h 33"/>
                <a:gd name="T2" fmla="*/ 19 w 55"/>
                <a:gd name="T3" fmla="*/ 33 h 33"/>
                <a:gd name="T4" fmla="*/ 41 w 55"/>
                <a:gd name="T5" fmla="*/ 33 h 33"/>
                <a:gd name="T6" fmla="*/ 55 w 55"/>
                <a:gd name="T7" fmla="*/ 14 h 33"/>
                <a:gd name="T8" fmla="*/ 34 w 55"/>
                <a:gd name="T9" fmla="*/ 0 h 33"/>
                <a:gd name="T10" fmla="*/ 5 w 55"/>
                <a:gd name="T11" fmla="*/ 14 h 33"/>
                <a:gd name="T12" fmla="*/ 0 w 55"/>
                <a:gd name="T13" fmla="*/ 28 h 33"/>
                <a:gd name="T14" fmla="*/ 0 60000 65536"/>
                <a:gd name="T15" fmla="*/ 0 60000 65536"/>
                <a:gd name="T16" fmla="*/ 0 60000 65536"/>
                <a:gd name="T17" fmla="*/ 0 60000 65536"/>
                <a:gd name="T18" fmla="*/ 0 60000 65536"/>
                <a:gd name="T19" fmla="*/ 0 60000 65536"/>
                <a:gd name="T20" fmla="*/ 0 60000 65536"/>
                <a:gd name="T21" fmla="*/ 0 w 55"/>
                <a:gd name="T22" fmla="*/ 0 h 33"/>
                <a:gd name="T23" fmla="*/ 55 w 55"/>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 h="33">
                  <a:moveTo>
                    <a:pt x="0" y="28"/>
                  </a:moveTo>
                  <a:lnTo>
                    <a:pt x="19" y="33"/>
                  </a:lnTo>
                  <a:lnTo>
                    <a:pt x="41" y="33"/>
                  </a:lnTo>
                  <a:lnTo>
                    <a:pt x="55" y="14"/>
                  </a:lnTo>
                  <a:lnTo>
                    <a:pt x="34" y="0"/>
                  </a:lnTo>
                  <a:lnTo>
                    <a:pt x="5" y="14"/>
                  </a:lnTo>
                  <a:lnTo>
                    <a:pt x="0" y="28"/>
                  </a:lnTo>
                  <a:close/>
                </a:path>
              </a:pathLst>
            </a:custGeom>
            <a:solidFill>
              <a:srgbClr val="000099"/>
            </a:solidFill>
            <a:ln w="3175">
              <a:solidFill>
                <a:srgbClr val="000000"/>
              </a:solidFill>
              <a:round/>
              <a:headEnd/>
              <a:tailEnd/>
            </a:ln>
          </p:spPr>
          <p:txBody>
            <a:bodyPr/>
            <a:lstStyle/>
            <a:p>
              <a:endParaRPr lang="en-US"/>
            </a:p>
          </p:txBody>
        </p:sp>
        <p:sp>
          <p:nvSpPr>
            <p:cNvPr id="333003" name="Freeform 17"/>
            <p:cNvSpPr>
              <a:spLocks/>
            </p:cNvSpPr>
            <p:nvPr/>
          </p:nvSpPr>
          <p:spPr bwMode="auto">
            <a:xfrm>
              <a:off x="1812" y="2836"/>
              <a:ext cx="30" cy="33"/>
            </a:xfrm>
            <a:custGeom>
              <a:avLst/>
              <a:gdLst>
                <a:gd name="T0" fmla="*/ 0 w 30"/>
                <a:gd name="T1" fmla="*/ 33 h 33"/>
                <a:gd name="T2" fmla="*/ 30 w 30"/>
                <a:gd name="T3" fmla="*/ 14 h 33"/>
                <a:gd name="T4" fmla="*/ 30 w 30"/>
                <a:gd name="T5" fmla="*/ 0 h 33"/>
                <a:gd name="T6" fmla="*/ 0 w 30"/>
                <a:gd name="T7" fmla="*/ 28 h 33"/>
                <a:gd name="T8" fmla="*/ 0 w 30"/>
                <a:gd name="T9" fmla="*/ 33 h 33"/>
                <a:gd name="T10" fmla="*/ 0 60000 65536"/>
                <a:gd name="T11" fmla="*/ 0 60000 65536"/>
                <a:gd name="T12" fmla="*/ 0 60000 65536"/>
                <a:gd name="T13" fmla="*/ 0 60000 65536"/>
                <a:gd name="T14" fmla="*/ 0 60000 65536"/>
                <a:gd name="T15" fmla="*/ 0 w 30"/>
                <a:gd name="T16" fmla="*/ 0 h 33"/>
                <a:gd name="T17" fmla="*/ 30 w 30"/>
                <a:gd name="T18" fmla="*/ 33 h 33"/>
              </a:gdLst>
              <a:ahLst/>
              <a:cxnLst>
                <a:cxn ang="T10">
                  <a:pos x="T0" y="T1"/>
                </a:cxn>
                <a:cxn ang="T11">
                  <a:pos x="T2" y="T3"/>
                </a:cxn>
                <a:cxn ang="T12">
                  <a:pos x="T4" y="T5"/>
                </a:cxn>
                <a:cxn ang="T13">
                  <a:pos x="T6" y="T7"/>
                </a:cxn>
                <a:cxn ang="T14">
                  <a:pos x="T8" y="T9"/>
                </a:cxn>
              </a:cxnLst>
              <a:rect l="T15" t="T16" r="T17" b="T18"/>
              <a:pathLst>
                <a:path w="30" h="33">
                  <a:moveTo>
                    <a:pt x="0" y="33"/>
                  </a:moveTo>
                  <a:lnTo>
                    <a:pt x="30" y="14"/>
                  </a:lnTo>
                  <a:lnTo>
                    <a:pt x="30" y="0"/>
                  </a:lnTo>
                  <a:lnTo>
                    <a:pt x="0" y="28"/>
                  </a:lnTo>
                  <a:lnTo>
                    <a:pt x="0" y="33"/>
                  </a:lnTo>
                  <a:close/>
                </a:path>
              </a:pathLst>
            </a:custGeom>
            <a:solidFill>
              <a:srgbClr val="000099"/>
            </a:solidFill>
            <a:ln w="3175">
              <a:solidFill>
                <a:srgbClr val="000000"/>
              </a:solidFill>
              <a:round/>
              <a:headEnd/>
              <a:tailEnd/>
            </a:ln>
          </p:spPr>
          <p:txBody>
            <a:bodyPr/>
            <a:lstStyle/>
            <a:p>
              <a:endParaRPr lang="en-US"/>
            </a:p>
          </p:txBody>
        </p:sp>
        <p:sp>
          <p:nvSpPr>
            <p:cNvPr id="333004" name="Freeform 18"/>
            <p:cNvSpPr>
              <a:spLocks/>
            </p:cNvSpPr>
            <p:nvPr/>
          </p:nvSpPr>
          <p:spPr bwMode="auto">
            <a:xfrm>
              <a:off x="2018" y="2892"/>
              <a:ext cx="57" cy="47"/>
            </a:xfrm>
            <a:custGeom>
              <a:avLst/>
              <a:gdLst>
                <a:gd name="T0" fmla="*/ 21 w 57"/>
                <a:gd name="T1" fmla="*/ 47 h 47"/>
                <a:gd name="T2" fmla="*/ 57 w 57"/>
                <a:gd name="T3" fmla="*/ 47 h 47"/>
                <a:gd name="T4" fmla="*/ 57 w 57"/>
                <a:gd name="T5" fmla="*/ 27 h 47"/>
                <a:gd name="T6" fmla="*/ 28 w 57"/>
                <a:gd name="T7" fmla="*/ 0 h 47"/>
                <a:gd name="T8" fmla="*/ 0 w 57"/>
                <a:gd name="T9" fmla="*/ 13 h 47"/>
                <a:gd name="T10" fmla="*/ 21 w 57"/>
                <a:gd name="T11" fmla="*/ 47 h 47"/>
                <a:gd name="T12" fmla="*/ 0 60000 65536"/>
                <a:gd name="T13" fmla="*/ 0 60000 65536"/>
                <a:gd name="T14" fmla="*/ 0 60000 65536"/>
                <a:gd name="T15" fmla="*/ 0 60000 65536"/>
                <a:gd name="T16" fmla="*/ 0 60000 65536"/>
                <a:gd name="T17" fmla="*/ 0 60000 65536"/>
                <a:gd name="T18" fmla="*/ 0 w 57"/>
                <a:gd name="T19" fmla="*/ 0 h 47"/>
                <a:gd name="T20" fmla="*/ 57 w 57"/>
                <a:gd name="T21" fmla="*/ 47 h 47"/>
              </a:gdLst>
              <a:ahLst/>
              <a:cxnLst>
                <a:cxn ang="T12">
                  <a:pos x="T0" y="T1"/>
                </a:cxn>
                <a:cxn ang="T13">
                  <a:pos x="T2" y="T3"/>
                </a:cxn>
                <a:cxn ang="T14">
                  <a:pos x="T4" y="T5"/>
                </a:cxn>
                <a:cxn ang="T15">
                  <a:pos x="T6" y="T7"/>
                </a:cxn>
                <a:cxn ang="T16">
                  <a:pos x="T8" y="T9"/>
                </a:cxn>
                <a:cxn ang="T17">
                  <a:pos x="T10" y="T11"/>
                </a:cxn>
              </a:cxnLst>
              <a:rect l="T18" t="T19" r="T20" b="T21"/>
              <a:pathLst>
                <a:path w="57" h="47">
                  <a:moveTo>
                    <a:pt x="21" y="47"/>
                  </a:moveTo>
                  <a:lnTo>
                    <a:pt x="57" y="47"/>
                  </a:lnTo>
                  <a:lnTo>
                    <a:pt x="57" y="27"/>
                  </a:lnTo>
                  <a:lnTo>
                    <a:pt x="28" y="0"/>
                  </a:lnTo>
                  <a:lnTo>
                    <a:pt x="0" y="13"/>
                  </a:lnTo>
                  <a:lnTo>
                    <a:pt x="21" y="47"/>
                  </a:lnTo>
                  <a:close/>
                </a:path>
              </a:pathLst>
            </a:custGeom>
            <a:solidFill>
              <a:srgbClr val="000099"/>
            </a:solidFill>
            <a:ln w="3175">
              <a:solidFill>
                <a:srgbClr val="000000"/>
              </a:solidFill>
              <a:round/>
              <a:headEnd/>
              <a:tailEnd/>
            </a:ln>
          </p:spPr>
          <p:txBody>
            <a:bodyPr/>
            <a:lstStyle/>
            <a:p>
              <a:endParaRPr lang="en-US"/>
            </a:p>
          </p:txBody>
        </p:sp>
      </p:grpSp>
      <p:grpSp>
        <p:nvGrpSpPr>
          <p:cNvPr id="3" name="Group 19"/>
          <p:cNvGrpSpPr>
            <a:grpSpLocks/>
          </p:cNvGrpSpPr>
          <p:nvPr/>
        </p:nvGrpSpPr>
        <p:grpSpPr bwMode="auto">
          <a:xfrm>
            <a:off x="50800" y="4413250"/>
            <a:ext cx="1330325" cy="1095375"/>
            <a:chOff x="114" y="129"/>
            <a:chExt cx="1755" cy="1545"/>
          </a:xfrm>
        </p:grpSpPr>
        <p:sp>
          <p:nvSpPr>
            <p:cNvPr id="332980" name="Freeform 20"/>
            <p:cNvSpPr>
              <a:spLocks/>
            </p:cNvSpPr>
            <p:nvPr/>
          </p:nvSpPr>
          <p:spPr bwMode="auto">
            <a:xfrm>
              <a:off x="499" y="129"/>
              <a:ext cx="1370" cy="1545"/>
            </a:xfrm>
            <a:custGeom>
              <a:avLst/>
              <a:gdLst>
                <a:gd name="T0" fmla="*/ 823 w 1370"/>
                <a:gd name="T1" fmla="*/ 53 h 1545"/>
                <a:gd name="T2" fmla="*/ 833 w 1370"/>
                <a:gd name="T3" fmla="*/ 168 h 1545"/>
                <a:gd name="T4" fmla="*/ 733 w 1370"/>
                <a:gd name="T5" fmla="*/ 167 h 1545"/>
                <a:gd name="T6" fmla="*/ 762 w 1370"/>
                <a:gd name="T7" fmla="*/ 120 h 1545"/>
                <a:gd name="T8" fmla="*/ 639 w 1370"/>
                <a:gd name="T9" fmla="*/ 108 h 1545"/>
                <a:gd name="T10" fmla="*/ 616 w 1370"/>
                <a:gd name="T11" fmla="*/ 189 h 1545"/>
                <a:gd name="T12" fmla="*/ 712 w 1370"/>
                <a:gd name="T13" fmla="*/ 276 h 1545"/>
                <a:gd name="T14" fmla="*/ 613 w 1370"/>
                <a:gd name="T15" fmla="*/ 304 h 1545"/>
                <a:gd name="T16" fmla="*/ 562 w 1370"/>
                <a:gd name="T17" fmla="*/ 304 h 1545"/>
                <a:gd name="T18" fmla="*/ 504 w 1370"/>
                <a:gd name="T19" fmla="*/ 268 h 1545"/>
                <a:gd name="T20" fmla="*/ 390 w 1370"/>
                <a:gd name="T21" fmla="*/ 318 h 1545"/>
                <a:gd name="T22" fmla="*/ 362 w 1370"/>
                <a:gd name="T23" fmla="*/ 391 h 1545"/>
                <a:gd name="T24" fmla="*/ 388 w 1370"/>
                <a:gd name="T25" fmla="*/ 483 h 1545"/>
                <a:gd name="T26" fmla="*/ 342 w 1370"/>
                <a:gd name="T27" fmla="*/ 519 h 1545"/>
                <a:gd name="T28" fmla="*/ 387 w 1370"/>
                <a:gd name="T29" fmla="*/ 616 h 1545"/>
                <a:gd name="T30" fmla="*/ 410 w 1370"/>
                <a:gd name="T31" fmla="*/ 669 h 1545"/>
                <a:gd name="T32" fmla="*/ 250 w 1370"/>
                <a:gd name="T33" fmla="*/ 663 h 1545"/>
                <a:gd name="T34" fmla="*/ 167 w 1370"/>
                <a:gd name="T35" fmla="*/ 627 h 1545"/>
                <a:gd name="T36" fmla="*/ 39 w 1370"/>
                <a:gd name="T37" fmla="*/ 566 h 1545"/>
                <a:gd name="T38" fmla="*/ 11 w 1370"/>
                <a:gd name="T39" fmla="*/ 589 h 1545"/>
                <a:gd name="T40" fmla="*/ 204 w 1370"/>
                <a:gd name="T41" fmla="*/ 699 h 1545"/>
                <a:gd name="T42" fmla="*/ 539 w 1370"/>
                <a:gd name="T43" fmla="*/ 767 h 1545"/>
                <a:gd name="T44" fmla="*/ 542 w 1370"/>
                <a:gd name="T45" fmla="*/ 738 h 1545"/>
                <a:gd name="T46" fmla="*/ 761 w 1370"/>
                <a:gd name="T47" fmla="*/ 746 h 1545"/>
                <a:gd name="T48" fmla="*/ 700 w 1370"/>
                <a:gd name="T49" fmla="*/ 741 h 1545"/>
                <a:gd name="T50" fmla="*/ 656 w 1370"/>
                <a:gd name="T51" fmla="*/ 785 h 1545"/>
                <a:gd name="T52" fmla="*/ 623 w 1370"/>
                <a:gd name="T53" fmla="*/ 802 h 1545"/>
                <a:gd name="T54" fmla="*/ 740 w 1370"/>
                <a:gd name="T55" fmla="*/ 852 h 1545"/>
                <a:gd name="T56" fmla="*/ 786 w 1370"/>
                <a:gd name="T57" fmla="*/ 815 h 1545"/>
                <a:gd name="T58" fmla="*/ 861 w 1370"/>
                <a:gd name="T59" fmla="*/ 969 h 1545"/>
                <a:gd name="T60" fmla="*/ 942 w 1370"/>
                <a:gd name="T61" fmla="*/ 1045 h 1545"/>
                <a:gd name="T62" fmla="*/ 1014 w 1370"/>
                <a:gd name="T63" fmla="*/ 1234 h 1545"/>
                <a:gd name="T64" fmla="*/ 994 w 1370"/>
                <a:gd name="T65" fmla="*/ 1329 h 1545"/>
                <a:gd name="T66" fmla="*/ 1006 w 1370"/>
                <a:gd name="T67" fmla="*/ 1454 h 1545"/>
                <a:gd name="T68" fmla="*/ 1055 w 1370"/>
                <a:gd name="T69" fmla="*/ 1545 h 1545"/>
                <a:gd name="T70" fmla="*/ 1139 w 1370"/>
                <a:gd name="T71" fmla="*/ 1488 h 1545"/>
                <a:gd name="T72" fmla="*/ 1148 w 1370"/>
                <a:gd name="T73" fmla="*/ 1377 h 1545"/>
                <a:gd name="T74" fmla="*/ 1151 w 1370"/>
                <a:gd name="T75" fmla="*/ 1332 h 1545"/>
                <a:gd name="T76" fmla="*/ 1124 w 1370"/>
                <a:gd name="T77" fmla="*/ 1143 h 1545"/>
                <a:gd name="T78" fmla="*/ 1061 w 1370"/>
                <a:gd name="T79" fmla="*/ 1131 h 1545"/>
                <a:gd name="T80" fmla="*/ 1028 w 1370"/>
                <a:gd name="T81" fmla="*/ 1060 h 1545"/>
                <a:gd name="T82" fmla="*/ 1046 w 1370"/>
                <a:gd name="T83" fmla="*/ 923 h 1545"/>
                <a:gd name="T84" fmla="*/ 1320 w 1370"/>
                <a:gd name="T85" fmla="*/ 553 h 1545"/>
                <a:gd name="T86" fmla="*/ 1355 w 1370"/>
                <a:gd name="T87" fmla="*/ 402 h 1545"/>
                <a:gd name="T88" fmla="*/ 1251 w 1370"/>
                <a:gd name="T89" fmla="*/ 271 h 1545"/>
                <a:gd name="T90" fmla="*/ 1203 w 1370"/>
                <a:gd name="T91" fmla="*/ 211 h 1545"/>
                <a:gd name="T92" fmla="*/ 1162 w 1370"/>
                <a:gd name="T93" fmla="*/ 101 h 1545"/>
                <a:gd name="T94" fmla="*/ 1088 w 1370"/>
                <a:gd name="T95" fmla="*/ 57 h 1545"/>
                <a:gd name="T96" fmla="*/ 980 w 1370"/>
                <a:gd name="T97" fmla="*/ 31 h 1545"/>
                <a:gd name="T98" fmla="*/ 909 w 1370"/>
                <a:gd name="T99" fmla="*/ 36 h 1545"/>
                <a:gd name="T100" fmla="*/ 835 w 1370"/>
                <a:gd name="T101" fmla="*/ 4 h 154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370"/>
                <a:gd name="T154" fmla="*/ 0 h 1545"/>
                <a:gd name="T155" fmla="*/ 1370 w 1370"/>
                <a:gd name="T156" fmla="*/ 1545 h 1545"/>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370" h="1545">
                  <a:moveTo>
                    <a:pt x="835" y="4"/>
                  </a:moveTo>
                  <a:lnTo>
                    <a:pt x="823" y="53"/>
                  </a:lnTo>
                  <a:lnTo>
                    <a:pt x="802" y="121"/>
                  </a:lnTo>
                  <a:lnTo>
                    <a:pt x="833" y="168"/>
                  </a:lnTo>
                  <a:lnTo>
                    <a:pt x="772" y="217"/>
                  </a:lnTo>
                  <a:lnTo>
                    <a:pt x="733" y="167"/>
                  </a:lnTo>
                  <a:lnTo>
                    <a:pt x="774" y="135"/>
                  </a:lnTo>
                  <a:lnTo>
                    <a:pt x="762" y="120"/>
                  </a:lnTo>
                  <a:lnTo>
                    <a:pt x="644" y="55"/>
                  </a:lnTo>
                  <a:lnTo>
                    <a:pt x="639" y="108"/>
                  </a:lnTo>
                  <a:lnTo>
                    <a:pt x="602" y="137"/>
                  </a:lnTo>
                  <a:lnTo>
                    <a:pt x="616" y="189"/>
                  </a:lnTo>
                  <a:lnTo>
                    <a:pt x="653" y="260"/>
                  </a:lnTo>
                  <a:lnTo>
                    <a:pt x="712" y="276"/>
                  </a:lnTo>
                  <a:lnTo>
                    <a:pt x="659" y="337"/>
                  </a:lnTo>
                  <a:lnTo>
                    <a:pt x="613" y="304"/>
                  </a:lnTo>
                  <a:lnTo>
                    <a:pt x="588" y="312"/>
                  </a:lnTo>
                  <a:lnTo>
                    <a:pt x="562" y="304"/>
                  </a:lnTo>
                  <a:lnTo>
                    <a:pt x="561" y="253"/>
                  </a:lnTo>
                  <a:lnTo>
                    <a:pt x="504" y="268"/>
                  </a:lnTo>
                  <a:lnTo>
                    <a:pt x="420" y="254"/>
                  </a:lnTo>
                  <a:lnTo>
                    <a:pt x="390" y="318"/>
                  </a:lnTo>
                  <a:lnTo>
                    <a:pt x="368" y="324"/>
                  </a:lnTo>
                  <a:lnTo>
                    <a:pt x="362" y="391"/>
                  </a:lnTo>
                  <a:lnTo>
                    <a:pt x="401" y="441"/>
                  </a:lnTo>
                  <a:lnTo>
                    <a:pt x="388" y="483"/>
                  </a:lnTo>
                  <a:lnTo>
                    <a:pt x="365" y="490"/>
                  </a:lnTo>
                  <a:lnTo>
                    <a:pt x="342" y="519"/>
                  </a:lnTo>
                  <a:lnTo>
                    <a:pt x="392" y="550"/>
                  </a:lnTo>
                  <a:lnTo>
                    <a:pt x="387" y="616"/>
                  </a:lnTo>
                  <a:lnTo>
                    <a:pt x="460" y="659"/>
                  </a:lnTo>
                  <a:lnTo>
                    <a:pt x="410" y="669"/>
                  </a:lnTo>
                  <a:lnTo>
                    <a:pt x="376" y="696"/>
                  </a:lnTo>
                  <a:lnTo>
                    <a:pt x="250" y="663"/>
                  </a:lnTo>
                  <a:lnTo>
                    <a:pt x="192" y="658"/>
                  </a:lnTo>
                  <a:lnTo>
                    <a:pt x="167" y="627"/>
                  </a:lnTo>
                  <a:lnTo>
                    <a:pt x="86" y="611"/>
                  </a:lnTo>
                  <a:lnTo>
                    <a:pt x="39" y="566"/>
                  </a:lnTo>
                  <a:lnTo>
                    <a:pt x="0" y="568"/>
                  </a:lnTo>
                  <a:lnTo>
                    <a:pt x="11" y="589"/>
                  </a:lnTo>
                  <a:lnTo>
                    <a:pt x="125" y="661"/>
                  </a:lnTo>
                  <a:lnTo>
                    <a:pt x="204" y="699"/>
                  </a:lnTo>
                  <a:lnTo>
                    <a:pt x="375" y="754"/>
                  </a:lnTo>
                  <a:lnTo>
                    <a:pt x="539" y="767"/>
                  </a:lnTo>
                  <a:lnTo>
                    <a:pt x="564" y="766"/>
                  </a:lnTo>
                  <a:lnTo>
                    <a:pt x="542" y="738"/>
                  </a:lnTo>
                  <a:lnTo>
                    <a:pt x="733" y="723"/>
                  </a:lnTo>
                  <a:lnTo>
                    <a:pt x="761" y="746"/>
                  </a:lnTo>
                  <a:lnTo>
                    <a:pt x="743" y="760"/>
                  </a:lnTo>
                  <a:lnTo>
                    <a:pt x="700" y="741"/>
                  </a:lnTo>
                  <a:lnTo>
                    <a:pt x="630" y="778"/>
                  </a:lnTo>
                  <a:lnTo>
                    <a:pt x="656" y="785"/>
                  </a:lnTo>
                  <a:lnTo>
                    <a:pt x="626" y="781"/>
                  </a:lnTo>
                  <a:lnTo>
                    <a:pt x="623" y="802"/>
                  </a:lnTo>
                  <a:lnTo>
                    <a:pt x="714" y="834"/>
                  </a:lnTo>
                  <a:lnTo>
                    <a:pt x="740" y="852"/>
                  </a:lnTo>
                  <a:lnTo>
                    <a:pt x="779" y="840"/>
                  </a:lnTo>
                  <a:lnTo>
                    <a:pt x="786" y="815"/>
                  </a:lnTo>
                  <a:lnTo>
                    <a:pt x="847" y="866"/>
                  </a:lnTo>
                  <a:lnTo>
                    <a:pt x="861" y="969"/>
                  </a:lnTo>
                  <a:lnTo>
                    <a:pt x="936" y="1011"/>
                  </a:lnTo>
                  <a:lnTo>
                    <a:pt x="942" y="1045"/>
                  </a:lnTo>
                  <a:lnTo>
                    <a:pt x="977" y="1089"/>
                  </a:lnTo>
                  <a:lnTo>
                    <a:pt x="1014" y="1234"/>
                  </a:lnTo>
                  <a:lnTo>
                    <a:pt x="1017" y="1272"/>
                  </a:lnTo>
                  <a:lnTo>
                    <a:pt x="994" y="1329"/>
                  </a:lnTo>
                  <a:lnTo>
                    <a:pt x="1009" y="1421"/>
                  </a:lnTo>
                  <a:lnTo>
                    <a:pt x="1006" y="1454"/>
                  </a:lnTo>
                  <a:lnTo>
                    <a:pt x="1016" y="1536"/>
                  </a:lnTo>
                  <a:lnTo>
                    <a:pt x="1055" y="1545"/>
                  </a:lnTo>
                  <a:lnTo>
                    <a:pt x="1100" y="1533"/>
                  </a:lnTo>
                  <a:lnTo>
                    <a:pt x="1139" y="1488"/>
                  </a:lnTo>
                  <a:lnTo>
                    <a:pt x="1151" y="1443"/>
                  </a:lnTo>
                  <a:lnTo>
                    <a:pt x="1148" y="1377"/>
                  </a:lnTo>
                  <a:lnTo>
                    <a:pt x="1160" y="1362"/>
                  </a:lnTo>
                  <a:lnTo>
                    <a:pt x="1151" y="1332"/>
                  </a:lnTo>
                  <a:lnTo>
                    <a:pt x="1148" y="1188"/>
                  </a:lnTo>
                  <a:lnTo>
                    <a:pt x="1124" y="1143"/>
                  </a:lnTo>
                  <a:lnTo>
                    <a:pt x="1106" y="1122"/>
                  </a:lnTo>
                  <a:lnTo>
                    <a:pt x="1061" y="1131"/>
                  </a:lnTo>
                  <a:lnTo>
                    <a:pt x="1031" y="1134"/>
                  </a:lnTo>
                  <a:lnTo>
                    <a:pt x="1028" y="1060"/>
                  </a:lnTo>
                  <a:lnTo>
                    <a:pt x="967" y="1016"/>
                  </a:lnTo>
                  <a:lnTo>
                    <a:pt x="1046" y="923"/>
                  </a:lnTo>
                  <a:lnTo>
                    <a:pt x="1212" y="710"/>
                  </a:lnTo>
                  <a:lnTo>
                    <a:pt x="1320" y="553"/>
                  </a:lnTo>
                  <a:lnTo>
                    <a:pt x="1370" y="482"/>
                  </a:lnTo>
                  <a:lnTo>
                    <a:pt x="1355" y="402"/>
                  </a:lnTo>
                  <a:lnTo>
                    <a:pt x="1313" y="384"/>
                  </a:lnTo>
                  <a:lnTo>
                    <a:pt x="1251" y="271"/>
                  </a:lnTo>
                  <a:lnTo>
                    <a:pt x="1213" y="249"/>
                  </a:lnTo>
                  <a:lnTo>
                    <a:pt x="1203" y="211"/>
                  </a:lnTo>
                  <a:lnTo>
                    <a:pt x="1207" y="207"/>
                  </a:lnTo>
                  <a:lnTo>
                    <a:pt x="1162" y="101"/>
                  </a:lnTo>
                  <a:lnTo>
                    <a:pt x="1128" y="107"/>
                  </a:lnTo>
                  <a:lnTo>
                    <a:pt x="1088" y="57"/>
                  </a:lnTo>
                  <a:lnTo>
                    <a:pt x="1036" y="37"/>
                  </a:lnTo>
                  <a:lnTo>
                    <a:pt x="980" y="31"/>
                  </a:lnTo>
                  <a:lnTo>
                    <a:pt x="941" y="42"/>
                  </a:lnTo>
                  <a:lnTo>
                    <a:pt x="909" y="36"/>
                  </a:lnTo>
                  <a:lnTo>
                    <a:pt x="879" y="0"/>
                  </a:lnTo>
                  <a:lnTo>
                    <a:pt x="835" y="4"/>
                  </a:lnTo>
                  <a:close/>
                </a:path>
              </a:pathLst>
            </a:custGeom>
            <a:solidFill>
              <a:srgbClr val="000099"/>
            </a:solidFill>
            <a:ln w="3175">
              <a:solidFill>
                <a:schemeClr val="tx1"/>
              </a:solidFill>
              <a:round/>
              <a:headEnd/>
              <a:tailEnd/>
            </a:ln>
          </p:spPr>
          <p:txBody>
            <a:bodyPr/>
            <a:lstStyle/>
            <a:p>
              <a:endParaRPr lang="en-US"/>
            </a:p>
          </p:txBody>
        </p:sp>
        <p:grpSp>
          <p:nvGrpSpPr>
            <p:cNvPr id="4" name="Group 21"/>
            <p:cNvGrpSpPr>
              <a:grpSpLocks/>
            </p:cNvGrpSpPr>
            <p:nvPr/>
          </p:nvGrpSpPr>
          <p:grpSpPr bwMode="auto">
            <a:xfrm rot="3087556">
              <a:off x="451" y="659"/>
              <a:ext cx="29" cy="21"/>
              <a:chOff x="884" y="3106"/>
              <a:chExt cx="17" cy="12"/>
            </a:xfrm>
          </p:grpSpPr>
          <p:sp>
            <p:nvSpPr>
              <p:cNvPr id="332995" name="Freeform 22"/>
              <p:cNvSpPr>
                <a:spLocks/>
              </p:cNvSpPr>
              <p:nvPr/>
            </p:nvSpPr>
            <p:spPr bwMode="auto">
              <a:xfrm>
                <a:off x="884" y="3106"/>
                <a:ext cx="17" cy="12"/>
              </a:xfrm>
              <a:custGeom>
                <a:avLst/>
                <a:gdLst>
                  <a:gd name="T0" fmla="*/ 8 w 17"/>
                  <a:gd name="T1" fmla="*/ 9 h 12"/>
                  <a:gd name="T2" fmla="*/ 8 w 17"/>
                  <a:gd name="T3" fmla="*/ 3 h 12"/>
                  <a:gd name="T4" fmla="*/ 5 w 17"/>
                  <a:gd name="T5" fmla="*/ 0 h 12"/>
                  <a:gd name="T6" fmla="*/ 0 w 17"/>
                  <a:gd name="T7" fmla="*/ 3 h 12"/>
                  <a:gd name="T8" fmla="*/ 0 w 17"/>
                  <a:gd name="T9" fmla="*/ 9 h 12"/>
                  <a:gd name="T10" fmla="*/ 5 w 17"/>
                  <a:gd name="T11" fmla="*/ 9 h 12"/>
                  <a:gd name="T12" fmla="*/ 5 w 17"/>
                  <a:gd name="T13" fmla="*/ 12 h 12"/>
                  <a:gd name="T14" fmla="*/ 8 w 17"/>
                  <a:gd name="T15" fmla="*/ 12 h 12"/>
                  <a:gd name="T16" fmla="*/ 14 w 17"/>
                  <a:gd name="T17" fmla="*/ 12 h 12"/>
                  <a:gd name="T18" fmla="*/ 17 w 17"/>
                  <a:gd name="T19" fmla="*/ 9 h 12"/>
                  <a:gd name="T20" fmla="*/ 17 w 17"/>
                  <a:gd name="T21" fmla="*/ 3 h 12"/>
                  <a:gd name="T22" fmla="*/ 17 w 17"/>
                  <a:gd name="T23" fmla="*/ 0 h 12"/>
                  <a:gd name="T24" fmla="*/ 17 w 17"/>
                  <a:gd name="T25" fmla="*/ 3 h 12"/>
                  <a:gd name="T26" fmla="*/ 14 w 17"/>
                  <a:gd name="T27" fmla="*/ 3 h 12"/>
                  <a:gd name="T28" fmla="*/ 8 w 17"/>
                  <a:gd name="T29" fmla="*/ 9 h 12"/>
                  <a:gd name="T30" fmla="*/ 8 w 17"/>
                  <a:gd name="T31" fmla="*/ 12 h 12"/>
                  <a:gd name="T32" fmla="*/ 14 w 17"/>
                  <a:gd name="T33" fmla="*/ 12 h 12"/>
                  <a:gd name="T34" fmla="*/ 8 w 17"/>
                  <a:gd name="T35" fmla="*/ 9 h 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2"/>
                  <a:gd name="T56" fmla="*/ 17 w 17"/>
                  <a:gd name="T57" fmla="*/ 12 h 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2">
                    <a:moveTo>
                      <a:pt x="8" y="9"/>
                    </a:moveTo>
                    <a:lnTo>
                      <a:pt x="8" y="3"/>
                    </a:lnTo>
                    <a:lnTo>
                      <a:pt x="5" y="0"/>
                    </a:lnTo>
                    <a:lnTo>
                      <a:pt x="0" y="3"/>
                    </a:lnTo>
                    <a:lnTo>
                      <a:pt x="0" y="9"/>
                    </a:lnTo>
                    <a:lnTo>
                      <a:pt x="5" y="9"/>
                    </a:lnTo>
                    <a:lnTo>
                      <a:pt x="5" y="12"/>
                    </a:lnTo>
                    <a:lnTo>
                      <a:pt x="8" y="12"/>
                    </a:lnTo>
                    <a:lnTo>
                      <a:pt x="14" y="12"/>
                    </a:lnTo>
                    <a:lnTo>
                      <a:pt x="17" y="9"/>
                    </a:lnTo>
                    <a:lnTo>
                      <a:pt x="17" y="3"/>
                    </a:lnTo>
                    <a:lnTo>
                      <a:pt x="17" y="0"/>
                    </a:lnTo>
                    <a:lnTo>
                      <a:pt x="17" y="3"/>
                    </a:lnTo>
                    <a:lnTo>
                      <a:pt x="14" y="3"/>
                    </a:lnTo>
                    <a:lnTo>
                      <a:pt x="8" y="9"/>
                    </a:lnTo>
                    <a:lnTo>
                      <a:pt x="8" y="12"/>
                    </a:lnTo>
                    <a:lnTo>
                      <a:pt x="14" y="12"/>
                    </a:lnTo>
                    <a:lnTo>
                      <a:pt x="8" y="9"/>
                    </a:lnTo>
                    <a:close/>
                  </a:path>
                </a:pathLst>
              </a:custGeom>
              <a:solidFill>
                <a:srgbClr val="000099"/>
              </a:solidFill>
              <a:ln w="3175">
                <a:solidFill>
                  <a:schemeClr val="tx1"/>
                </a:solidFill>
                <a:round/>
                <a:headEnd/>
                <a:tailEnd/>
              </a:ln>
            </p:spPr>
            <p:txBody>
              <a:bodyPr/>
              <a:lstStyle/>
              <a:p>
                <a:endParaRPr lang="en-US"/>
              </a:p>
            </p:txBody>
          </p:sp>
          <p:sp>
            <p:nvSpPr>
              <p:cNvPr id="332996" name="Freeform 23"/>
              <p:cNvSpPr>
                <a:spLocks/>
              </p:cNvSpPr>
              <p:nvPr/>
            </p:nvSpPr>
            <p:spPr bwMode="auto">
              <a:xfrm>
                <a:off x="884" y="3106"/>
                <a:ext cx="17" cy="12"/>
              </a:xfrm>
              <a:custGeom>
                <a:avLst/>
                <a:gdLst>
                  <a:gd name="T0" fmla="*/ 8 w 17"/>
                  <a:gd name="T1" fmla="*/ 9 h 12"/>
                  <a:gd name="T2" fmla="*/ 8 w 17"/>
                  <a:gd name="T3" fmla="*/ 3 h 12"/>
                  <a:gd name="T4" fmla="*/ 5 w 17"/>
                  <a:gd name="T5" fmla="*/ 0 h 12"/>
                  <a:gd name="T6" fmla="*/ 0 w 17"/>
                  <a:gd name="T7" fmla="*/ 3 h 12"/>
                  <a:gd name="T8" fmla="*/ 0 w 17"/>
                  <a:gd name="T9" fmla="*/ 9 h 12"/>
                  <a:gd name="T10" fmla="*/ 5 w 17"/>
                  <a:gd name="T11" fmla="*/ 9 h 12"/>
                  <a:gd name="T12" fmla="*/ 5 w 17"/>
                  <a:gd name="T13" fmla="*/ 12 h 12"/>
                  <a:gd name="T14" fmla="*/ 8 w 17"/>
                  <a:gd name="T15" fmla="*/ 12 h 12"/>
                  <a:gd name="T16" fmla="*/ 14 w 17"/>
                  <a:gd name="T17" fmla="*/ 12 h 12"/>
                  <a:gd name="T18" fmla="*/ 17 w 17"/>
                  <a:gd name="T19" fmla="*/ 9 h 12"/>
                  <a:gd name="T20" fmla="*/ 17 w 17"/>
                  <a:gd name="T21" fmla="*/ 3 h 12"/>
                  <a:gd name="T22" fmla="*/ 17 w 17"/>
                  <a:gd name="T23" fmla="*/ 0 h 12"/>
                  <a:gd name="T24" fmla="*/ 17 w 17"/>
                  <a:gd name="T25" fmla="*/ 3 h 12"/>
                  <a:gd name="T26" fmla="*/ 14 w 17"/>
                  <a:gd name="T27" fmla="*/ 3 h 12"/>
                  <a:gd name="T28" fmla="*/ 8 w 17"/>
                  <a:gd name="T29" fmla="*/ 9 h 12"/>
                  <a:gd name="T30" fmla="*/ 8 w 17"/>
                  <a:gd name="T31" fmla="*/ 12 h 12"/>
                  <a:gd name="T32" fmla="*/ 14 w 17"/>
                  <a:gd name="T33" fmla="*/ 12 h 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2"/>
                  <a:gd name="T53" fmla="*/ 17 w 17"/>
                  <a:gd name="T54" fmla="*/ 12 h 1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2">
                    <a:moveTo>
                      <a:pt x="8" y="9"/>
                    </a:moveTo>
                    <a:lnTo>
                      <a:pt x="8" y="3"/>
                    </a:lnTo>
                    <a:lnTo>
                      <a:pt x="5" y="0"/>
                    </a:lnTo>
                    <a:lnTo>
                      <a:pt x="0" y="3"/>
                    </a:lnTo>
                    <a:lnTo>
                      <a:pt x="0" y="9"/>
                    </a:lnTo>
                    <a:lnTo>
                      <a:pt x="5" y="9"/>
                    </a:lnTo>
                    <a:lnTo>
                      <a:pt x="5" y="12"/>
                    </a:lnTo>
                    <a:lnTo>
                      <a:pt x="8" y="12"/>
                    </a:lnTo>
                    <a:lnTo>
                      <a:pt x="14" y="12"/>
                    </a:lnTo>
                    <a:lnTo>
                      <a:pt x="17" y="9"/>
                    </a:lnTo>
                    <a:lnTo>
                      <a:pt x="17" y="3"/>
                    </a:lnTo>
                    <a:lnTo>
                      <a:pt x="17" y="0"/>
                    </a:lnTo>
                    <a:lnTo>
                      <a:pt x="17" y="3"/>
                    </a:lnTo>
                    <a:lnTo>
                      <a:pt x="14" y="3"/>
                    </a:lnTo>
                    <a:lnTo>
                      <a:pt x="8" y="9"/>
                    </a:lnTo>
                    <a:lnTo>
                      <a:pt x="8" y="12"/>
                    </a:lnTo>
                    <a:lnTo>
                      <a:pt x="14" y="12"/>
                    </a:lnTo>
                  </a:path>
                </a:pathLst>
              </a:custGeom>
              <a:solidFill>
                <a:srgbClr val="000099"/>
              </a:solidFill>
              <a:ln w="3175">
                <a:solidFill>
                  <a:schemeClr val="tx1"/>
                </a:solidFill>
                <a:round/>
                <a:headEnd/>
                <a:tailEnd/>
              </a:ln>
            </p:spPr>
            <p:txBody>
              <a:bodyPr/>
              <a:lstStyle/>
              <a:p>
                <a:endParaRPr lang="en-US"/>
              </a:p>
            </p:txBody>
          </p:sp>
        </p:grpSp>
        <p:sp>
          <p:nvSpPr>
            <p:cNvPr id="332982" name="Freeform 24"/>
            <p:cNvSpPr>
              <a:spLocks/>
            </p:cNvSpPr>
            <p:nvPr/>
          </p:nvSpPr>
          <p:spPr bwMode="auto">
            <a:xfrm rot="3087556">
              <a:off x="386" y="618"/>
              <a:ext cx="70" cy="46"/>
            </a:xfrm>
            <a:custGeom>
              <a:avLst/>
              <a:gdLst>
                <a:gd name="T0" fmla="*/ 60 w 40"/>
                <a:gd name="T1" fmla="*/ 0 h 26"/>
                <a:gd name="T2" fmla="*/ 54 w 40"/>
                <a:gd name="T3" fmla="*/ 0 h 26"/>
                <a:gd name="T4" fmla="*/ 44 w 40"/>
                <a:gd name="T5" fmla="*/ 0 h 26"/>
                <a:gd name="T6" fmla="*/ 28 w 40"/>
                <a:gd name="T7" fmla="*/ 0 h 26"/>
                <a:gd name="T8" fmla="*/ 28 w 40"/>
                <a:gd name="T9" fmla="*/ 5 h 26"/>
                <a:gd name="T10" fmla="*/ 23 w 40"/>
                <a:gd name="T11" fmla="*/ 5 h 26"/>
                <a:gd name="T12" fmla="*/ 23 w 40"/>
                <a:gd name="T13" fmla="*/ 14 h 26"/>
                <a:gd name="T14" fmla="*/ 23 w 40"/>
                <a:gd name="T15" fmla="*/ 21 h 26"/>
                <a:gd name="T16" fmla="*/ 14 w 40"/>
                <a:gd name="T17" fmla="*/ 21 h 26"/>
                <a:gd name="T18" fmla="*/ 7 w 40"/>
                <a:gd name="T19" fmla="*/ 21 h 26"/>
                <a:gd name="T20" fmla="*/ 7 w 40"/>
                <a:gd name="T21" fmla="*/ 30 h 26"/>
                <a:gd name="T22" fmla="*/ 7 w 40"/>
                <a:gd name="T23" fmla="*/ 37 h 26"/>
                <a:gd name="T24" fmla="*/ 0 w 40"/>
                <a:gd name="T25" fmla="*/ 37 h 26"/>
                <a:gd name="T26" fmla="*/ 0 w 40"/>
                <a:gd name="T27" fmla="*/ 46 h 26"/>
                <a:gd name="T28" fmla="*/ 7 w 40"/>
                <a:gd name="T29" fmla="*/ 46 h 26"/>
                <a:gd name="T30" fmla="*/ 14 w 40"/>
                <a:gd name="T31" fmla="*/ 46 h 26"/>
                <a:gd name="T32" fmla="*/ 14 w 40"/>
                <a:gd name="T33" fmla="*/ 37 h 26"/>
                <a:gd name="T34" fmla="*/ 23 w 40"/>
                <a:gd name="T35" fmla="*/ 37 h 26"/>
                <a:gd name="T36" fmla="*/ 38 w 40"/>
                <a:gd name="T37" fmla="*/ 30 h 26"/>
                <a:gd name="T38" fmla="*/ 44 w 40"/>
                <a:gd name="T39" fmla="*/ 21 h 26"/>
                <a:gd name="T40" fmla="*/ 54 w 40"/>
                <a:gd name="T41" fmla="*/ 14 h 26"/>
                <a:gd name="T42" fmla="*/ 60 w 40"/>
                <a:gd name="T43" fmla="*/ 14 h 26"/>
                <a:gd name="T44" fmla="*/ 70 w 40"/>
                <a:gd name="T45" fmla="*/ 5 h 26"/>
                <a:gd name="T46" fmla="*/ 60 w 40"/>
                <a:gd name="T47" fmla="*/ 0 h 2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0"/>
                <a:gd name="T73" fmla="*/ 0 h 26"/>
                <a:gd name="T74" fmla="*/ 40 w 40"/>
                <a:gd name="T75" fmla="*/ 26 h 2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0" h="26">
                  <a:moveTo>
                    <a:pt x="34" y="0"/>
                  </a:moveTo>
                  <a:lnTo>
                    <a:pt x="31" y="0"/>
                  </a:lnTo>
                  <a:lnTo>
                    <a:pt x="25" y="0"/>
                  </a:lnTo>
                  <a:lnTo>
                    <a:pt x="16" y="0"/>
                  </a:lnTo>
                  <a:lnTo>
                    <a:pt x="16" y="3"/>
                  </a:lnTo>
                  <a:lnTo>
                    <a:pt x="13" y="3"/>
                  </a:lnTo>
                  <a:lnTo>
                    <a:pt x="13" y="8"/>
                  </a:lnTo>
                  <a:lnTo>
                    <a:pt x="13" y="12"/>
                  </a:lnTo>
                  <a:lnTo>
                    <a:pt x="8" y="12"/>
                  </a:lnTo>
                  <a:lnTo>
                    <a:pt x="4" y="12"/>
                  </a:lnTo>
                  <a:lnTo>
                    <a:pt x="4" y="17"/>
                  </a:lnTo>
                  <a:lnTo>
                    <a:pt x="4" y="21"/>
                  </a:lnTo>
                  <a:lnTo>
                    <a:pt x="0" y="21"/>
                  </a:lnTo>
                  <a:lnTo>
                    <a:pt x="0" y="26"/>
                  </a:lnTo>
                  <a:lnTo>
                    <a:pt x="4" y="26"/>
                  </a:lnTo>
                  <a:lnTo>
                    <a:pt x="8" y="26"/>
                  </a:lnTo>
                  <a:lnTo>
                    <a:pt x="8" y="21"/>
                  </a:lnTo>
                  <a:lnTo>
                    <a:pt x="13" y="21"/>
                  </a:lnTo>
                  <a:lnTo>
                    <a:pt x="22" y="17"/>
                  </a:lnTo>
                  <a:lnTo>
                    <a:pt x="25" y="12"/>
                  </a:lnTo>
                  <a:lnTo>
                    <a:pt x="31" y="8"/>
                  </a:lnTo>
                  <a:lnTo>
                    <a:pt x="34" y="8"/>
                  </a:lnTo>
                  <a:lnTo>
                    <a:pt x="40" y="3"/>
                  </a:lnTo>
                  <a:lnTo>
                    <a:pt x="34" y="0"/>
                  </a:lnTo>
                  <a:close/>
                </a:path>
              </a:pathLst>
            </a:custGeom>
            <a:solidFill>
              <a:srgbClr val="000099"/>
            </a:solidFill>
            <a:ln w="3175">
              <a:solidFill>
                <a:schemeClr val="tx1"/>
              </a:solidFill>
              <a:round/>
              <a:headEnd/>
              <a:tailEnd/>
            </a:ln>
          </p:spPr>
          <p:txBody>
            <a:bodyPr/>
            <a:lstStyle/>
            <a:p>
              <a:endParaRPr lang="en-US"/>
            </a:p>
          </p:txBody>
        </p:sp>
        <p:sp>
          <p:nvSpPr>
            <p:cNvPr id="332983" name="Freeform 25"/>
            <p:cNvSpPr>
              <a:spLocks/>
            </p:cNvSpPr>
            <p:nvPr/>
          </p:nvSpPr>
          <p:spPr bwMode="auto">
            <a:xfrm rot="3087556">
              <a:off x="314" y="586"/>
              <a:ext cx="64" cy="45"/>
            </a:xfrm>
            <a:custGeom>
              <a:avLst/>
              <a:gdLst>
                <a:gd name="T0" fmla="*/ 61 w 37"/>
                <a:gd name="T1" fmla="*/ 16 h 26"/>
                <a:gd name="T2" fmla="*/ 64 w 37"/>
                <a:gd name="T3" fmla="*/ 5 h 26"/>
                <a:gd name="T4" fmla="*/ 64 w 37"/>
                <a:gd name="T5" fmla="*/ 2 h 26"/>
                <a:gd name="T6" fmla="*/ 61 w 37"/>
                <a:gd name="T7" fmla="*/ 0 h 26"/>
                <a:gd name="T8" fmla="*/ 55 w 37"/>
                <a:gd name="T9" fmla="*/ 0 h 26"/>
                <a:gd name="T10" fmla="*/ 45 w 37"/>
                <a:gd name="T11" fmla="*/ 2 h 26"/>
                <a:gd name="T12" fmla="*/ 40 w 37"/>
                <a:gd name="T13" fmla="*/ 9 h 26"/>
                <a:gd name="T14" fmla="*/ 36 w 37"/>
                <a:gd name="T15" fmla="*/ 16 h 26"/>
                <a:gd name="T16" fmla="*/ 29 w 37"/>
                <a:gd name="T17" fmla="*/ 16 h 26"/>
                <a:gd name="T18" fmla="*/ 29 w 37"/>
                <a:gd name="T19" fmla="*/ 17 h 26"/>
                <a:gd name="T20" fmla="*/ 29 w 37"/>
                <a:gd name="T21" fmla="*/ 24 h 26"/>
                <a:gd name="T22" fmla="*/ 29 w 37"/>
                <a:gd name="T23" fmla="*/ 24 h 26"/>
                <a:gd name="T24" fmla="*/ 24 w 37"/>
                <a:gd name="T25" fmla="*/ 28 h 26"/>
                <a:gd name="T26" fmla="*/ 21 w 37"/>
                <a:gd name="T27" fmla="*/ 29 h 26"/>
                <a:gd name="T28" fmla="*/ 14 w 37"/>
                <a:gd name="T29" fmla="*/ 29 h 26"/>
                <a:gd name="T30" fmla="*/ 14 w 37"/>
                <a:gd name="T31" fmla="*/ 29 h 26"/>
                <a:gd name="T32" fmla="*/ 12 w 37"/>
                <a:gd name="T33" fmla="*/ 33 h 26"/>
                <a:gd name="T34" fmla="*/ 5 w 37"/>
                <a:gd name="T35" fmla="*/ 40 h 26"/>
                <a:gd name="T36" fmla="*/ 2 w 37"/>
                <a:gd name="T37" fmla="*/ 40 h 26"/>
                <a:gd name="T38" fmla="*/ 0 w 37"/>
                <a:gd name="T39" fmla="*/ 40 h 26"/>
                <a:gd name="T40" fmla="*/ 5 w 37"/>
                <a:gd name="T41" fmla="*/ 45 h 26"/>
                <a:gd name="T42" fmla="*/ 9 w 37"/>
                <a:gd name="T43" fmla="*/ 43 h 26"/>
                <a:gd name="T44" fmla="*/ 14 w 37"/>
                <a:gd name="T45" fmla="*/ 40 h 26"/>
                <a:gd name="T46" fmla="*/ 14 w 37"/>
                <a:gd name="T47" fmla="*/ 40 h 26"/>
                <a:gd name="T48" fmla="*/ 17 w 37"/>
                <a:gd name="T49" fmla="*/ 36 h 26"/>
                <a:gd name="T50" fmla="*/ 21 w 37"/>
                <a:gd name="T51" fmla="*/ 33 h 26"/>
                <a:gd name="T52" fmla="*/ 21 w 37"/>
                <a:gd name="T53" fmla="*/ 29 h 26"/>
                <a:gd name="T54" fmla="*/ 33 w 37"/>
                <a:gd name="T55" fmla="*/ 29 h 26"/>
                <a:gd name="T56" fmla="*/ 45 w 37"/>
                <a:gd name="T57" fmla="*/ 24 h 26"/>
                <a:gd name="T58" fmla="*/ 48 w 37"/>
                <a:gd name="T59" fmla="*/ 24 h 26"/>
                <a:gd name="T60" fmla="*/ 52 w 37"/>
                <a:gd name="T61" fmla="*/ 21 h 26"/>
                <a:gd name="T62" fmla="*/ 55 w 37"/>
                <a:gd name="T63" fmla="*/ 17 h 26"/>
                <a:gd name="T64" fmla="*/ 61 w 37"/>
                <a:gd name="T65" fmla="*/ 16 h 26"/>
                <a:gd name="T66" fmla="*/ 61 w 37"/>
                <a:gd name="T67" fmla="*/ 16 h 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
                <a:gd name="T103" fmla="*/ 0 h 26"/>
                <a:gd name="T104" fmla="*/ 37 w 37"/>
                <a:gd name="T105" fmla="*/ 26 h 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 h="26">
                  <a:moveTo>
                    <a:pt x="35" y="9"/>
                  </a:moveTo>
                  <a:lnTo>
                    <a:pt x="37" y="3"/>
                  </a:lnTo>
                  <a:lnTo>
                    <a:pt x="37" y="1"/>
                  </a:lnTo>
                  <a:lnTo>
                    <a:pt x="35" y="0"/>
                  </a:lnTo>
                  <a:lnTo>
                    <a:pt x="32" y="0"/>
                  </a:lnTo>
                  <a:lnTo>
                    <a:pt x="26" y="1"/>
                  </a:lnTo>
                  <a:lnTo>
                    <a:pt x="23" y="5"/>
                  </a:lnTo>
                  <a:lnTo>
                    <a:pt x="21" y="9"/>
                  </a:lnTo>
                  <a:lnTo>
                    <a:pt x="17" y="9"/>
                  </a:lnTo>
                  <a:lnTo>
                    <a:pt x="17" y="10"/>
                  </a:lnTo>
                  <a:lnTo>
                    <a:pt x="17" y="14"/>
                  </a:lnTo>
                  <a:lnTo>
                    <a:pt x="14" y="16"/>
                  </a:lnTo>
                  <a:lnTo>
                    <a:pt x="12" y="17"/>
                  </a:lnTo>
                  <a:lnTo>
                    <a:pt x="8" y="17"/>
                  </a:lnTo>
                  <a:lnTo>
                    <a:pt x="7" y="19"/>
                  </a:lnTo>
                  <a:lnTo>
                    <a:pt x="3" y="23"/>
                  </a:lnTo>
                  <a:lnTo>
                    <a:pt x="1" y="23"/>
                  </a:lnTo>
                  <a:lnTo>
                    <a:pt x="0" y="23"/>
                  </a:lnTo>
                  <a:lnTo>
                    <a:pt x="3" y="26"/>
                  </a:lnTo>
                  <a:lnTo>
                    <a:pt x="5" y="25"/>
                  </a:lnTo>
                  <a:lnTo>
                    <a:pt x="8" y="23"/>
                  </a:lnTo>
                  <a:lnTo>
                    <a:pt x="10" y="21"/>
                  </a:lnTo>
                  <a:lnTo>
                    <a:pt x="12" y="19"/>
                  </a:lnTo>
                  <a:lnTo>
                    <a:pt x="12" y="17"/>
                  </a:lnTo>
                  <a:lnTo>
                    <a:pt x="19" y="17"/>
                  </a:lnTo>
                  <a:lnTo>
                    <a:pt x="26" y="14"/>
                  </a:lnTo>
                  <a:lnTo>
                    <a:pt x="28" y="14"/>
                  </a:lnTo>
                  <a:lnTo>
                    <a:pt x="30" y="12"/>
                  </a:lnTo>
                  <a:lnTo>
                    <a:pt x="32" y="10"/>
                  </a:lnTo>
                  <a:lnTo>
                    <a:pt x="35" y="9"/>
                  </a:lnTo>
                  <a:close/>
                </a:path>
              </a:pathLst>
            </a:custGeom>
            <a:solidFill>
              <a:srgbClr val="000099"/>
            </a:solidFill>
            <a:ln w="3175">
              <a:solidFill>
                <a:schemeClr val="tx1"/>
              </a:solidFill>
              <a:round/>
              <a:headEnd/>
              <a:tailEnd/>
            </a:ln>
          </p:spPr>
          <p:txBody>
            <a:bodyPr/>
            <a:lstStyle/>
            <a:p>
              <a:endParaRPr lang="en-US"/>
            </a:p>
          </p:txBody>
        </p:sp>
        <p:sp>
          <p:nvSpPr>
            <p:cNvPr id="332984" name="Freeform 26"/>
            <p:cNvSpPr>
              <a:spLocks/>
            </p:cNvSpPr>
            <p:nvPr/>
          </p:nvSpPr>
          <p:spPr bwMode="auto">
            <a:xfrm rot="3087556">
              <a:off x="314" y="586"/>
              <a:ext cx="60" cy="43"/>
            </a:xfrm>
            <a:custGeom>
              <a:avLst/>
              <a:gdLst>
                <a:gd name="T0" fmla="*/ 60 w 35"/>
                <a:gd name="T1" fmla="*/ 14 h 25"/>
                <a:gd name="T2" fmla="*/ 60 w 35"/>
                <a:gd name="T3" fmla="*/ 7 h 25"/>
                <a:gd name="T4" fmla="*/ 60 w 35"/>
                <a:gd name="T5" fmla="*/ 0 h 25"/>
                <a:gd name="T6" fmla="*/ 51 w 35"/>
                <a:gd name="T7" fmla="*/ 0 h 25"/>
                <a:gd name="T8" fmla="*/ 45 w 35"/>
                <a:gd name="T9" fmla="*/ 0 h 25"/>
                <a:gd name="T10" fmla="*/ 36 w 35"/>
                <a:gd name="T11" fmla="*/ 7 h 25"/>
                <a:gd name="T12" fmla="*/ 36 w 35"/>
                <a:gd name="T13" fmla="*/ 14 h 25"/>
                <a:gd name="T14" fmla="*/ 29 w 35"/>
                <a:gd name="T15" fmla="*/ 14 h 25"/>
                <a:gd name="T16" fmla="*/ 29 w 35"/>
                <a:gd name="T17" fmla="*/ 22 h 25"/>
                <a:gd name="T18" fmla="*/ 14 w 35"/>
                <a:gd name="T19" fmla="*/ 28 h 25"/>
                <a:gd name="T20" fmla="*/ 5 w 35"/>
                <a:gd name="T21" fmla="*/ 28 h 25"/>
                <a:gd name="T22" fmla="*/ 5 w 35"/>
                <a:gd name="T23" fmla="*/ 38 h 25"/>
                <a:gd name="T24" fmla="*/ 0 w 35"/>
                <a:gd name="T25" fmla="*/ 38 h 25"/>
                <a:gd name="T26" fmla="*/ 5 w 35"/>
                <a:gd name="T27" fmla="*/ 43 h 25"/>
                <a:gd name="T28" fmla="*/ 14 w 35"/>
                <a:gd name="T29" fmla="*/ 38 h 25"/>
                <a:gd name="T30" fmla="*/ 21 w 35"/>
                <a:gd name="T31" fmla="*/ 38 h 25"/>
                <a:gd name="T32" fmla="*/ 21 w 35"/>
                <a:gd name="T33" fmla="*/ 28 h 25"/>
                <a:gd name="T34" fmla="*/ 36 w 35"/>
                <a:gd name="T35" fmla="*/ 28 h 25"/>
                <a:gd name="T36" fmla="*/ 36 w 35"/>
                <a:gd name="T37" fmla="*/ 22 h 25"/>
                <a:gd name="T38" fmla="*/ 45 w 35"/>
                <a:gd name="T39" fmla="*/ 22 h 25"/>
                <a:gd name="T40" fmla="*/ 51 w 35"/>
                <a:gd name="T41" fmla="*/ 22 h 25"/>
                <a:gd name="T42" fmla="*/ 51 w 35"/>
                <a:gd name="T43" fmla="*/ 14 h 25"/>
                <a:gd name="T44" fmla="*/ 60 w 35"/>
                <a:gd name="T45" fmla="*/ 14 h 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5"/>
                <a:gd name="T70" fmla="*/ 0 h 25"/>
                <a:gd name="T71" fmla="*/ 35 w 35"/>
                <a:gd name="T72" fmla="*/ 25 h 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5" h="25">
                  <a:moveTo>
                    <a:pt x="35" y="8"/>
                  </a:moveTo>
                  <a:lnTo>
                    <a:pt x="35" y="4"/>
                  </a:lnTo>
                  <a:lnTo>
                    <a:pt x="35" y="0"/>
                  </a:lnTo>
                  <a:lnTo>
                    <a:pt x="30" y="0"/>
                  </a:lnTo>
                  <a:lnTo>
                    <a:pt x="26" y="0"/>
                  </a:lnTo>
                  <a:lnTo>
                    <a:pt x="21" y="4"/>
                  </a:lnTo>
                  <a:lnTo>
                    <a:pt x="21" y="8"/>
                  </a:lnTo>
                  <a:lnTo>
                    <a:pt x="17" y="8"/>
                  </a:lnTo>
                  <a:lnTo>
                    <a:pt x="17" y="13"/>
                  </a:lnTo>
                  <a:lnTo>
                    <a:pt x="8" y="16"/>
                  </a:lnTo>
                  <a:lnTo>
                    <a:pt x="3" y="16"/>
                  </a:lnTo>
                  <a:lnTo>
                    <a:pt x="3" y="22"/>
                  </a:lnTo>
                  <a:lnTo>
                    <a:pt x="0" y="22"/>
                  </a:lnTo>
                  <a:lnTo>
                    <a:pt x="3" y="25"/>
                  </a:lnTo>
                  <a:lnTo>
                    <a:pt x="8" y="22"/>
                  </a:lnTo>
                  <a:lnTo>
                    <a:pt x="12" y="22"/>
                  </a:lnTo>
                  <a:lnTo>
                    <a:pt x="12" y="16"/>
                  </a:lnTo>
                  <a:lnTo>
                    <a:pt x="21" y="16"/>
                  </a:lnTo>
                  <a:lnTo>
                    <a:pt x="21" y="13"/>
                  </a:lnTo>
                  <a:lnTo>
                    <a:pt x="26" y="13"/>
                  </a:lnTo>
                  <a:lnTo>
                    <a:pt x="30" y="13"/>
                  </a:lnTo>
                  <a:lnTo>
                    <a:pt x="30" y="8"/>
                  </a:lnTo>
                  <a:lnTo>
                    <a:pt x="35" y="8"/>
                  </a:lnTo>
                  <a:close/>
                </a:path>
              </a:pathLst>
            </a:custGeom>
            <a:solidFill>
              <a:srgbClr val="000099"/>
            </a:solidFill>
            <a:ln w="3175">
              <a:solidFill>
                <a:schemeClr val="tx1"/>
              </a:solidFill>
              <a:round/>
              <a:headEnd/>
              <a:tailEnd/>
            </a:ln>
          </p:spPr>
          <p:txBody>
            <a:bodyPr/>
            <a:lstStyle/>
            <a:p>
              <a:endParaRPr lang="en-US"/>
            </a:p>
          </p:txBody>
        </p:sp>
        <p:sp>
          <p:nvSpPr>
            <p:cNvPr id="332985" name="Freeform 27"/>
            <p:cNvSpPr>
              <a:spLocks/>
            </p:cNvSpPr>
            <p:nvPr/>
          </p:nvSpPr>
          <p:spPr bwMode="auto">
            <a:xfrm rot="3087556">
              <a:off x="264" y="575"/>
              <a:ext cx="9" cy="7"/>
            </a:xfrm>
            <a:custGeom>
              <a:avLst/>
              <a:gdLst>
                <a:gd name="T0" fmla="*/ 9 w 5"/>
                <a:gd name="T1" fmla="*/ 0 h 4"/>
                <a:gd name="T2" fmla="*/ 9 w 5"/>
                <a:gd name="T3" fmla="*/ 0 h 4"/>
                <a:gd name="T4" fmla="*/ 5 w 5"/>
                <a:gd name="T5" fmla="*/ 0 h 4"/>
                <a:gd name="T6" fmla="*/ 2 w 5"/>
                <a:gd name="T7" fmla="*/ 0 h 4"/>
                <a:gd name="T8" fmla="*/ 0 w 5"/>
                <a:gd name="T9" fmla="*/ 0 h 4"/>
                <a:gd name="T10" fmla="*/ 0 w 5"/>
                <a:gd name="T11" fmla="*/ 4 h 4"/>
                <a:gd name="T12" fmla="*/ 0 w 5"/>
                <a:gd name="T13" fmla="*/ 7 h 4"/>
                <a:gd name="T14" fmla="*/ 5 w 5"/>
                <a:gd name="T15" fmla="*/ 7 h 4"/>
                <a:gd name="T16" fmla="*/ 9 w 5"/>
                <a:gd name="T17" fmla="*/ 7 h 4"/>
                <a:gd name="T18" fmla="*/ 9 w 5"/>
                <a:gd name="T19" fmla="*/ 0 h 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4"/>
                <a:gd name="T32" fmla="*/ 5 w 5"/>
                <a:gd name="T33" fmla="*/ 4 h 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4">
                  <a:moveTo>
                    <a:pt x="5" y="0"/>
                  </a:moveTo>
                  <a:lnTo>
                    <a:pt x="5" y="0"/>
                  </a:lnTo>
                  <a:lnTo>
                    <a:pt x="3" y="0"/>
                  </a:lnTo>
                  <a:lnTo>
                    <a:pt x="1" y="0"/>
                  </a:lnTo>
                  <a:lnTo>
                    <a:pt x="0" y="0"/>
                  </a:lnTo>
                  <a:lnTo>
                    <a:pt x="0" y="2"/>
                  </a:lnTo>
                  <a:lnTo>
                    <a:pt x="0" y="4"/>
                  </a:lnTo>
                  <a:lnTo>
                    <a:pt x="3" y="4"/>
                  </a:lnTo>
                  <a:lnTo>
                    <a:pt x="5" y="4"/>
                  </a:lnTo>
                  <a:lnTo>
                    <a:pt x="5" y="0"/>
                  </a:lnTo>
                  <a:close/>
                </a:path>
              </a:pathLst>
            </a:custGeom>
            <a:solidFill>
              <a:srgbClr val="000099"/>
            </a:solidFill>
            <a:ln w="3175">
              <a:solidFill>
                <a:schemeClr val="tx1"/>
              </a:solidFill>
              <a:round/>
              <a:headEnd/>
              <a:tailEnd/>
            </a:ln>
          </p:spPr>
          <p:txBody>
            <a:bodyPr/>
            <a:lstStyle/>
            <a:p>
              <a:endParaRPr lang="en-US"/>
            </a:p>
          </p:txBody>
        </p:sp>
        <p:sp>
          <p:nvSpPr>
            <p:cNvPr id="332986" name="Freeform 28"/>
            <p:cNvSpPr>
              <a:spLocks/>
            </p:cNvSpPr>
            <p:nvPr/>
          </p:nvSpPr>
          <p:spPr bwMode="auto">
            <a:xfrm rot="3087556">
              <a:off x="264" y="575"/>
              <a:ext cx="9" cy="7"/>
            </a:xfrm>
            <a:custGeom>
              <a:avLst/>
              <a:gdLst>
                <a:gd name="T0" fmla="*/ 9 w 5"/>
                <a:gd name="T1" fmla="*/ 0 h 4"/>
                <a:gd name="T2" fmla="*/ 9 w 5"/>
                <a:gd name="T3" fmla="*/ 0 h 4"/>
                <a:gd name="T4" fmla="*/ 0 w 5"/>
                <a:gd name="T5" fmla="*/ 0 h 4"/>
                <a:gd name="T6" fmla="*/ 0 w 5"/>
                <a:gd name="T7" fmla="*/ 7 h 4"/>
                <a:gd name="T8" fmla="*/ 9 w 5"/>
                <a:gd name="T9" fmla="*/ 7 h 4"/>
                <a:gd name="T10" fmla="*/ 9 w 5"/>
                <a:gd name="T11" fmla="*/ 0 h 4"/>
                <a:gd name="T12" fmla="*/ 0 60000 65536"/>
                <a:gd name="T13" fmla="*/ 0 60000 65536"/>
                <a:gd name="T14" fmla="*/ 0 60000 65536"/>
                <a:gd name="T15" fmla="*/ 0 60000 65536"/>
                <a:gd name="T16" fmla="*/ 0 60000 65536"/>
                <a:gd name="T17" fmla="*/ 0 60000 65536"/>
                <a:gd name="T18" fmla="*/ 0 w 5"/>
                <a:gd name="T19" fmla="*/ 0 h 4"/>
                <a:gd name="T20" fmla="*/ 5 w 5"/>
                <a:gd name="T21" fmla="*/ 4 h 4"/>
              </a:gdLst>
              <a:ahLst/>
              <a:cxnLst>
                <a:cxn ang="T12">
                  <a:pos x="T0" y="T1"/>
                </a:cxn>
                <a:cxn ang="T13">
                  <a:pos x="T2" y="T3"/>
                </a:cxn>
                <a:cxn ang="T14">
                  <a:pos x="T4" y="T5"/>
                </a:cxn>
                <a:cxn ang="T15">
                  <a:pos x="T6" y="T7"/>
                </a:cxn>
                <a:cxn ang="T16">
                  <a:pos x="T8" y="T9"/>
                </a:cxn>
                <a:cxn ang="T17">
                  <a:pos x="T10" y="T11"/>
                </a:cxn>
              </a:cxnLst>
              <a:rect l="T18" t="T19" r="T20" b="T21"/>
              <a:pathLst>
                <a:path w="5" h="4">
                  <a:moveTo>
                    <a:pt x="5" y="0"/>
                  </a:moveTo>
                  <a:lnTo>
                    <a:pt x="5" y="0"/>
                  </a:lnTo>
                  <a:lnTo>
                    <a:pt x="0" y="0"/>
                  </a:lnTo>
                  <a:lnTo>
                    <a:pt x="0" y="4"/>
                  </a:lnTo>
                  <a:lnTo>
                    <a:pt x="5" y="4"/>
                  </a:lnTo>
                  <a:lnTo>
                    <a:pt x="5" y="0"/>
                  </a:lnTo>
                  <a:close/>
                </a:path>
              </a:pathLst>
            </a:custGeom>
            <a:solidFill>
              <a:srgbClr val="000099"/>
            </a:solidFill>
            <a:ln w="3175">
              <a:solidFill>
                <a:schemeClr val="tx1"/>
              </a:solidFill>
              <a:round/>
              <a:headEnd/>
              <a:tailEnd/>
            </a:ln>
          </p:spPr>
          <p:txBody>
            <a:bodyPr/>
            <a:lstStyle/>
            <a:p>
              <a:endParaRPr lang="en-US"/>
            </a:p>
          </p:txBody>
        </p:sp>
        <p:sp>
          <p:nvSpPr>
            <p:cNvPr id="332987" name="Freeform 29"/>
            <p:cNvSpPr>
              <a:spLocks/>
            </p:cNvSpPr>
            <p:nvPr/>
          </p:nvSpPr>
          <p:spPr bwMode="auto">
            <a:xfrm rot="3087556">
              <a:off x="207" y="537"/>
              <a:ext cx="23" cy="19"/>
            </a:xfrm>
            <a:custGeom>
              <a:avLst/>
              <a:gdLst>
                <a:gd name="T0" fmla="*/ 12 w 13"/>
                <a:gd name="T1" fmla="*/ 3 h 11"/>
                <a:gd name="T2" fmla="*/ 16 w 13"/>
                <a:gd name="T3" fmla="*/ 0 h 11"/>
                <a:gd name="T4" fmla="*/ 19 w 13"/>
                <a:gd name="T5" fmla="*/ 0 h 11"/>
                <a:gd name="T6" fmla="*/ 23 w 13"/>
                <a:gd name="T7" fmla="*/ 0 h 11"/>
                <a:gd name="T8" fmla="*/ 23 w 13"/>
                <a:gd name="T9" fmla="*/ 3 h 11"/>
                <a:gd name="T10" fmla="*/ 23 w 13"/>
                <a:gd name="T11" fmla="*/ 3 h 11"/>
                <a:gd name="T12" fmla="*/ 19 w 13"/>
                <a:gd name="T13" fmla="*/ 3 h 11"/>
                <a:gd name="T14" fmla="*/ 12 w 13"/>
                <a:gd name="T15" fmla="*/ 3 h 11"/>
                <a:gd name="T16" fmla="*/ 16 w 13"/>
                <a:gd name="T17" fmla="*/ 10 h 11"/>
                <a:gd name="T18" fmla="*/ 19 w 13"/>
                <a:gd name="T19" fmla="*/ 12 h 11"/>
                <a:gd name="T20" fmla="*/ 23 w 13"/>
                <a:gd name="T21" fmla="*/ 12 h 11"/>
                <a:gd name="T22" fmla="*/ 23 w 13"/>
                <a:gd name="T23" fmla="*/ 12 h 11"/>
                <a:gd name="T24" fmla="*/ 23 w 13"/>
                <a:gd name="T25" fmla="*/ 12 h 11"/>
                <a:gd name="T26" fmla="*/ 19 w 13"/>
                <a:gd name="T27" fmla="*/ 12 h 11"/>
                <a:gd name="T28" fmla="*/ 16 w 13"/>
                <a:gd name="T29" fmla="*/ 12 h 11"/>
                <a:gd name="T30" fmla="*/ 12 w 13"/>
                <a:gd name="T31" fmla="*/ 12 h 11"/>
                <a:gd name="T32" fmla="*/ 12 w 13"/>
                <a:gd name="T33" fmla="*/ 12 h 11"/>
                <a:gd name="T34" fmla="*/ 7 w 13"/>
                <a:gd name="T35" fmla="*/ 19 h 11"/>
                <a:gd name="T36" fmla="*/ 4 w 13"/>
                <a:gd name="T37" fmla="*/ 19 h 11"/>
                <a:gd name="T38" fmla="*/ 0 w 13"/>
                <a:gd name="T39" fmla="*/ 19 h 11"/>
                <a:gd name="T40" fmla="*/ 4 w 13"/>
                <a:gd name="T41" fmla="*/ 12 h 11"/>
                <a:gd name="T42" fmla="*/ 7 w 13"/>
                <a:gd name="T43" fmla="*/ 10 h 11"/>
                <a:gd name="T44" fmla="*/ 7 w 13"/>
                <a:gd name="T45" fmla="*/ 3 h 11"/>
                <a:gd name="T46" fmla="*/ 12 w 13"/>
                <a:gd name="T47" fmla="*/ 3 h 11"/>
                <a:gd name="T48" fmla="*/ 12 w 13"/>
                <a:gd name="T49" fmla="*/ 3 h 1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
                <a:gd name="T76" fmla="*/ 0 h 11"/>
                <a:gd name="T77" fmla="*/ 13 w 13"/>
                <a:gd name="T78" fmla="*/ 11 h 1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 h="11">
                  <a:moveTo>
                    <a:pt x="7" y="2"/>
                  </a:moveTo>
                  <a:lnTo>
                    <a:pt x="9" y="0"/>
                  </a:lnTo>
                  <a:lnTo>
                    <a:pt x="11" y="0"/>
                  </a:lnTo>
                  <a:lnTo>
                    <a:pt x="13" y="0"/>
                  </a:lnTo>
                  <a:lnTo>
                    <a:pt x="13" y="2"/>
                  </a:lnTo>
                  <a:lnTo>
                    <a:pt x="11" y="2"/>
                  </a:lnTo>
                  <a:lnTo>
                    <a:pt x="7" y="2"/>
                  </a:lnTo>
                  <a:lnTo>
                    <a:pt x="9" y="6"/>
                  </a:lnTo>
                  <a:lnTo>
                    <a:pt x="11" y="7"/>
                  </a:lnTo>
                  <a:lnTo>
                    <a:pt x="13" y="7"/>
                  </a:lnTo>
                  <a:lnTo>
                    <a:pt x="11" y="7"/>
                  </a:lnTo>
                  <a:lnTo>
                    <a:pt x="9" y="7"/>
                  </a:lnTo>
                  <a:lnTo>
                    <a:pt x="7" y="7"/>
                  </a:lnTo>
                  <a:lnTo>
                    <a:pt x="4" y="11"/>
                  </a:lnTo>
                  <a:lnTo>
                    <a:pt x="2" y="11"/>
                  </a:lnTo>
                  <a:lnTo>
                    <a:pt x="0" y="11"/>
                  </a:lnTo>
                  <a:lnTo>
                    <a:pt x="2" y="7"/>
                  </a:lnTo>
                  <a:lnTo>
                    <a:pt x="4" y="6"/>
                  </a:lnTo>
                  <a:lnTo>
                    <a:pt x="4" y="2"/>
                  </a:lnTo>
                  <a:lnTo>
                    <a:pt x="7" y="2"/>
                  </a:lnTo>
                  <a:close/>
                </a:path>
              </a:pathLst>
            </a:custGeom>
            <a:solidFill>
              <a:srgbClr val="000099"/>
            </a:solidFill>
            <a:ln w="3175">
              <a:solidFill>
                <a:schemeClr val="tx1"/>
              </a:solidFill>
              <a:round/>
              <a:headEnd/>
              <a:tailEnd/>
            </a:ln>
          </p:spPr>
          <p:txBody>
            <a:bodyPr/>
            <a:lstStyle/>
            <a:p>
              <a:endParaRPr lang="en-US"/>
            </a:p>
          </p:txBody>
        </p:sp>
        <p:sp>
          <p:nvSpPr>
            <p:cNvPr id="332988" name="Freeform 30"/>
            <p:cNvSpPr>
              <a:spLocks/>
            </p:cNvSpPr>
            <p:nvPr/>
          </p:nvSpPr>
          <p:spPr bwMode="auto">
            <a:xfrm rot="3087556">
              <a:off x="217" y="545"/>
              <a:ext cx="19" cy="12"/>
            </a:xfrm>
            <a:custGeom>
              <a:avLst/>
              <a:gdLst>
                <a:gd name="T0" fmla="*/ 14 w 11"/>
                <a:gd name="T1" fmla="*/ 0 h 7"/>
                <a:gd name="T2" fmla="*/ 14 w 11"/>
                <a:gd name="T3" fmla="*/ 0 h 7"/>
                <a:gd name="T4" fmla="*/ 19 w 11"/>
                <a:gd name="T5" fmla="*/ 0 h 7"/>
                <a:gd name="T6" fmla="*/ 14 w 11"/>
                <a:gd name="T7" fmla="*/ 0 h 7"/>
                <a:gd name="T8" fmla="*/ 14 w 11"/>
                <a:gd name="T9" fmla="*/ 7 h 7"/>
                <a:gd name="T10" fmla="*/ 19 w 11"/>
                <a:gd name="T11" fmla="*/ 7 h 7"/>
                <a:gd name="T12" fmla="*/ 14 w 11"/>
                <a:gd name="T13" fmla="*/ 7 h 7"/>
                <a:gd name="T14" fmla="*/ 7 w 11"/>
                <a:gd name="T15" fmla="*/ 12 h 7"/>
                <a:gd name="T16" fmla="*/ 0 w 11"/>
                <a:gd name="T17" fmla="*/ 12 h 7"/>
                <a:gd name="T18" fmla="*/ 0 w 11"/>
                <a:gd name="T19" fmla="*/ 7 h 7"/>
                <a:gd name="T20" fmla="*/ 7 w 11"/>
                <a:gd name="T21" fmla="*/ 7 h 7"/>
                <a:gd name="T22" fmla="*/ 7 w 11"/>
                <a:gd name="T23" fmla="*/ 0 h 7"/>
                <a:gd name="T24" fmla="*/ 14 w 11"/>
                <a:gd name="T25" fmla="*/ 0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
                <a:gd name="T40" fmla="*/ 0 h 7"/>
                <a:gd name="T41" fmla="*/ 11 w 11"/>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 h="7">
                  <a:moveTo>
                    <a:pt x="8" y="0"/>
                  </a:moveTo>
                  <a:lnTo>
                    <a:pt x="8" y="0"/>
                  </a:lnTo>
                  <a:lnTo>
                    <a:pt x="11" y="0"/>
                  </a:lnTo>
                  <a:lnTo>
                    <a:pt x="8" y="0"/>
                  </a:lnTo>
                  <a:lnTo>
                    <a:pt x="8" y="4"/>
                  </a:lnTo>
                  <a:lnTo>
                    <a:pt x="11" y="4"/>
                  </a:lnTo>
                  <a:lnTo>
                    <a:pt x="8" y="4"/>
                  </a:lnTo>
                  <a:lnTo>
                    <a:pt x="4" y="7"/>
                  </a:lnTo>
                  <a:lnTo>
                    <a:pt x="0" y="7"/>
                  </a:lnTo>
                  <a:lnTo>
                    <a:pt x="0" y="4"/>
                  </a:lnTo>
                  <a:lnTo>
                    <a:pt x="4" y="4"/>
                  </a:lnTo>
                  <a:lnTo>
                    <a:pt x="4" y="0"/>
                  </a:lnTo>
                  <a:lnTo>
                    <a:pt x="8" y="0"/>
                  </a:lnTo>
                  <a:close/>
                </a:path>
              </a:pathLst>
            </a:custGeom>
            <a:solidFill>
              <a:srgbClr val="000099"/>
            </a:solidFill>
            <a:ln w="3175">
              <a:solidFill>
                <a:schemeClr val="tx1"/>
              </a:solidFill>
              <a:round/>
              <a:headEnd/>
              <a:tailEnd/>
            </a:ln>
          </p:spPr>
          <p:txBody>
            <a:bodyPr/>
            <a:lstStyle/>
            <a:p>
              <a:endParaRPr lang="en-US"/>
            </a:p>
          </p:txBody>
        </p:sp>
        <p:sp>
          <p:nvSpPr>
            <p:cNvPr id="332989" name="Freeform 31"/>
            <p:cNvSpPr>
              <a:spLocks/>
            </p:cNvSpPr>
            <p:nvPr/>
          </p:nvSpPr>
          <p:spPr bwMode="auto">
            <a:xfrm rot="3087556">
              <a:off x="165" y="502"/>
              <a:ext cx="25" cy="16"/>
            </a:xfrm>
            <a:custGeom>
              <a:avLst/>
              <a:gdLst>
                <a:gd name="T0" fmla="*/ 16 w 14"/>
                <a:gd name="T1" fmla="*/ 5 h 9"/>
                <a:gd name="T2" fmla="*/ 16 w 14"/>
                <a:gd name="T3" fmla="*/ 2 h 9"/>
                <a:gd name="T4" fmla="*/ 16 w 14"/>
                <a:gd name="T5" fmla="*/ 0 h 9"/>
                <a:gd name="T6" fmla="*/ 23 w 14"/>
                <a:gd name="T7" fmla="*/ 0 h 9"/>
                <a:gd name="T8" fmla="*/ 25 w 14"/>
                <a:gd name="T9" fmla="*/ 0 h 9"/>
                <a:gd name="T10" fmla="*/ 25 w 14"/>
                <a:gd name="T11" fmla="*/ 0 h 9"/>
                <a:gd name="T12" fmla="*/ 25 w 14"/>
                <a:gd name="T13" fmla="*/ 5 h 9"/>
                <a:gd name="T14" fmla="*/ 25 w 14"/>
                <a:gd name="T15" fmla="*/ 5 h 9"/>
                <a:gd name="T16" fmla="*/ 20 w 14"/>
                <a:gd name="T17" fmla="*/ 12 h 9"/>
                <a:gd name="T18" fmla="*/ 13 w 14"/>
                <a:gd name="T19" fmla="*/ 16 h 9"/>
                <a:gd name="T20" fmla="*/ 0 w 14"/>
                <a:gd name="T21" fmla="*/ 16 h 9"/>
                <a:gd name="T22" fmla="*/ 0 w 14"/>
                <a:gd name="T23" fmla="*/ 12 h 9"/>
                <a:gd name="T24" fmla="*/ 7 w 14"/>
                <a:gd name="T25" fmla="*/ 12 h 9"/>
                <a:gd name="T26" fmla="*/ 13 w 14"/>
                <a:gd name="T27" fmla="*/ 9 h 9"/>
                <a:gd name="T28" fmla="*/ 16 w 14"/>
                <a:gd name="T29" fmla="*/ 5 h 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
                <a:gd name="T46" fmla="*/ 0 h 9"/>
                <a:gd name="T47" fmla="*/ 14 w 14"/>
                <a:gd name="T48" fmla="*/ 9 h 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 h="9">
                  <a:moveTo>
                    <a:pt x="9" y="3"/>
                  </a:moveTo>
                  <a:lnTo>
                    <a:pt x="9" y="1"/>
                  </a:lnTo>
                  <a:lnTo>
                    <a:pt x="9" y="0"/>
                  </a:lnTo>
                  <a:lnTo>
                    <a:pt x="13" y="0"/>
                  </a:lnTo>
                  <a:lnTo>
                    <a:pt x="14" y="0"/>
                  </a:lnTo>
                  <a:lnTo>
                    <a:pt x="14" y="3"/>
                  </a:lnTo>
                  <a:lnTo>
                    <a:pt x="11" y="7"/>
                  </a:lnTo>
                  <a:lnTo>
                    <a:pt x="7" y="9"/>
                  </a:lnTo>
                  <a:lnTo>
                    <a:pt x="0" y="9"/>
                  </a:lnTo>
                  <a:lnTo>
                    <a:pt x="0" y="7"/>
                  </a:lnTo>
                  <a:lnTo>
                    <a:pt x="4" y="7"/>
                  </a:lnTo>
                  <a:lnTo>
                    <a:pt x="7" y="5"/>
                  </a:lnTo>
                  <a:lnTo>
                    <a:pt x="9" y="3"/>
                  </a:lnTo>
                  <a:close/>
                </a:path>
              </a:pathLst>
            </a:custGeom>
            <a:solidFill>
              <a:srgbClr val="000099"/>
            </a:solidFill>
            <a:ln w="3175">
              <a:solidFill>
                <a:schemeClr val="tx1"/>
              </a:solidFill>
              <a:round/>
              <a:headEnd/>
              <a:tailEnd/>
            </a:ln>
          </p:spPr>
          <p:txBody>
            <a:bodyPr/>
            <a:lstStyle/>
            <a:p>
              <a:endParaRPr lang="en-US"/>
            </a:p>
          </p:txBody>
        </p:sp>
        <p:sp>
          <p:nvSpPr>
            <p:cNvPr id="332990" name="Freeform 32"/>
            <p:cNvSpPr>
              <a:spLocks/>
            </p:cNvSpPr>
            <p:nvPr/>
          </p:nvSpPr>
          <p:spPr bwMode="auto">
            <a:xfrm rot="3087556">
              <a:off x="168" y="503"/>
              <a:ext cx="21" cy="16"/>
            </a:xfrm>
            <a:custGeom>
              <a:avLst/>
              <a:gdLst>
                <a:gd name="T0" fmla="*/ 16 w 12"/>
                <a:gd name="T1" fmla="*/ 5 h 9"/>
                <a:gd name="T2" fmla="*/ 16 w 12"/>
                <a:gd name="T3" fmla="*/ 5 h 9"/>
                <a:gd name="T4" fmla="*/ 16 w 12"/>
                <a:gd name="T5" fmla="*/ 0 h 9"/>
                <a:gd name="T6" fmla="*/ 21 w 12"/>
                <a:gd name="T7" fmla="*/ 0 h 9"/>
                <a:gd name="T8" fmla="*/ 21 w 12"/>
                <a:gd name="T9" fmla="*/ 5 h 9"/>
                <a:gd name="T10" fmla="*/ 16 w 12"/>
                <a:gd name="T11" fmla="*/ 16 h 9"/>
                <a:gd name="T12" fmla="*/ 5 w 12"/>
                <a:gd name="T13" fmla="*/ 16 h 9"/>
                <a:gd name="T14" fmla="*/ 0 w 12"/>
                <a:gd name="T15" fmla="*/ 16 h 9"/>
                <a:gd name="T16" fmla="*/ 5 w 12"/>
                <a:gd name="T17" fmla="*/ 16 h 9"/>
                <a:gd name="T18" fmla="*/ 16 w 12"/>
                <a:gd name="T19" fmla="*/ 5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9"/>
                <a:gd name="T32" fmla="*/ 12 w 12"/>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9">
                  <a:moveTo>
                    <a:pt x="9" y="3"/>
                  </a:moveTo>
                  <a:lnTo>
                    <a:pt x="9" y="3"/>
                  </a:lnTo>
                  <a:lnTo>
                    <a:pt x="9" y="0"/>
                  </a:lnTo>
                  <a:lnTo>
                    <a:pt x="12" y="0"/>
                  </a:lnTo>
                  <a:lnTo>
                    <a:pt x="12" y="3"/>
                  </a:lnTo>
                  <a:lnTo>
                    <a:pt x="9" y="9"/>
                  </a:lnTo>
                  <a:lnTo>
                    <a:pt x="3" y="9"/>
                  </a:lnTo>
                  <a:lnTo>
                    <a:pt x="0" y="9"/>
                  </a:lnTo>
                  <a:lnTo>
                    <a:pt x="3" y="9"/>
                  </a:lnTo>
                  <a:lnTo>
                    <a:pt x="9" y="3"/>
                  </a:lnTo>
                  <a:close/>
                </a:path>
              </a:pathLst>
            </a:custGeom>
            <a:solidFill>
              <a:srgbClr val="000099"/>
            </a:solidFill>
            <a:ln w="3175">
              <a:solidFill>
                <a:schemeClr val="tx1"/>
              </a:solidFill>
              <a:round/>
              <a:headEnd/>
              <a:tailEnd/>
            </a:ln>
          </p:spPr>
          <p:txBody>
            <a:bodyPr/>
            <a:lstStyle/>
            <a:p>
              <a:endParaRPr lang="en-US"/>
            </a:p>
          </p:txBody>
        </p:sp>
        <p:sp>
          <p:nvSpPr>
            <p:cNvPr id="332991" name="Freeform 33"/>
            <p:cNvSpPr>
              <a:spLocks/>
            </p:cNvSpPr>
            <p:nvPr/>
          </p:nvSpPr>
          <p:spPr bwMode="auto">
            <a:xfrm rot="3087556">
              <a:off x="141" y="468"/>
              <a:ext cx="16" cy="23"/>
            </a:xfrm>
            <a:custGeom>
              <a:avLst/>
              <a:gdLst>
                <a:gd name="T0" fmla="*/ 9 w 9"/>
                <a:gd name="T1" fmla="*/ 7 h 13"/>
                <a:gd name="T2" fmla="*/ 12 w 9"/>
                <a:gd name="T3" fmla="*/ 4 h 13"/>
                <a:gd name="T4" fmla="*/ 9 w 9"/>
                <a:gd name="T5" fmla="*/ 0 h 13"/>
                <a:gd name="T6" fmla="*/ 0 w 9"/>
                <a:gd name="T7" fmla="*/ 0 h 13"/>
                <a:gd name="T8" fmla="*/ 0 w 9"/>
                <a:gd name="T9" fmla="*/ 0 h 13"/>
                <a:gd name="T10" fmla="*/ 5 w 9"/>
                <a:gd name="T11" fmla="*/ 4 h 13"/>
                <a:gd name="T12" fmla="*/ 9 w 9"/>
                <a:gd name="T13" fmla="*/ 7 h 13"/>
                <a:gd name="T14" fmla="*/ 9 w 9"/>
                <a:gd name="T15" fmla="*/ 14 h 13"/>
                <a:gd name="T16" fmla="*/ 9 w 9"/>
                <a:gd name="T17" fmla="*/ 14 h 13"/>
                <a:gd name="T18" fmla="*/ 5 w 9"/>
                <a:gd name="T19" fmla="*/ 14 h 13"/>
                <a:gd name="T20" fmla="*/ 4 w 9"/>
                <a:gd name="T21" fmla="*/ 14 h 13"/>
                <a:gd name="T22" fmla="*/ 0 w 9"/>
                <a:gd name="T23" fmla="*/ 14 h 13"/>
                <a:gd name="T24" fmla="*/ 0 w 9"/>
                <a:gd name="T25" fmla="*/ 14 h 13"/>
                <a:gd name="T26" fmla="*/ 0 w 9"/>
                <a:gd name="T27" fmla="*/ 16 h 13"/>
                <a:gd name="T28" fmla="*/ 0 w 9"/>
                <a:gd name="T29" fmla="*/ 19 h 13"/>
                <a:gd name="T30" fmla="*/ 0 w 9"/>
                <a:gd name="T31" fmla="*/ 23 h 13"/>
                <a:gd name="T32" fmla="*/ 0 w 9"/>
                <a:gd name="T33" fmla="*/ 23 h 13"/>
                <a:gd name="T34" fmla="*/ 5 w 9"/>
                <a:gd name="T35" fmla="*/ 23 h 13"/>
                <a:gd name="T36" fmla="*/ 9 w 9"/>
                <a:gd name="T37" fmla="*/ 23 h 13"/>
                <a:gd name="T38" fmla="*/ 9 w 9"/>
                <a:gd name="T39" fmla="*/ 23 h 13"/>
                <a:gd name="T40" fmla="*/ 9 w 9"/>
                <a:gd name="T41" fmla="*/ 23 h 13"/>
                <a:gd name="T42" fmla="*/ 12 w 9"/>
                <a:gd name="T43" fmla="*/ 23 h 13"/>
                <a:gd name="T44" fmla="*/ 16 w 9"/>
                <a:gd name="T45" fmla="*/ 23 h 13"/>
                <a:gd name="T46" fmla="*/ 16 w 9"/>
                <a:gd name="T47" fmla="*/ 16 h 13"/>
                <a:gd name="T48" fmla="*/ 16 w 9"/>
                <a:gd name="T49" fmla="*/ 14 h 13"/>
                <a:gd name="T50" fmla="*/ 16 w 9"/>
                <a:gd name="T51" fmla="*/ 7 h 13"/>
                <a:gd name="T52" fmla="*/ 16 w 9"/>
                <a:gd name="T53" fmla="*/ 7 h 13"/>
                <a:gd name="T54" fmla="*/ 16 w 9"/>
                <a:gd name="T55" fmla="*/ 0 h 13"/>
                <a:gd name="T56" fmla="*/ 16 w 9"/>
                <a:gd name="T57" fmla="*/ 0 h 13"/>
                <a:gd name="T58" fmla="*/ 9 w 9"/>
                <a:gd name="T59" fmla="*/ 0 h 13"/>
                <a:gd name="T60" fmla="*/ 9 w 9"/>
                <a:gd name="T61" fmla="*/ 4 h 13"/>
                <a:gd name="T62" fmla="*/ 9 w 9"/>
                <a:gd name="T63" fmla="*/ 7 h 1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
                <a:gd name="T97" fmla="*/ 0 h 13"/>
                <a:gd name="T98" fmla="*/ 9 w 9"/>
                <a:gd name="T99" fmla="*/ 13 h 1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 h="13">
                  <a:moveTo>
                    <a:pt x="5" y="4"/>
                  </a:moveTo>
                  <a:lnTo>
                    <a:pt x="7" y="2"/>
                  </a:lnTo>
                  <a:lnTo>
                    <a:pt x="5" y="0"/>
                  </a:lnTo>
                  <a:lnTo>
                    <a:pt x="0" y="0"/>
                  </a:lnTo>
                  <a:lnTo>
                    <a:pt x="3" y="2"/>
                  </a:lnTo>
                  <a:lnTo>
                    <a:pt x="5" y="4"/>
                  </a:lnTo>
                  <a:lnTo>
                    <a:pt x="5" y="8"/>
                  </a:lnTo>
                  <a:lnTo>
                    <a:pt x="3" y="8"/>
                  </a:lnTo>
                  <a:lnTo>
                    <a:pt x="2" y="8"/>
                  </a:lnTo>
                  <a:lnTo>
                    <a:pt x="0" y="8"/>
                  </a:lnTo>
                  <a:lnTo>
                    <a:pt x="0" y="9"/>
                  </a:lnTo>
                  <a:lnTo>
                    <a:pt x="0" y="11"/>
                  </a:lnTo>
                  <a:lnTo>
                    <a:pt x="0" y="13"/>
                  </a:lnTo>
                  <a:lnTo>
                    <a:pt x="3" y="13"/>
                  </a:lnTo>
                  <a:lnTo>
                    <a:pt x="5" y="13"/>
                  </a:lnTo>
                  <a:lnTo>
                    <a:pt x="7" y="13"/>
                  </a:lnTo>
                  <a:lnTo>
                    <a:pt x="9" y="13"/>
                  </a:lnTo>
                  <a:lnTo>
                    <a:pt x="9" y="9"/>
                  </a:lnTo>
                  <a:lnTo>
                    <a:pt x="9" y="8"/>
                  </a:lnTo>
                  <a:lnTo>
                    <a:pt x="9" y="4"/>
                  </a:lnTo>
                  <a:lnTo>
                    <a:pt x="9" y="0"/>
                  </a:lnTo>
                  <a:lnTo>
                    <a:pt x="5" y="0"/>
                  </a:lnTo>
                  <a:lnTo>
                    <a:pt x="5" y="2"/>
                  </a:lnTo>
                  <a:lnTo>
                    <a:pt x="5" y="4"/>
                  </a:lnTo>
                  <a:close/>
                </a:path>
              </a:pathLst>
            </a:custGeom>
            <a:solidFill>
              <a:srgbClr val="000099"/>
            </a:solidFill>
            <a:ln w="3175">
              <a:solidFill>
                <a:schemeClr val="tx1"/>
              </a:solidFill>
              <a:round/>
              <a:headEnd/>
              <a:tailEnd/>
            </a:ln>
          </p:spPr>
          <p:txBody>
            <a:bodyPr/>
            <a:lstStyle/>
            <a:p>
              <a:endParaRPr lang="en-US"/>
            </a:p>
          </p:txBody>
        </p:sp>
        <p:sp>
          <p:nvSpPr>
            <p:cNvPr id="332992" name="Freeform 34"/>
            <p:cNvSpPr>
              <a:spLocks/>
            </p:cNvSpPr>
            <p:nvPr/>
          </p:nvSpPr>
          <p:spPr bwMode="auto">
            <a:xfrm rot="3087556">
              <a:off x="141" y="468"/>
              <a:ext cx="16" cy="23"/>
            </a:xfrm>
            <a:custGeom>
              <a:avLst/>
              <a:gdLst>
                <a:gd name="T0" fmla="*/ 9 w 9"/>
                <a:gd name="T1" fmla="*/ 7 h 13"/>
                <a:gd name="T2" fmla="*/ 9 w 9"/>
                <a:gd name="T3" fmla="*/ 7 h 13"/>
                <a:gd name="T4" fmla="*/ 9 w 9"/>
                <a:gd name="T5" fmla="*/ 0 h 13"/>
                <a:gd name="T6" fmla="*/ 0 w 9"/>
                <a:gd name="T7" fmla="*/ 0 h 13"/>
                <a:gd name="T8" fmla="*/ 0 w 9"/>
                <a:gd name="T9" fmla="*/ 7 h 13"/>
                <a:gd name="T10" fmla="*/ 9 w 9"/>
                <a:gd name="T11" fmla="*/ 7 h 13"/>
                <a:gd name="T12" fmla="*/ 9 w 9"/>
                <a:gd name="T13" fmla="*/ 14 h 13"/>
                <a:gd name="T14" fmla="*/ 0 w 9"/>
                <a:gd name="T15" fmla="*/ 14 h 13"/>
                <a:gd name="T16" fmla="*/ 0 w 9"/>
                <a:gd name="T17" fmla="*/ 23 h 13"/>
                <a:gd name="T18" fmla="*/ 9 w 9"/>
                <a:gd name="T19" fmla="*/ 23 h 13"/>
                <a:gd name="T20" fmla="*/ 16 w 9"/>
                <a:gd name="T21" fmla="*/ 23 h 13"/>
                <a:gd name="T22" fmla="*/ 16 w 9"/>
                <a:gd name="T23" fmla="*/ 14 h 13"/>
                <a:gd name="T24" fmla="*/ 16 w 9"/>
                <a:gd name="T25" fmla="*/ 7 h 13"/>
                <a:gd name="T26" fmla="*/ 16 w 9"/>
                <a:gd name="T27" fmla="*/ 0 h 13"/>
                <a:gd name="T28" fmla="*/ 9 w 9"/>
                <a:gd name="T29" fmla="*/ 0 h 13"/>
                <a:gd name="T30" fmla="*/ 9 w 9"/>
                <a:gd name="T31" fmla="*/ 7 h 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
                <a:gd name="T49" fmla="*/ 0 h 13"/>
                <a:gd name="T50" fmla="*/ 9 w 9"/>
                <a:gd name="T51" fmla="*/ 13 h 1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 h="13">
                  <a:moveTo>
                    <a:pt x="5" y="4"/>
                  </a:moveTo>
                  <a:lnTo>
                    <a:pt x="5" y="4"/>
                  </a:lnTo>
                  <a:lnTo>
                    <a:pt x="5" y="0"/>
                  </a:lnTo>
                  <a:lnTo>
                    <a:pt x="0" y="0"/>
                  </a:lnTo>
                  <a:lnTo>
                    <a:pt x="0" y="4"/>
                  </a:lnTo>
                  <a:lnTo>
                    <a:pt x="5" y="4"/>
                  </a:lnTo>
                  <a:lnTo>
                    <a:pt x="5" y="8"/>
                  </a:lnTo>
                  <a:lnTo>
                    <a:pt x="0" y="8"/>
                  </a:lnTo>
                  <a:lnTo>
                    <a:pt x="0" y="13"/>
                  </a:lnTo>
                  <a:lnTo>
                    <a:pt x="5" y="13"/>
                  </a:lnTo>
                  <a:lnTo>
                    <a:pt x="9" y="13"/>
                  </a:lnTo>
                  <a:lnTo>
                    <a:pt x="9" y="8"/>
                  </a:lnTo>
                  <a:lnTo>
                    <a:pt x="9" y="4"/>
                  </a:lnTo>
                  <a:lnTo>
                    <a:pt x="9" y="0"/>
                  </a:lnTo>
                  <a:lnTo>
                    <a:pt x="5" y="0"/>
                  </a:lnTo>
                  <a:lnTo>
                    <a:pt x="5" y="4"/>
                  </a:lnTo>
                  <a:close/>
                </a:path>
              </a:pathLst>
            </a:custGeom>
            <a:solidFill>
              <a:srgbClr val="000099"/>
            </a:solidFill>
            <a:ln w="3175">
              <a:solidFill>
                <a:schemeClr val="tx1"/>
              </a:solidFill>
              <a:round/>
              <a:headEnd/>
              <a:tailEnd/>
            </a:ln>
          </p:spPr>
          <p:txBody>
            <a:bodyPr/>
            <a:lstStyle/>
            <a:p>
              <a:endParaRPr lang="en-US"/>
            </a:p>
          </p:txBody>
        </p:sp>
        <p:sp>
          <p:nvSpPr>
            <p:cNvPr id="332993" name="Freeform 35"/>
            <p:cNvSpPr>
              <a:spLocks/>
            </p:cNvSpPr>
            <p:nvPr/>
          </p:nvSpPr>
          <p:spPr bwMode="auto">
            <a:xfrm rot="3087556">
              <a:off x="116" y="450"/>
              <a:ext cx="25" cy="23"/>
            </a:xfrm>
            <a:custGeom>
              <a:avLst/>
              <a:gdLst>
                <a:gd name="T0" fmla="*/ 25 w 14"/>
                <a:gd name="T1" fmla="*/ 23 h 13"/>
                <a:gd name="T2" fmla="*/ 25 w 14"/>
                <a:gd name="T3" fmla="*/ 23 h 13"/>
                <a:gd name="T4" fmla="*/ 16 w 14"/>
                <a:gd name="T5" fmla="*/ 12 h 13"/>
                <a:gd name="T6" fmla="*/ 9 w 14"/>
                <a:gd name="T7" fmla="*/ 7 h 13"/>
                <a:gd name="T8" fmla="*/ 9 w 14"/>
                <a:gd name="T9" fmla="*/ 0 h 13"/>
                <a:gd name="T10" fmla="*/ 0 w 14"/>
                <a:gd name="T11" fmla="*/ 0 h 13"/>
                <a:gd name="T12" fmla="*/ 0 w 14"/>
                <a:gd name="T13" fmla="*/ 7 h 13"/>
                <a:gd name="T14" fmla="*/ 9 w 14"/>
                <a:gd name="T15" fmla="*/ 7 h 13"/>
                <a:gd name="T16" fmla="*/ 9 w 14"/>
                <a:gd name="T17" fmla="*/ 12 h 13"/>
                <a:gd name="T18" fmla="*/ 16 w 14"/>
                <a:gd name="T19" fmla="*/ 23 h 13"/>
                <a:gd name="T20" fmla="*/ 25 w 14"/>
                <a:gd name="T21" fmla="*/ 23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3"/>
                <a:gd name="T35" fmla="*/ 14 w 14"/>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3">
                  <a:moveTo>
                    <a:pt x="14" y="13"/>
                  </a:moveTo>
                  <a:lnTo>
                    <a:pt x="14" y="13"/>
                  </a:lnTo>
                  <a:lnTo>
                    <a:pt x="9" y="7"/>
                  </a:lnTo>
                  <a:lnTo>
                    <a:pt x="5" y="4"/>
                  </a:lnTo>
                  <a:lnTo>
                    <a:pt x="5" y="0"/>
                  </a:lnTo>
                  <a:lnTo>
                    <a:pt x="0" y="0"/>
                  </a:lnTo>
                  <a:lnTo>
                    <a:pt x="0" y="4"/>
                  </a:lnTo>
                  <a:lnTo>
                    <a:pt x="5" y="4"/>
                  </a:lnTo>
                  <a:lnTo>
                    <a:pt x="5" y="7"/>
                  </a:lnTo>
                  <a:lnTo>
                    <a:pt x="9" y="13"/>
                  </a:lnTo>
                  <a:lnTo>
                    <a:pt x="14" y="13"/>
                  </a:lnTo>
                  <a:close/>
                </a:path>
              </a:pathLst>
            </a:custGeom>
            <a:solidFill>
              <a:srgbClr val="000099"/>
            </a:solidFill>
            <a:ln w="3175">
              <a:solidFill>
                <a:schemeClr val="tx1"/>
              </a:solidFill>
              <a:round/>
              <a:headEnd/>
              <a:tailEnd/>
            </a:ln>
          </p:spPr>
          <p:txBody>
            <a:bodyPr/>
            <a:lstStyle/>
            <a:p>
              <a:endParaRPr lang="en-US"/>
            </a:p>
          </p:txBody>
        </p:sp>
        <p:sp>
          <p:nvSpPr>
            <p:cNvPr id="332994" name="Freeform 36"/>
            <p:cNvSpPr>
              <a:spLocks/>
            </p:cNvSpPr>
            <p:nvPr/>
          </p:nvSpPr>
          <p:spPr bwMode="auto">
            <a:xfrm rot="3087556">
              <a:off x="104" y="411"/>
              <a:ext cx="31" cy="12"/>
            </a:xfrm>
            <a:custGeom>
              <a:avLst/>
              <a:gdLst>
                <a:gd name="T0" fmla="*/ 0 w 18"/>
                <a:gd name="T1" fmla="*/ 7 h 7"/>
                <a:gd name="T2" fmla="*/ 0 w 18"/>
                <a:gd name="T3" fmla="*/ 7 h 7"/>
                <a:gd name="T4" fmla="*/ 7 w 18"/>
                <a:gd name="T5" fmla="*/ 0 h 7"/>
                <a:gd name="T6" fmla="*/ 16 w 18"/>
                <a:gd name="T7" fmla="*/ 0 h 7"/>
                <a:gd name="T8" fmla="*/ 22 w 18"/>
                <a:gd name="T9" fmla="*/ 0 h 7"/>
                <a:gd name="T10" fmla="*/ 22 w 18"/>
                <a:gd name="T11" fmla="*/ 7 h 7"/>
                <a:gd name="T12" fmla="*/ 31 w 18"/>
                <a:gd name="T13" fmla="*/ 7 h 7"/>
                <a:gd name="T14" fmla="*/ 31 w 18"/>
                <a:gd name="T15" fmla="*/ 12 h 7"/>
                <a:gd name="T16" fmla="*/ 22 w 18"/>
                <a:gd name="T17" fmla="*/ 7 h 7"/>
                <a:gd name="T18" fmla="*/ 22 w 18"/>
                <a:gd name="T19" fmla="*/ 12 h 7"/>
                <a:gd name="T20" fmla="*/ 16 w 18"/>
                <a:gd name="T21" fmla="*/ 12 h 7"/>
                <a:gd name="T22" fmla="*/ 7 w 18"/>
                <a:gd name="T23" fmla="*/ 12 h 7"/>
                <a:gd name="T24" fmla="*/ 7 w 18"/>
                <a:gd name="T25" fmla="*/ 7 h 7"/>
                <a:gd name="T26" fmla="*/ 0 w 18"/>
                <a:gd name="T27" fmla="*/ 7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7"/>
                <a:gd name="T44" fmla="*/ 18 w 18"/>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7">
                  <a:moveTo>
                    <a:pt x="0" y="4"/>
                  </a:moveTo>
                  <a:lnTo>
                    <a:pt x="0" y="4"/>
                  </a:lnTo>
                  <a:lnTo>
                    <a:pt x="4" y="0"/>
                  </a:lnTo>
                  <a:lnTo>
                    <a:pt x="9" y="0"/>
                  </a:lnTo>
                  <a:lnTo>
                    <a:pt x="13" y="0"/>
                  </a:lnTo>
                  <a:lnTo>
                    <a:pt x="13" y="4"/>
                  </a:lnTo>
                  <a:lnTo>
                    <a:pt x="18" y="4"/>
                  </a:lnTo>
                  <a:lnTo>
                    <a:pt x="18" y="7"/>
                  </a:lnTo>
                  <a:lnTo>
                    <a:pt x="13" y="4"/>
                  </a:lnTo>
                  <a:lnTo>
                    <a:pt x="13" y="7"/>
                  </a:lnTo>
                  <a:lnTo>
                    <a:pt x="9" y="7"/>
                  </a:lnTo>
                  <a:lnTo>
                    <a:pt x="4" y="7"/>
                  </a:lnTo>
                  <a:lnTo>
                    <a:pt x="4" y="4"/>
                  </a:lnTo>
                  <a:lnTo>
                    <a:pt x="0" y="4"/>
                  </a:lnTo>
                  <a:close/>
                </a:path>
              </a:pathLst>
            </a:custGeom>
            <a:solidFill>
              <a:srgbClr val="000099"/>
            </a:solidFill>
            <a:ln w="3175">
              <a:solidFill>
                <a:schemeClr val="tx1"/>
              </a:solidFill>
              <a:round/>
              <a:headEnd/>
              <a:tailEnd/>
            </a:ln>
          </p:spPr>
          <p:txBody>
            <a:bodyPr/>
            <a:lstStyle/>
            <a:p>
              <a:endParaRPr lang="en-US"/>
            </a:p>
          </p:txBody>
        </p:sp>
      </p:grpSp>
      <p:sp>
        <p:nvSpPr>
          <p:cNvPr id="332811" name="Freeform 37"/>
          <p:cNvSpPr>
            <a:spLocks/>
          </p:cNvSpPr>
          <p:nvPr/>
        </p:nvSpPr>
        <p:spPr bwMode="auto">
          <a:xfrm rot="-133339">
            <a:off x="4276725" y="3378200"/>
            <a:ext cx="427038" cy="388938"/>
          </a:xfrm>
          <a:custGeom>
            <a:avLst/>
            <a:gdLst>
              <a:gd name="T0" fmla="*/ 139786 w 278"/>
              <a:gd name="T1" fmla="*/ 0 h 260"/>
              <a:gd name="T2" fmla="*/ 139786 w 278"/>
              <a:gd name="T3" fmla="*/ 19447 h 260"/>
              <a:gd name="T4" fmla="*/ 145930 w 278"/>
              <a:gd name="T5" fmla="*/ 32910 h 260"/>
              <a:gd name="T6" fmla="*/ 132105 w 278"/>
              <a:gd name="T7" fmla="*/ 85267 h 260"/>
              <a:gd name="T8" fmla="*/ 132105 w 278"/>
              <a:gd name="T9" fmla="*/ 98730 h 260"/>
              <a:gd name="T10" fmla="*/ 125961 w 278"/>
              <a:gd name="T11" fmla="*/ 122665 h 260"/>
              <a:gd name="T12" fmla="*/ 104455 w 278"/>
              <a:gd name="T13" fmla="*/ 143608 h 260"/>
              <a:gd name="T14" fmla="*/ 82950 w 278"/>
              <a:gd name="T15" fmla="*/ 149592 h 260"/>
              <a:gd name="T16" fmla="*/ 76805 w 278"/>
              <a:gd name="T17" fmla="*/ 163055 h 260"/>
              <a:gd name="T18" fmla="*/ 62980 w 278"/>
              <a:gd name="T19" fmla="*/ 189981 h 260"/>
              <a:gd name="T20" fmla="*/ 55300 w 278"/>
              <a:gd name="T21" fmla="*/ 207932 h 260"/>
              <a:gd name="T22" fmla="*/ 33794 w 278"/>
              <a:gd name="T23" fmla="*/ 194469 h 260"/>
              <a:gd name="T24" fmla="*/ 27650 w 278"/>
              <a:gd name="T25" fmla="*/ 234859 h 260"/>
              <a:gd name="T26" fmla="*/ 19969 w 278"/>
              <a:gd name="T27" fmla="*/ 252810 h 260"/>
              <a:gd name="T28" fmla="*/ 0 w 278"/>
              <a:gd name="T29" fmla="*/ 266273 h 260"/>
              <a:gd name="T30" fmla="*/ 0 w 278"/>
              <a:gd name="T31" fmla="*/ 293199 h 260"/>
              <a:gd name="T32" fmla="*/ 6144 w 278"/>
              <a:gd name="T33" fmla="*/ 306663 h 260"/>
              <a:gd name="T34" fmla="*/ 33794 w 278"/>
              <a:gd name="T35" fmla="*/ 344060 h 260"/>
              <a:gd name="T36" fmla="*/ 41475 w 278"/>
              <a:gd name="T37" fmla="*/ 344060 h 260"/>
              <a:gd name="T38" fmla="*/ 55300 w 278"/>
              <a:gd name="T39" fmla="*/ 357524 h 260"/>
              <a:gd name="T40" fmla="*/ 69125 w 278"/>
              <a:gd name="T41" fmla="*/ 357524 h 260"/>
              <a:gd name="T42" fmla="*/ 69125 w 278"/>
              <a:gd name="T43" fmla="*/ 369491 h 260"/>
              <a:gd name="T44" fmla="*/ 104455 w 278"/>
              <a:gd name="T45" fmla="*/ 388938 h 260"/>
              <a:gd name="T46" fmla="*/ 125961 w 278"/>
              <a:gd name="T47" fmla="*/ 382954 h 260"/>
              <a:gd name="T48" fmla="*/ 132105 w 278"/>
              <a:gd name="T49" fmla="*/ 369491 h 260"/>
              <a:gd name="T50" fmla="*/ 145930 w 278"/>
              <a:gd name="T51" fmla="*/ 382954 h 260"/>
              <a:gd name="T52" fmla="*/ 175116 w 278"/>
              <a:gd name="T53" fmla="*/ 369491 h 260"/>
              <a:gd name="T54" fmla="*/ 188941 w 278"/>
              <a:gd name="T55" fmla="*/ 365003 h 260"/>
              <a:gd name="T56" fmla="*/ 216591 w 278"/>
              <a:gd name="T57" fmla="*/ 351540 h 260"/>
              <a:gd name="T58" fmla="*/ 224272 w 278"/>
              <a:gd name="T59" fmla="*/ 324614 h 260"/>
              <a:gd name="T60" fmla="*/ 244241 w 278"/>
              <a:gd name="T61" fmla="*/ 279736 h 260"/>
              <a:gd name="T62" fmla="*/ 279572 w 278"/>
              <a:gd name="T63" fmla="*/ 215412 h 260"/>
              <a:gd name="T64" fmla="*/ 287252 w 278"/>
              <a:gd name="T65" fmla="*/ 225883 h 260"/>
              <a:gd name="T66" fmla="*/ 307222 w 278"/>
              <a:gd name="T67" fmla="*/ 207932 h 260"/>
              <a:gd name="T68" fmla="*/ 322583 w 278"/>
              <a:gd name="T69" fmla="*/ 176518 h 260"/>
              <a:gd name="T70" fmla="*/ 342552 w 278"/>
              <a:gd name="T71" fmla="*/ 163055 h 260"/>
              <a:gd name="T72" fmla="*/ 356377 w 278"/>
              <a:gd name="T73" fmla="*/ 149592 h 260"/>
              <a:gd name="T74" fmla="*/ 364058 w 278"/>
              <a:gd name="T75" fmla="*/ 130145 h 260"/>
              <a:gd name="T76" fmla="*/ 364058 w 278"/>
              <a:gd name="T77" fmla="*/ 104714 h 260"/>
              <a:gd name="T78" fmla="*/ 368666 w 278"/>
              <a:gd name="T79" fmla="*/ 98730 h 260"/>
              <a:gd name="T80" fmla="*/ 417821 w 278"/>
              <a:gd name="T81" fmla="*/ 122665 h 260"/>
              <a:gd name="T82" fmla="*/ 413213 w 278"/>
              <a:gd name="T83" fmla="*/ 85267 h 260"/>
              <a:gd name="T84" fmla="*/ 405532 w 278"/>
              <a:gd name="T85" fmla="*/ 71804 h 260"/>
              <a:gd name="T86" fmla="*/ 391707 w 278"/>
              <a:gd name="T87" fmla="*/ 71804 h 260"/>
              <a:gd name="T88" fmla="*/ 356377 w 278"/>
              <a:gd name="T89" fmla="*/ 77788 h 260"/>
              <a:gd name="T90" fmla="*/ 342552 w 278"/>
              <a:gd name="T91" fmla="*/ 91251 h 260"/>
              <a:gd name="T92" fmla="*/ 322583 w 278"/>
              <a:gd name="T93" fmla="*/ 85267 h 260"/>
              <a:gd name="T94" fmla="*/ 314902 w 278"/>
              <a:gd name="T95" fmla="*/ 98730 h 260"/>
              <a:gd name="T96" fmla="*/ 293397 w 278"/>
              <a:gd name="T97" fmla="*/ 112194 h 260"/>
              <a:gd name="T98" fmla="*/ 273427 w 278"/>
              <a:gd name="T99" fmla="*/ 130145 h 260"/>
              <a:gd name="T100" fmla="*/ 251922 w 278"/>
              <a:gd name="T101" fmla="*/ 85267 h 260"/>
              <a:gd name="T102" fmla="*/ 145930 w 278"/>
              <a:gd name="T103" fmla="*/ 0 h 26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78"/>
              <a:gd name="T157" fmla="*/ 0 h 260"/>
              <a:gd name="T158" fmla="*/ 278 w 278"/>
              <a:gd name="T159" fmla="*/ 260 h 26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78" h="260">
                <a:moveTo>
                  <a:pt x="95" y="0"/>
                </a:moveTo>
                <a:lnTo>
                  <a:pt x="91" y="0"/>
                </a:lnTo>
                <a:lnTo>
                  <a:pt x="86" y="4"/>
                </a:lnTo>
                <a:lnTo>
                  <a:pt x="91" y="13"/>
                </a:lnTo>
                <a:lnTo>
                  <a:pt x="82" y="18"/>
                </a:lnTo>
                <a:lnTo>
                  <a:pt x="95" y="22"/>
                </a:lnTo>
                <a:lnTo>
                  <a:pt x="91" y="52"/>
                </a:lnTo>
                <a:lnTo>
                  <a:pt x="86" y="57"/>
                </a:lnTo>
                <a:lnTo>
                  <a:pt x="86" y="61"/>
                </a:lnTo>
                <a:lnTo>
                  <a:pt x="86" y="66"/>
                </a:lnTo>
                <a:lnTo>
                  <a:pt x="86" y="75"/>
                </a:lnTo>
                <a:lnTo>
                  <a:pt x="82" y="82"/>
                </a:lnTo>
                <a:lnTo>
                  <a:pt x="77" y="82"/>
                </a:lnTo>
                <a:lnTo>
                  <a:pt x="68" y="96"/>
                </a:lnTo>
                <a:lnTo>
                  <a:pt x="59" y="100"/>
                </a:lnTo>
                <a:lnTo>
                  <a:pt x="54" y="100"/>
                </a:lnTo>
                <a:lnTo>
                  <a:pt x="50" y="105"/>
                </a:lnTo>
                <a:lnTo>
                  <a:pt x="50" y="109"/>
                </a:lnTo>
                <a:lnTo>
                  <a:pt x="45" y="112"/>
                </a:lnTo>
                <a:lnTo>
                  <a:pt x="41" y="127"/>
                </a:lnTo>
                <a:lnTo>
                  <a:pt x="41" y="130"/>
                </a:lnTo>
                <a:lnTo>
                  <a:pt x="36" y="139"/>
                </a:lnTo>
                <a:lnTo>
                  <a:pt x="27" y="130"/>
                </a:lnTo>
                <a:lnTo>
                  <a:pt x="22" y="130"/>
                </a:lnTo>
                <a:lnTo>
                  <a:pt x="18" y="148"/>
                </a:lnTo>
                <a:lnTo>
                  <a:pt x="18" y="157"/>
                </a:lnTo>
                <a:lnTo>
                  <a:pt x="18" y="166"/>
                </a:lnTo>
                <a:lnTo>
                  <a:pt x="13" y="169"/>
                </a:lnTo>
                <a:lnTo>
                  <a:pt x="9" y="178"/>
                </a:lnTo>
                <a:lnTo>
                  <a:pt x="0" y="178"/>
                </a:lnTo>
                <a:lnTo>
                  <a:pt x="0" y="187"/>
                </a:lnTo>
                <a:lnTo>
                  <a:pt x="0" y="196"/>
                </a:lnTo>
                <a:lnTo>
                  <a:pt x="0" y="199"/>
                </a:lnTo>
                <a:lnTo>
                  <a:pt x="4" y="205"/>
                </a:lnTo>
                <a:lnTo>
                  <a:pt x="13" y="223"/>
                </a:lnTo>
                <a:lnTo>
                  <a:pt x="22" y="230"/>
                </a:lnTo>
                <a:lnTo>
                  <a:pt x="27" y="235"/>
                </a:lnTo>
                <a:lnTo>
                  <a:pt x="27" y="230"/>
                </a:lnTo>
                <a:lnTo>
                  <a:pt x="36" y="235"/>
                </a:lnTo>
                <a:lnTo>
                  <a:pt x="36" y="239"/>
                </a:lnTo>
                <a:lnTo>
                  <a:pt x="41" y="239"/>
                </a:lnTo>
                <a:lnTo>
                  <a:pt x="45" y="239"/>
                </a:lnTo>
                <a:lnTo>
                  <a:pt x="50" y="244"/>
                </a:lnTo>
                <a:lnTo>
                  <a:pt x="45" y="247"/>
                </a:lnTo>
                <a:lnTo>
                  <a:pt x="54" y="256"/>
                </a:lnTo>
                <a:lnTo>
                  <a:pt x="68" y="260"/>
                </a:lnTo>
                <a:lnTo>
                  <a:pt x="77" y="260"/>
                </a:lnTo>
                <a:lnTo>
                  <a:pt x="82" y="256"/>
                </a:lnTo>
                <a:lnTo>
                  <a:pt x="82" y="253"/>
                </a:lnTo>
                <a:lnTo>
                  <a:pt x="86" y="247"/>
                </a:lnTo>
                <a:lnTo>
                  <a:pt x="91" y="253"/>
                </a:lnTo>
                <a:lnTo>
                  <a:pt x="95" y="256"/>
                </a:lnTo>
                <a:lnTo>
                  <a:pt x="100" y="253"/>
                </a:lnTo>
                <a:lnTo>
                  <a:pt x="114" y="247"/>
                </a:lnTo>
                <a:lnTo>
                  <a:pt x="118" y="239"/>
                </a:lnTo>
                <a:lnTo>
                  <a:pt x="123" y="244"/>
                </a:lnTo>
                <a:lnTo>
                  <a:pt x="136" y="230"/>
                </a:lnTo>
                <a:lnTo>
                  <a:pt x="141" y="235"/>
                </a:lnTo>
                <a:lnTo>
                  <a:pt x="150" y="223"/>
                </a:lnTo>
                <a:lnTo>
                  <a:pt x="146" y="217"/>
                </a:lnTo>
                <a:lnTo>
                  <a:pt x="150" y="208"/>
                </a:lnTo>
                <a:lnTo>
                  <a:pt x="159" y="187"/>
                </a:lnTo>
                <a:lnTo>
                  <a:pt x="173" y="139"/>
                </a:lnTo>
                <a:lnTo>
                  <a:pt x="182" y="144"/>
                </a:lnTo>
                <a:lnTo>
                  <a:pt x="182" y="148"/>
                </a:lnTo>
                <a:lnTo>
                  <a:pt x="187" y="151"/>
                </a:lnTo>
                <a:lnTo>
                  <a:pt x="196" y="148"/>
                </a:lnTo>
                <a:lnTo>
                  <a:pt x="200" y="139"/>
                </a:lnTo>
                <a:lnTo>
                  <a:pt x="205" y="121"/>
                </a:lnTo>
                <a:lnTo>
                  <a:pt x="210" y="118"/>
                </a:lnTo>
                <a:lnTo>
                  <a:pt x="219" y="118"/>
                </a:lnTo>
                <a:lnTo>
                  <a:pt x="223" y="109"/>
                </a:lnTo>
                <a:lnTo>
                  <a:pt x="228" y="109"/>
                </a:lnTo>
                <a:lnTo>
                  <a:pt x="232" y="100"/>
                </a:lnTo>
                <a:lnTo>
                  <a:pt x="232" y="91"/>
                </a:lnTo>
                <a:lnTo>
                  <a:pt x="237" y="87"/>
                </a:lnTo>
                <a:lnTo>
                  <a:pt x="237" y="82"/>
                </a:lnTo>
                <a:lnTo>
                  <a:pt x="237" y="70"/>
                </a:lnTo>
                <a:lnTo>
                  <a:pt x="237" y="66"/>
                </a:lnTo>
                <a:lnTo>
                  <a:pt x="240" y="66"/>
                </a:lnTo>
                <a:lnTo>
                  <a:pt x="269" y="82"/>
                </a:lnTo>
                <a:lnTo>
                  <a:pt x="272" y="82"/>
                </a:lnTo>
                <a:lnTo>
                  <a:pt x="278" y="70"/>
                </a:lnTo>
                <a:lnTo>
                  <a:pt x="269" y="57"/>
                </a:lnTo>
                <a:lnTo>
                  <a:pt x="269" y="52"/>
                </a:lnTo>
                <a:lnTo>
                  <a:pt x="264" y="48"/>
                </a:lnTo>
                <a:lnTo>
                  <a:pt x="260" y="52"/>
                </a:lnTo>
                <a:lnTo>
                  <a:pt x="255" y="48"/>
                </a:lnTo>
                <a:lnTo>
                  <a:pt x="251" y="48"/>
                </a:lnTo>
                <a:lnTo>
                  <a:pt x="232" y="52"/>
                </a:lnTo>
                <a:lnTo>
                  <a:pt x="228" y="57"/>
                </a:lnTo>
                <a:lnTo>
                  <a:pt x="223" y="61"/>
                </a:lnTo>
                <a:lnTo>
                  <a:pt x="214" y="61"/>
                </a:lnTo>
                <a:lnTo>
                  <a:pt x="210" y="57"/>
                </a:lnTo>
                <a:lnTo>
                  <a:pt x="210" y="66"/>
                </a:lnTo>
                <a:lnTo>
                  <a:pt x="205" y="66"/>
                </a:lnTo>
                <a:lnTo>
                  <a:pt x="200" y="75"/>
                </a:lnTo>
                <a:lnTo>
                  <a:pt x="191" y="75"/>
                </a:lnTo>
                <a:lnTo>
                  <a:pt x="182" y="87"/>
                </a:lnTo>
                <a:lnTo>
                  <a:pt x="178" y="87"/>
                </a:lnTo>
                <a:lnTo>
                  <a:pt x="173" y="91"/>
                </a:lnTo>
                <a:lnTo>
                  <a:pt x="164" y="57"/>
                </a:lnTo>
                <a:lnTo>
                  <a:pt x="105" y="66"/>
                </a:lnTo>
                <a:lnTo>
                  <a:pt x="95" y="0"/>
                </a:lnTo>
                <a:close/>
              </a:path>
            </a:pathLst>
          </a:custGeom>
          <a:solidFill>
            <a:srgbClr val="FFFF66"/>
          </a:solidFill>
          <a:ln w="3175">
            <a:solidFill>
              <a:srgbClr val="000000"/>
            </a:solidFill>
            <a:round/>
            <a:headEnd/>
            <a:tailEnd/>
          </a:ln>
        </p:spPr>
        <p:txBody>
          <a:bodyPr/>
          <a:lstStyle/>
          <a:p>
            <a:endParaRPr lang="en-US"/>
          </a:p>
        </p:txBody>
      </p:sp>
      <p:sp>
        <p:nvSpPr>
          <p:cNvPr id="332812" name="Freeform 38"/>
          <p:cNvSpPr>
            <a:spLocks/>
          </p:cNvSpPr>
          <p:nvPr/>
        </p:nvSpPr>
        <p:spPr bwMode="auto">
          <a:xfrm rot="-133339">
            <a:off x="4899025" y="2740025"/>
            <a:ext cx="163513" cy="271463"/>
          </a:xfrm>
          <a:custGeom>
            <a:avLst/>
            <a:gdLst>
              <a:gd name="T0" fmla="*/ 0 w 104"/>
              <a:gd name="T1" fmla="*/ 32814 h 182"/>
              <a:gd name="T2" fmla="*/ 7861 w 104"/>
              <a:gd name="T3" fmla="*/ 46238 h 182"/>
              <a:gd name="T4" fmla="*/ 0 w 104"/>
              <a:gd name="T5" fmla="*/ 53696 h 182"/>
              <a:gd name="T6" fmla="*/ 7861 w 104"/>
              <a:gd name="T7" fmla="*/ 53696 h 182"/>
              <a:gd name="T8" fmla="*/ 7861 w 104"/>
              <a:gd name="T9" fmla="*/ 58171 h 182"/>
              <a:gd name="T10" fmla="*/ 22011 w 104"/>
              <a:gd name="T11" fmla="*/ 90985 h 182"/>
              <a:gd name="T12" fmla="*/ 26728 w 104"/>
              <a:gd name="T13" fmla="*/ 108884 h 182"/>
              <a:gd name="T14" fmla="*/ 22011 w 104"/>
              <a:gd name="T15" fmla="*/ 122308 h 182"/>
              <a:gd name="T16" fmla="*/ 22011 w 104"/>
              <a:gd name="T17" fmla="*/ 135732 h 182"/>
              <a:gd name="T18" fmla="*/ 36162 w 104"/>
              <a:gd name="T19" fmla="*/ 167054 h 182"/>
              <a:gd name="T20" fmla="*/ 36162 w 104"/>
              <a:gd name="T21" fmla="*/ 180478 h 182"/>
              <a:gd name="T22" fmla="*/ 36162 w 104"/>
              <a:gd name="T23" fmla="*/ 189427 h 182"/>
              <a:gd name="T24" fmla="*/ 40878 w 104"/>
              <a:gd name="T25" fmla="*/ 189427 h 182"/>
              <a:gd name="T26" fmla="*/ 36162 w 104"/>
              <a:gd name="T27" fmla="*/ 180478 h 182"/>
              <a:gd name="T28" fmla="*/ 40878 w 104"/>
              <a:gd name="T29" fmla="*/ 180478 h 182"/>
              <a:gd name="T30" fmla="*/ 50312 w 104"/>
              <a:gd name="T31" fmla="*/ 193902 h 182"/>
              <a:gd name="T32" fmla="*/ 58173 w 104"/>
              <a:gd name="T33" fmla="*/ 220750 h 182"/>
              <a:gd name="T34" fmla="*/ 58173 w 104"/>
              <a:gd name="T35" fmla="*/ 238649 h 182"/>
              <a:gd name="T36" fmla="*/ 62890 w 104"/>
              <a:gd name="T37" fmla="*/ 252073 h 182"/>
              <a:gd name="T38" fmla="*/ 72323 w 104"/>
              <a:gd name="T39" fmla="*/ 271463 h 182"/>
              <a:gd name="T40" fmla="*/ 141502 w 104"/>
              <a:gd name="T41" fmla="*/ 261022 h 182"/>
              <a:gd name="T42" fmla="*/ 136785 w 104"/>
              <a:gd name="T43" fmla="*/ 252073 h 182"/>
              <a:gd name="T44" fmla="*/ 127351 w 104"/>
              <a:gd name="T45" fmla="*/ 247598 h 182"/>
              <a:gd name="T46" fmla="*/ 127351 w 104"/>
              <a:gd name="T47" fmla="*/ 238649 h 182"/>
              <a:gd name="T48" fmla="*/ 136785 w 104"/>
              <a:gd name="T49" fmla="*/ 234174 h 182"/>
              <a:gd name="T50" fmla="*/ 127351 w 104"/>
              <a:gd name="T51" fmla="*/ 220750 h 182"/>
              <a:gd name="T52" fmla="*/ 127351 w 104"/>
              <a:gd name="T53" fmla="*/ 176003 h 182"/>
              <a:gd name="T54" fmla="*/ 127351 w 104"/>
              <a:gd name="T55" fmla="*/ 162579 h 182"/>
              <a:gd name="T56" fmla="*/ 136785 w 104"/>
              <a:gd name="T57" fmla="*/ 135732 h 182"/>
              <a:gd name="T58" fmla="*/ 136785 w 104"/>
              <a:gd name="T59" fmla="*/ 122308 h 182"/>
              <a:gd name="T60" fmla="*/ 136785 w 104"/>
              <a:gd name="T61" fmla="*/ 108884 h 182"/>
              <a:gd name="T62" fmla="*/ 136785 w 104"/>
              <a:gd name="T63" fmla="*/ 98443 h 182"/>
              <a:gd name="T64" fmla="*/ 136785 w 104"/>
              <a:gd name="T65" fmla="*/ 90985 h 182"/>
              <a:gd name="T66" fmla="*/ 136785 w 104"/>
              <a:gd name="T67" fmla="*/ 85019 h 182"/>
              <a:gd name="T68" fmla="*/ 155652 w 104"/>
              <a:gd name="T69" fmla="*/ 71595 h 182"/>
              <a:gd name="T70" fmla="*/ 163513 w 104"/>
              <a:gd name="T71" fmla="*/ 46238 h 182"/>
              <a:gd name="T72" fmla="*/ 155652 w 104"/>
              <a:gd name="T73" fmla="*/ 32814 h 182"/>
              <a:gd name="T74" fmla="*/ 155652 w 104"/>
              <a:gd name="T75" fmla="*/ 19390 h 182"/>
              <a:gd name="T76" fmla="*/ 155652 w 104"/>
              <a:gd name="T77" fmla="*/ 13424 h 182"/>
              <a:gd name="T78" fmla="*/ 150935 w 104"/>
              <a:gd name="T79" fmla="*/ 0 h 182"/>
              <a:gd name="T80" fmla="*/ 0 w 104"/>
              <a:gd name="T81" fmla="*/ 32814 h 18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
              <a:gd name="T124" fmla="*/ 0 h 182"/>
              <a:gd name="T125" fmla="*/ 104 w 104"/>
              <a:gd name="T126" fmla="*/ 182 h 18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 h="182">
                <a:moveTo>
                  <a:pt x="0" y="22"/>
                </a:moveTo>
                <a:lnTo>
                  <a:pt x="5" y="31"/>
                </a:lnTo>
                <a:lnTo>
                  <a:pt x="0" y="36"/>
                </a:lnTo>
                <a:lnTo>
                  <a:pt x="5" y="36"/>
                </a:lnTo>
                <a:lnTo>
                  <a:pt x="5" y="39"/>
                </a:lnTo>
                <a:lnTo>
                  <a:pt x="14" y="61"/>
                </a:lnTo>
                <a:lnTo>
                  <a:pt x="17" y="73"/>
                </a:lnTo>
                <a:lnTo>
                  <a:pt x="14" y="82"/>
                </a:lnTo>
                <a:lnTo>
                  <a:pt x="14" y="91"/>
                </a:lnTo>
                <a:lnTo>
                  <a:pt x="23" y="112"/>
                </a:lnTo>
                <a:lnTo>
                  <a:pt x="23" y="121"/>
                </a:lnTo>
                <a:lnTo>
                  <a:pt x="23" y="127"/>
                </a:lnTo>
                <a:lnTo>
                  <a:pt x="26" y="127"/>
                </a:lnTo>
                <a:lnTo>
                  <a:pt x="23" y="121"/>
                </a:lnTo>
                <a:lnTo>
                  <a:pt x="26" y="121"/>
                </a:lnTo>
                <a:lnTo>
                  <a:pt x="32" y="130"/>
                </a:lnTo>
                <a:lnTo>
                  <a:pt x="37" y="148"/>
                </a:lnTo>
                <a:lnTo>
                  <a:pt x="37" y="160"/>
                </a:lnTo>
                <a:lnTo>
                  <a:pt x="40" y="169"/>
                </a:lnTo>
                <a:lnTo>
                  <a:pt x="46" y="182"/>
                </a:lnTo>
                <a:lnTo>
                  <a:pt x="90" y="175"/>
                </a:lnTo>
                <a:lnTo>
                  <a:pt x="87" y="169"/>
                </a:lnTo>
                <a:lnTo>
                  <a:pt x="81" y="166"/>
                </a:lnTo>
                <a:lnTo>
                  <a:pt x="81" y="160"/>
                </a:lnTo>
                <a:lnTo>
                  <a:pt x="87" y="157"/>
                </a:lnTo>
                <a:lnTo>
                  <a:pt x="81" y="148"/>
                </a:lnTo>
                <a:lnTo>
                  <a:pt x="81" y="118"/>
                </a:lnTo>
                <a:lnTo>
                  <a:pt x="81" y="109"/>
                </a:lnTo>
                <a:lnTo>
                  <a:pt x="87" y="91"/>
                </a:lnTo>
                <a:lnTo>
                  <a:pt x="87" y="82"/>
                </a:lnTo>
                <a:lnTo>
                  <a:pt x="87" y="73"/>
                </a:lnTo>
                <a:lnTo>
                  <a:pt x="87" y="66"/>
                </a:lnTo>
                <a:lnTo>
                  <a:pt x="87" y="61"/>
                </a:lnTo>
                <a:lnTo>
                  <a:pt x="87" y="57"/>
                </a:lnTo>
                <a:lnTo>
                  <a:pt x="99" y="48"/>
                </a:lnTo>
                <a:lnTo>
                  <a:pt x="104" y="31"/>
                </a:lnTo>
                <a:lnTo>
                  <a:pt x="99" y="22"/>
                </a:lnTo>
                <a:lnTo>
                  <a:pt x="99" y="13"/>
                </a:lnTo>
                <a:lnTo>
                  <a:pt x="99" y="9"/>
                </a:lnTo>
                <a:lnTo>
                  <a:pt x="96" y="0"/>
                </a:lnTo>
                <a:lnTo>
                  <a:pt x="0" y="22"/>
                </a:lnTo>
                <a:close/>
              </a:path>
            </a:pathLst>
          </a:custGeom>
          <a:solidFill>
            <a:schemeClr val="bg1"/>
          </a:solidFill>
          <a:ln w="3175">
            <a:solidFill>
              <a:srgbClr val="000000"/>
            </a:solidFill>
            <a:round/>
            <a:headEnd/>
            <a:tailEnd/>
          </a:ln>
        </p:spPr>
        <p:txBody>
          <a:bodyPr/>
          <a:lstStyle/>
          <a:p>
            <a:endParaRPr lang="en-US"/>
          </a:p>
        </p:txBody>
      </p:sp>
      <p:sp>
        <p:nvSpPr>
          <p:cNvPr id="332813" name="Freeform 39"/>
          <p:cNvSpPr>
            <a:spLocks/>
          </p:cNvSpPr>
          <p:nvPr/>
        </p:nvSpPr>
        <p:spPr bwMode="auto">
          <a:xfrm rot="-133339">
            <a:off x="4978400" y="2949575"/>
            <a:ext cx="314325" cy="147638"/>
          </a:xfrm>
          <a:custGeom>
            <a:avLst/>
            <a:gdLst>
              <a:gd name="T0" fmla="*/ 0 w 204"/>
              <a:gd name="T1" fmla="*/ 57247 h 98"/>
              <a:gd name="T2" fmla="*/ 67796 w 204"/>
              <a:gd name="T3" fmla="*/ 46702 h 98"/>
              <a:gd name="T4" fmla="*/ 166407 w 204"/>
              <a:gd name="T5" fmla="*/ 24104 h 98"/>
              <a:gd name="T6" fmla="*/ 166407 w 204"/>
              <a:gd name="T7" fmla="*/ 19585 h 98"/>
              <a:gd name="T8" fmla="*/ 175652 w 204"/>
              <a:gd name="T9" fmla="*/ 19585 h 98"/>
              <a:gd name="T10" fmla="*/ 175652 w 204"/>
              <a:gd name="T11" fmla="*/ 10546 h 98"/>
              <a:gd name="T12" fmla="*/ 183356 w 204"/>
              <a:gd name="T13" fmla="*/ 10546 h 98"/>
              <a:gd name="T14" fmla="*/ 187979 w 204"/>
              <a:gd name="T15" fmla="*/ 0 h 98"/>
              <a:gd name="T16" fmla="*/ 197224 w 204"/>
              <a:gd name="T17" fmla="*/ 0 h 98"/>
              <a:gd name="T18" fmla="*/ 201846 w 204"/>
              <a:gd name="T19" fmla="*/ 0 h 98"/>
              <a:gd name="T20" fmla="*/ 211091 w 204"/>
              <a:gd name="T21" fmla="*/ 10546 h 98"/>
              <a:gd name="T22" fmla="*/ 215713 w 204"/>
              <a:gd name="T23" fmla="*/ 19585 h 98"/>
              <a:gd name="T24" fmla="*/ 224958 w 204"/>
              <a:gd name="T25" fmla="*/ 24104 h 98"/>
              <a:gd name="T26" fmla="*/ 224958 w 204"/>
              <a:gd name="T27" fmla="*/ 33143 h 98"/>
              <a:gd name="T28" fmla="*/ 215713 w 204"/>
              <a:gd name="T29" fmla="*/ 33143 h 98"/>
              <a:gd name="T30" fmla="*/ 211091 w 204"/>
              <a:gd name="T31" fmla="*/ 46702 h 98"/>
              <a:gd name="T32" fmla="*/ 201846 w 204"/>
              <a:gd name="T33" fmla="*/ 57247 h 98"/>
              <a:gd name="T34" fmla="*/ 201846 w 204"/>
              <a:gd name="T35" fmla="*/ 64780 h 98"/>
              <a:gd name="T36" fmla="*/ 215713 w 204"/>
              <a:gd name="T37" fmla="*/ 57247 h 98"/>
              <a:gd name="T38" fmla="*/ 232662 w 204"/>
              <a:gd name="T39" fmla="*/ 64780 h 98"/>
              <a:gd name="T40" fmla="*/ 251152 w 204"/>
              <a:gd name="T41" fmla="*/ 82858 h 98"/>
              <a:gd name="T42" fmla="*/ 251152 w 204"/>
              <a:gd name="T43" fmla="*/ 96417 h 98"/>
              <a:gd name="T44" fmla="*/ 265019 w 204"/>
              <a:gd name="T45" fmla="*/ 102443 h 98"/>
              <a:gd name="T46" fmla="*/ 286590 w 204"/>
              <a:gd name="T47" fmla="*/ 102443 h 98"/>
              <a:gd name="T48" fmla="*/ 295835 w 204"/>
              <a:gd name="T49" fmla="*/ 102443 h 98"/>
              <a:gd name="T50" fmla="*/ 300458 w 204"/>
              <a:gd name="T51" fmla="*/ 91897 h 98"/>
              <a:gd name="T52" fmla="*/ 300458 w 204"/>
              <a:gd name="T53" fmla="*/ 82858 h 98"/>
              <a:gd name="T54" fmla="*/ 295835 w 204"/>
              <a:gd name="T55" fmla="*/ 78339 h 98"/>
              <a:gd name="T56" fmla="*/ 281968 w 204"/>
              <a:gd name="T57" fmla="*/ 70806 h 98"/>
              <a:gd name="T58" fmla="*/ 281968 w 204"/>
              <a:gd name="T59" fmla="*/ 64780 h 98"/>
              <a:gd name="T60" fmla="*/ 286590 w 204"/>
              <a:gd name="T61" fmla="*/ 70806 h 98"/>
              <a:gd name="T62" fmla="*/ 295835 w 204"/>
              <a:gd name="T63" fmla="*/ 70806 h 98"/>
              <a:gd name="T64" fmla="*/ 309703 w 204"/>
              <a:gd name="T65" fmla="*/ 91897 h 98"/>
              <a:gd name="T66" fmla="*/ 314325 w 204"/>
              <a:gd name="T67" fmla="*/ 102443 h 98"/>
              <a:gd name="T68" fmla="*/ 314325 w 204"/>
              <a:gd name="T69" fmla="*/ 116001 h 98"/>
              <a:gd name="T70" fmla="*/ 309703 w 204"/>
              <a:gd name="T71" fmla="*/ 109975 h 98"/>
              <a:gd name="T72" fmla="*/ 295835 w 204"/>
              <a:gd name="T73" fmla="*/ 116001 h 98"/>
              <a:gd name="T74" fmla="*/ 281968 w 204"/>
              <a:gd name="T75" fmla="*/ 123534 h 98"/>
              <a:gd name="T76" fmla="*/ 265019 w 204"/>
              <a:gd name="T77" fmla="*/ 137092 h 98"/>
              <a:gd name="T78" fmla="*/ 260397 w 204"/>
              <a:gd name="T79" fmla="*/ 137092 h 98"/>
              <a:gd name="T80" fmla="*/ 260397 w 204"/>
              <a:gd name="T81" fmla="*/ 129560 h 98"/>
              <a:gd name="T82" fmla="*/ 260397 w 204"/>
              <a:gd name="T83" fmla="*/ 116001 h 98"/>
              <a:gd name="T84" fmla="*/ 251152 w 204"/>
              <a:gd name="T85" fmla="*/ 116001 h 98"/>
              <a:gd name="T86" fmla="*/ 246529 w 204"/>
              <a:gd name="T87" fmla="*/ 129560 h 98"/>
              <a:gd name="T88" fmla="*/ 237285 w 204"/>
              <a:gd name="T89" fmla="*/ 143118 h 98"/>
              <a:gd name="T90" fmla="*/ 232662 w 204"/>
              <a:gd name="T91" fmla="*/ 147638 h 98"/>
              <a:gd name="T92" fmla="*/ 224958 w 204"/>
              <a:gd name="T93" fmla="*/ 143118 h 98"/>
              <a:gd name="T94" fmla="*/ 224958 w 204"/>
              <a:gd name="T95" fmla="*/ 137092 h 98"/>
              <a:gd name="T96" fmla="*/ 215713 w 204"/>
              <a:gd name="T97" fmla="*/ 137092 h 98"/>
              <a:gd name="T98" fmla="*/ 211091 w 204"/>
              <a:gd name="T99" fmla="*/ 129560 h 98"/>
              <a:gd name="T100" fmla="*/ 197224 w 204"/>
              <a:gd name="T101" fmla="*/ 123534 h 98"/>
              <a:gd name="T102" fmla="*/ 187979 w 204"/>
              <a:gd name="T103" fmla="*/ 109975 h 98"/>
              <a:gd name="T104" fmla="*/ 183356 w 204"/>
              <a:gd name="T105" fmla="*/ 96417 h 98"/>
              <a:gd name="T106" fmla="*/ 147918 w 204"/>
              <a:gd name="T107" fmla="*/ 109975 h 98"/>
              <a:gd name="T108" fmla="*/ 67796 w 204"/>
              <a:gd name="T109" fmla="*/ 129560 h 98"/>
              <a:gd name="T110" fmla="*/ 63173 w 204"/>
              <a:gd name="T111" fmla="*/ 129560 h 98"/>
              <a:gd name="T112" fmla="*/ 63173 w 204"/>
              <a:gd name="T113" fmla="*/ 123534 h 98"/>
              <a:gd name="T114" fmla="*/ 4622 w 204"/>
              <a:gd name="T115" fmla="*/ 137092 h 98"/>
              <a:gd name="T116" fmla="*/ 0 w 204"/>
              <a:gd name="T117" fmla="*/ 137092 h 98"/>
              <a:gd name="T118" fmla="*/ 0 w 204"/>
              <a:gd name="T119" fmla="*/ 57247 h 9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04"/>
              <a:gd name="T181" fmla="*/ 0 h 98"/>
              <a:gd name="T182" fmla="*/ 204 w 204"/>
              <a:gd name="T183" fmla="*/ 98 h 9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04" h="98">
                <a:moveTo>
                  <a:pt x="0" y="38"/>
                </a:moveTo>
                <a:lnTo>
                  <a:pt x="44" y="31"/>
                </a:lnTo>
                <a:lnTo>
                  <a:pt x="108" y="16"/>
                </a:lnTo>
                <a:lnTo>
                  <a:pt x="108" y="13"/>
                </a:lnTo>
                <a:lnTo>
                  <a:pt x="114" y="13"/>
                </a:lnTo>
                <a:lnTo>
                  <a:pt x="114" y="7"/>
                </a:lnTo>
                <a:lnTo>
                  <a:pt x="119" y="7"/>
                </a:lnTo>
                <a:lnTo>
                  <a:pt x="122" y="0"/>
                </a:lnTo>
                <a:lnTo>
                  <a:pt x="128" y="0"/>
                </a:lnTo>
                <a:lnTo>
                  <a:pt x="131" y="0"/>
                </a:lnTo>
                <a:lnTo>
                  <a:pt x="137" y="7"/>
                </a:lnTo>
                <a:lnTo>
                  <a:pt x="140" y="13"/>
                </a:lnTo>
                <a:lnTo>
                  <a:pt x="146" y="16"/>
                </a:lnTo>
                <a:lnTo>
                  <a:pt x="146" y="22"/>
                </a:lnTo>
                <a:lnTo>
                  <a:pt x="140" y="22"/>
                </a:lnTo>
                <a:lnTo>
                  <a:pt x="137" y="31"/>
                </a:lnTo>
                <a:lnTo>
                  <a:pt x="131" y="38"/>
                </a:lnTo>
                <a:lnTo>
                  <a:pt x="131" y="43"/>
                </a:lnTo>
                <a:lnTo>
                  <a:pt x="140" y="38"/>
                </a:lnTo>
                <a:lnTo>
                  <a:pt x="151" y="43"/>
                </a:lnTo>
                <a:lnTo>
                  <a:pt x="163" y="55"/>
                </a:lnTo>
                <a:lnTo>
                  <a:pt x="163" y="64"/>
                </a:lnTo>
                <a:lnTo>
                  <a:pt x="172" y="68"/>
                </a:lnTo>
                <a:lnTo>
                  <a:pt x="186" y="68"/>
                </a:lnTo>
                <a:lnTo>
                  <a:pt x="192" y="68"/>
                </a:lnTo>
                <a:lnTo>
                  <a:pt x="195" y="61"/>
                </a:lnTo>
                <a:lnTo>
                  <a:pt x="195" y="55"/>
                </a:lnTo>
                <a:lnTo>
                  <a:pt x="192" y="52"/>
                </a:lnTo>
                <a:lnTo>
                  <a:pt x="183" y="47"/>
                </a:lnTo>
                <a:lnTo>
                  <a:pt x="183" y="43"/>
                </a:lnTo>
                <a:lnTo>
                  <a:pt x="186" y="47"/>
                </a:lnTo>
                <a:lnTo>
                  <a:pt x="192" y="47"/>
                </a:lnTo>
                <a:lnTo>
                  <a:pt x="201" y="61"/>
                </a:lnTo>
                <a:lnTo>
                  <a:pt x="204" y="68"/>
                </a:lnTo>
                <a:lnTo>
                  <a:pt x="204" y="77"/>
                </a:lnTo>
                <a:lnTo>
                  <a:pt x="201" y="73"/>
                </a:lnTo>
                <a:lnTo>
                  <a:pt x="192" y="77"/>
                </a:lnTo>
                <a:lnTo>
                  <a:pt x="183" y="82"/>
                </a:lnTo>
                <a:lnTo>
                  <a:pt x="172" y="91"/>
                </a:lnTo>
                <a:lnTo>
                  <a:pt x="169" y="91"/>
                </a:lnTo>
                <a:lnTo>
                  <a:pt x="169" y="86"/>
                </a:lnTo>
                <a:lnTo>
                  <a:pt x="169" y="77"/>
                </a:lnTo>
                <a:lnTo>
                  <a:pt x="163" y="77"/>
                </a:lnTo>
                <a:lnTo>
                  <a:pt x="160" y="86"/>
                </a:lnTo>
                <a:lnTo>
                  <a:pt x="154" y="95"/>
                </a:lnTo>
                <a:lnTo>
                  <a:pt x="151" y="98"/>
                </a:lnTo>
                <a:lnTo>
                  <a:pt x="146" y="95"/>
                </a:lnTo>
                <a:lnTo>
                  <a:pt x="146" y="91"/>
                </a:lnTo>
                <a:lnTo>
                  <a:pt x="140" y="91"/>
                </a:lnTo>
                <a:lnTo>
                  <a:pt x="137" y="86"/>
                </a:lnTo>
                <a:lnTo>
                  <a:pt x="128" y="82"/>
                </a:lnTo>
                <a:lnTo>
                  <a:pt x="122" y="73"/>
                </a:lnTo>
                <a:lnTo>
                  <a:pt x="119" y="64"/>
                </a:lnTo>
                <a:lnTo>
                  <a:pt x="96" y="73"/>
                </a:lnTo>
                <a:lnTo>
                  <a:pt x="44" y="86"/>
                </a:lnTo>
                <a:lnTo>
                  <a:pt x="41" y="86"/>
                </a:lnTo>
                <a:lnTo>
                  <a:pt x="41" y="82"/>
                </a:lnTo>
                <a:lnTo>
                  <a:pt x="3" y="91"/>
                </a:lnTo>
                <a:lnTo>
                  <a:pt x="0" y="91"/>
                </a:lnTo>
                <a:lnTo>
                  <a:pt x="0" y="38"/>
                </a:lnTo>
                <a:close/>
              </a:path>
            </a:pathLst>
          </a:custGeom>
          <a:solidFill>
            <a:schemeClr val="bg1"/>
          </a:solidFill>
          <a:ln w="3175">
            <a:solidFill>
              <a:srgbClr val="000000"/>
            </a:solidFill>
            <a:round/>
            <a:headEnd/>
            <a:tailEnd/>
          </a:ln>
        </p:spPr>
        <p:txBody>
          <a:bodyPr/>
          <a:lstStyle/>
          <a:p>
            <a:endParaRPr lang="en-US"/>
          </a:p>
        </p:txBody>
      </p:sp>
      <p:sp>
        <p:nvSpPr>
          <p:cNvPr id="332814" name="Freeform 40"/>
          <p:cNvSpPr>
            <a:spLocks/>
          </p:cNvSpPr>
          <p:nvPr/>
        </p:nvSpPr>
        <p:spPr bwMode="auto">
          <a:xfrm rot="-133339">
            <a:off x="4986338" y="3062288"/>
            <a:ext cx="163512" cy="139700"/>
          </a:xfrm>
          <a:custGeom>
            <a:avLst/>
            <a:gdLst>
              <a:gd name="T0" fmla="*/ 0 w 105"/>
              <a:gd name="T1" fmla="*/ 26751 h 94"/>
              <a:gd name="T2" fmla="*/ 59176 w 105"/>
              <a:gd name="T3" fmla="*/ 13376 h 94"/>
              <a:gd name="T4" fmla="*/ 59176 w 105"/>
              <a:gd name="T5" fmla="*/ 19320 h 94"/>
              <a:gd name="T6" fmla="*/ 63848 w 105"/>
              <a:gd name="T7" fmla="*/ 19320 h 94"/>
              <a:gd name="T8" fmla="*/ 141710 w 105"/>
              <a:gd name="T9" fmla="*/ 0 h 94"/>
              <a:gd name="T10" fmla="*/ 163512 w 105"/>
              <a:gd name="T11" fmla="*/ 57961 h 94"/>
              <a:gd name="T12" fmla="*/ 163512 w 105"/>
              <a:gd name="T13" fmla="*/ 63905 h 94"/>
              <a:gd name="T14" fmla="*/ 155726 w 105"/>
              <a:gd name="T15" fmla="*/ 63905 h 94"/>
              <a:gd name="T16" fmla="*/ 163512 w 105"/>
              <a:gd name="T17" fmla="*/ 71336 h 94"/>
              <a:gd name="T18" fmla="*/ 149497 w 105"/>
              <a:gd name="T19" fmla="*/ 77281 h 94"/>
              <a:gd name="T20" fmla="*/ 123023 w 105"/>
              <a:gd name="T21" fmla="*/ 84712 h 94"/>
              <a:gd name="T22" fmla="*/ 113680 w 105"/>
              <a:gd name="T23" fmla="*/ 84712 h 94"/>
              <a:gd name="T24" fmla="*/ 113680 w 105"/>
              <a:gd name="T25" fmla="*/ 90656 h 94"/>
              <a:gd name="T26" fmla="*/ 91878 w 105"/>
              <a:gd name="T27" fmla="*/ 95115 h 94"/>
              <a:gd name="T28" fmla="*/ 73191 w 105"/>
              <a:gd name="T29" fmla="*/ 104032 h 94"/>
              <a:gd name="T30" fmla="*/ 59176 w 105"/>
              <a:gd name="T31" fmla="*/ 115921 h 94"/>
              <a:gd name="T32" fmla="*/ 23359 w 105"/>
              <a:gd name="T33" fmla="*/ 135241 h 94"/>
              <a:gd name="T34" fmla="*/ 14015 w 105"/>
              <a:gd name="T35" fmla="*/ 139700 h 94"/>
              <a:gd name="T36" fmla="*/ 0 w 105"/>
              <a:gd name="T37" fmla="*/ 135241 h 94"/>
              <a:gd name="T38" fmla="*/ 14015 w 105"/>
              <a:gd name="T39" fmla="*/ 121866 h 94"/>
              <a:gd name="T40" fmla="*/ 14015 w 105"/>
              <a:gd name="T41" fmla="*/ 115921 h 94"/>
              <a:gd name="T42" fmla="*/ 14015 w 105"/>
              <a:gd name="T43" fmla="*/ 108490 h 94"/>
              <a:gd name="T44" fmla="*/ 0 w 105"/>
              <a:gd name="T45" fmla="*/ 26751 h 9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5"/>
              <a:gd name="T70" fmla="*/ 0 h 94"/>
              <a:gd name="T71" fmla="*/ 105 w 105"/>
              <a:gd name="T72" fmla="*/ 94 h 9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5" h="94">
                <a:moveTo>
                  <a:pt x="0" y="18"/>
                </a:moveTo>
                <a:lnTo>
                  <a:pt x="38" y="9"/>
                </a:lnTo>
                <a:lnTo>
                  <a:pt x="38" y="13"/>
                </a:lnTo>
                <a:lnTo>
                  <a:pt x="41" y="13"/>
                </a:lnTo>
                <a:lnTo>
                  <a:pt x="91" y="0"/>
                </a:lnTo>
                <a:lnTo>
                  <a:pt x="105" y="39"/>
                </a:lnTo>
                <a:lnTo>
                  <a:pt x="105" y="43"/>
                </a:lnTo>
                <a:lnTo>
                  <a:pt x="100" y="43"/>
                </a:lnTo>
                <a:lnTo>
                  <a:pt x="105" y="48"/>
                </a:lnTo>
                <a:lnTo>
                  <a:pt x="96" y="52"/>
                </a:lnTo>
                <a:lnTo>
                  <a:pt x="79" y="57"/>
                </a:lnTo>
                <a:lnTo>
                  <a:pt x="73" y="57"/>
                </a:lnTo>
                <a:lnTo>
                  <a:pt x="73" y="61"/>
                </a:lnTo>
                <a:lnTo>
                  <a:pt x="59" y="64"/>
                </a:lnTo>
                <a:lnTo>
                  <a:pt x="47" y="70"/>
                </a:lnTo>
                <a:lnTo>
                  <a:pt x="38" y="78"/>
                </a:lnTo>
                <a:lnTo>
                  <a:pt x="15" y="91"/>
                </a:lnTo>
                <a:lnTo>
                  <a:pt x="9" y="94"/>
                </a:lnTo>
                <a:lnTo>
                  <a:pt x="0" y="91"/>
                </a:lnTo>
                <a:lnTo>
                  <a:pt x="9" y="82"/>
                </a:lnTo>
                <a:lnTo>
                  <a:pt x="9" y="78"/>
                </a:lnTo>
                <a:lnTo>
                  <a:pt x="9" y="73"/>
                </a:lnTo>
                <a:lnTo>
                  <a:pt x="0" y="18"/>
                </a:lnTo>
                <a:close/>
              </a:path>
            </a:pathLst>
          </a:custGeom>
          <a:solidFill>
            <a:schemeClr val="bg1"/>
          </a:solidFill>
          <a:ln w="3175">
            <a:solidFill>
              <a:srgbClr val="000000"/>
            </a:solidFill>
            <a:round/>
            <a:headEnd/>
            <a:tailEnd/>
          </a:ln>
        </p:spPr>
        <p:txBody>
          <a:bodyPr/>
          <a:lstStyle/>
          <a:p>
            <a:endParaRPr lang="en-US"/>
          </a:p>
        </p:txBody>
      </p:sp>
      <p:sp>
        <p:nvSpPr>
          <p:cNvPr id="332815" name="Freeform 41"/>
          <p:cNvSpPr>
            <a:spLocks/>
          </p:cNvSpPr>
          <p:nvPr/>
        </p:nvSpPr>
        <p:spPr bwMode="auto">
          <a:xfrm rot="-133339">
            <a:off x="5129213" y="3044825"/>
            <a:ext cx="79375" cy="84138"/>
          </a:xfrm>
          <a:custGeom>
            <a:avLst/>
            <a:gdLst>
              <a:gd name="T0" fmla="*/ 0 w 53"/>
              <a:gd name="T1" fmla="*/ 13285 h 57"/>
              <a:gd name="T2" fmla="*/ 17972 w 53"/>
              <a:gd name="T3" fmla="*/ 70853 h 57"/>
              <a:gd name="T4" fmla="*/ 17972 w 53"/>
              <a:gd name="T5" fmla="*/ 79710 h 57"/>
              <a:gd name="T6" fmla="*/ 13479 w 53"/>
              <a:gd name="T7" fmla="*/ 79710 h 57"/>
              <a:gd name="T8" fmla="*/ 17972 w 53"/>
              <a:gd name="T9" fmla="*/ 84138 h 57"/>
              <a:gd name="T10" fmla="*/ 38939 w 53"/>
              <a:gd name="T11" fmla="*/ 79710 h 57"/>
              <a:gd name="T12" fmla="*/ 44929 w 53"/>
              <a:gd name="T13" fmla="*/ 70853 h 57"/>
              <a:gd name="T14" fmla="*/ 44929 w 53"/>
              <a:gd name="T15" fmla="*/ 66425 h 57"/>
              <a:gd name="T16" fmla="*/ 44929 w 53"/>
              <a:gd name="T17" fmla="*/ 57568 h 57"/>
              <a:gd name="T18" fmla="*/ 44929 w 53"/>
              <a:gd name="T19" fmla="*/ 45759 h 57"/>
              <a:gd name="T20" fmla="*/ 52417 w 53"/>
              <a:gd name="T21" fmla="*/ 39855 h 57"/>
              <a:gd name="T22" fmla="*/ 52417 w 53"/>
              <a:gd name="T23" fmla="*/ 45759 h 57"/>
              <a:gd name="T24" fmla="*/ 52417 w 53"/>
              <a:gd name="T25" fmla="*/ 53140 h 57"/>
              <a:gd name="T26" fmla="*/ 52417 w 53"/>
              <a:gd name="T27" fmla="*/ 66425 h 57"/>
              <a:gd name="T28" fmla="*/ 58408 w 53"/>
              <a:gd name="T29" fmla="*/ 66425 h 57"/>
              <a:gd name="T30" fmla="*/ 58408 w 53"/>
              <a:gd name="T31" fmla="*/ 57568 h 57"/>
              <a:gd name="T32" fmla="*/ 65896 w 53"/>
              <a:gd name="T33" fmla="*/ 57568 h 57"/>
              <a:gd name="T34" fmla="*/ 71887 w 53"/>
              <a:gd name="T35" fmla="*/ 53140 h 57"/>
              <a:gd name="T36" fmla="*/ 79375 w 53"/>
              <a:gd name="T37" fmla="*/ 53140 h 57"/>
              <a:gd name="T38" fmla="*/ 71887 w 53"/>
              <a:gd name="T39" fmla="*/ 45759 h 57"/>
              <a:gd name="T40" fmla="*/ 71887 w 53"/>
              <a:gd name="T41" fmla="*/ 39855 h 57"/>
              <a:gd name="T42" fmla="*/ 65896 w 53"/>
              <a:gd name="T43" fmla="*/ 39855 h 57"/>
              <a:gd name="T44" fmla="*/ 58408 w 53"/>
              <a:gd name="T45" fmla="*/ 32474 h 57"/>
              <a:gd name="T46" fmla="*/ 44929 w 53"/>
              <a:gd name="T47" fmla="*/ 26570 h 57"/>
              <a:gd name="T48" fmla="*/ 38939 w 53"/>
              <a:gd name="T49" fmla="*/ 13285 h 57"/>
              <a:gd name="T50" fmla="*/ 31450 w 53"/>
              <a:gd name="T51" fmla="*/ 0 h 57"/>
              <a:gd name="T52" fmla="*/ 0 w 53"/>
              <a:gd name="T53" fmla="*/ 13285 h 5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3"/>
              <a:gd name="T82" fmla="*/ 0 h 57"/>
              <a:gd name="T83" fmla="*/ 53 w 53"/>
              <a:gd name="T84" fmla="*/ 57 h 5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3" h="57">
                <a:moveTo>
                  <a:pt x="0" y="9"/>
                </a:moveTo>
                <a:lnTo>
                  <a:pt x="12" y="48"/>
                </a:lnTo>
                <a:lnTo>
                  <a:pt x="12" y="54"/>
                </a:lnTo>
                <a:lnTo>
                  <a:pt x="9" y="54"/>
                </a:lnTo>
                <a:lnTo>
                  <a:pt x="12" y="57"/>
                </a:lnTo>
                <a:lnTo>
                  <a:pt x="26" y="54"/>
                </a:lnTo>
                <a:lnTo>
                  <a:pt x="30" y="48"/>
                </a:lnTo>
                <a:lnTo>
                  <a:pt x="30" y="45"/>
                </a:lnTo>
                <a:lnTo>
                  <a:pt x="30" y="39"/>
                </a:lnTo>
                <a:lnTo>
                  <a:pt x="30" y="31"/>
                </a:lnTo>
                <a:lnTo>
                  <a:pt x="35" y="27"/>
                </a:lnTo>
                <a:lnTo>
                  <a:pt x="35" y="31"/>
                </a:lnTo>
                <a:lnTo>
                  <a:pt x="35" y="36"/>
                </a:lnTo>
                <a:lnTo>
                  <a:pt x="35" y="45"/>
                </a:lnTo>
                <a:lnTo>
                  <a:pt x="39" y="45"/>
                </a:lnTo>
                <a:lnTo>
                  <a:pt x="39" y="39"/>
                </a:lnTo>
                <a:lnTo>
                  <a:pt x="44" y="39"/>
                </a:lnTo>
                <a:lnTo>
                  <a:pt x="48" y="36"/>
                </a:lnTo>
                <a:lnTo>
                  <a:pt x="53" y="36"/>
                </a:lnTo>
                <a:lnTo>
                  <a:pt x="48" y="31"/>
                </a:lnTo>
                <a:lnTo>
                  <a:pt x="48" y="27"/>
                </a:lnTo>
                <a:lnTo>
                  <a:pt x="44" y="27"/>
                </a:lnTo>
                <a:lnTo>
                  <a:pt x="39" y="22"/>
                </a:lnTo>
                <a:lnTo>
                  <a:pt x="30" y="18"/>
                </a:lnTo>
                <a:lnTo>
                  <a:pt x="26" y="9"/>
                </a:lnTo>
                <a:lnTo>
                  <a:pt x="21" y="0"/>
                </a:lnTo>
                <a:lnTo>
                  <a:pt x="0" y="9"/>
                </a:lnTo>
                <a:close/>
              </a:path>
            </a:pathLst>
          </a:custGeom>
          <a:solidFill>
            <a:schemeClr val="bg1"/>
          </a:solidFill>
          <a:ln w="3175">
            <a:solidFill>
              <a:srgbClr val="000000"/>
            </a:solidFill>
            <a:round/>
            <a:headEnd/>
            <a:tailEnd/>
          </a:ln>
        </p:spPr>
        <p:txBody>
          <a:bodyPr/>
          <a:lstStyle/>
          <a:p>
            <a:endParaRPr lang="en-US"/>
          </a:p>
        </p:txBody>
      </p:sp>
      <p:sp>
        <p:nvSpPr>
          <p:cNvPr id="332816" name="Freeform 42"/>
          <p:cNvSpPr>
            <a:spLocks/>
          </p:cNvSpPr>
          <p:nvPr/>
        </p:nvSpPr>
        <p:spPr bwMode="auto">
          <a:xfrm rot="-133339">
            <a:off x="5022850" y="2690813"/>
            <a:ext cx="149225" cy="304800"/>
          </a:xfrm>
          <a:custGeom>
            <a:avLst/>
            <a:gdLst>
              <a:gd name="T0" fmla="*/ 149225 w 96"/>
              <a:gd name="T1" fmla="*/ 259756 h 203"/>
              <a:gd name="T2" fmla="*/ 141453 w 96"/>
              <a:gd name="T3" fmla="*/ 259756 h 203"/>
              <a:gd name="T4" fmla="*/ 135235 w 96"/>
              <a:gd name="T5" fmla="*/ 259756 h 203"/>
              <a:gd name="T6" fmla="*/ 127463 w 96"/>
              <a:gd name="T7" fmla="*/ 271767 h 203"/>
              <a:gd name="T8" fmla="*/ 122800 w 96"/>
              <a:gd name="T9" fmla="*/ 271767 h 203"/>
              <a:gd name="T10" fmla="*/ 122800 w 96"/>
              <a:gd name="T11" fmla="*/ 280776 h 203"/>
              <a:gd name="T12" fmla="*/ 113473 w 96"/>
              <a:gd name="T13" fmla="*/ 280776 h 203"/>
              <a:gd name="T14" fmla="*/ 113473 w 96"/>
              <a:gd name="T15" fmla="*/ 285281 h 203"/>
              <a:gd name="T16" fmla="*/ 13990 w 96"/>
              <a:gd name="T17" fmla="*/ 304800 h 203"/>
              <a:gd name="T18" fmla="*/ 9327 w 96"/>
              <a:gd name="T19" fmla="*/ 298794 h 203"/>
              <a:gd name="T20" fmla="*/ 0 w 96"/>
              <a:gd name="T21" fmla="*/ 294290 h 203"/>
              <a:gd name="T22" fmla="*/ 0 w 96"/>
              <a:gd name="T23" fmla="*/ 285281 h 203"/>
              <a:gd name="T24" fmla="*/ 9327 w 96"/>
              <a:gd name="T25" fmla="*/ 280776 h 203"/>
              <a:gd name="T26" fmla="*/ 0 w 96"/>
              <a:gd name="T27" fmla="*/ 267263 h 203"/>
              <a:gd name="T28" fmla="*/ 0 w 96"/>
              <a:gd name="T29" fmla="*/ 222219 h 203"/>
              <a:gd name="T30" fmla="*/ 0 w 96"/>
              <a:gd name="T31" fmla="*/ 208705 h 203"/>
              <a:gd name="T32" fmla="*/ 9327 w 96"/>
              <a:gd name="T33" fmla="*/ 181679 h 203"/>
              <a:gd name="T34" fmla="*/ 9327 w 96"/>
              <a:gd name="T35" fmla="*/ 168166 h 203"/>
              <a:gd name="T36" fmla="*/ 9327 w 96"/>
              <a:gd name="T37" fmla="*/ 154652 h 203"/>
              <a:gd name="T38" fmla="*/ 9327 w 96"/>
              <a:gd name="T39" fmla="*/ 144142 h 203"/>
              <a:gd name="T40" fmla="*/ 9327 w 96"/>
              <a:gd name="T41" fmla="*/ 136634 h 203"/>
              <a:gd name="T42" fmla="*/ 9327 w 96"/>
              <a:gd name="T43" fmla="*/ 130629 h 203"/>
              <a:gd name="T44" fmla="*/ 27980 w 96"/>
              <a:gd name="T45" fmla="*/ 117115 h 203"/>
              <a:gd name="T46" fmla="*/ 35752 w 96"/>
              <a:gd name="T47" fmla="*/ 91590 h 203"/>
              <a:gd name="T48" fmla="*/ 27980 w 96"/>
              <a:gd name="T49" fmla="*/ 78077 h 203"/>
              <a:gd name="T50" fmla="*/ 27980 w 96"/>
              <a:gd name="T51" fmla="*/ 64564 h 203"/>
              <a:gd name="T52" fmla="*/ 27980 w 96"/>
              <a:gd name="T53" fmla="*/ 58558 h 203"/>
              <a:gd name="T54" fmla="*/ 23316 w 96"/>
              <a:gd name="T55" fmla="*/ 45044 h 203"/>
              <a:gd name="T56" fmla="*/ 27980 w 96"/>
              <a:gd name="T57" fmla="*/ 27027 h 203"/>
              <a:gd name="T58" fmla="*/ 23316 w 96"/>
              <a:gd name="T59" fmla="*/ 19519 h 203"/>
              <a:gd name="T60" fmla="*/ 23316 w 96"/>
              <a:gd name="T61" fmla="*/ 13513 h 203"/>
              <a:gd name="T62" fmla="*/ 27980 w 96"/>
              <a:gd name="T63" fmla="*/ 13513 h 203"/>
              <a:gd name="T64" fmla="*/ 35752 w 96"/>
              <a:gd name="T65" fmla="*/ 6006 h 203"/>
              <a:gd name="T66" fmla="*/ 41970 w 96"/>
              <a:gd name="T67" fmla="*/ 6006 h 203"/>
              <a:gd name="T68" fmla="*/ 49742 w 96"/>
              <a:gd name="T69" fmla="*/ 0 h 203"/>
              <a:gd name="T70" fmla="*/ 122800 w 96"/>
              <a:gd name="T71" fmla="*/ 189186 h 203"/>
              <a:gd name="T72" fmla="*/ 122800 w 96"/>
              <a:gd name="T73" fmla="*/ 195192 h 203"/>
              <a:gd name="T74" fmla="*/ 122800 w 96"/>
              <a:gd name="T75" fmla="*/ 202700 h 203"/>
              <a:gd name="T76" fmla="*/ 135235 w 96"/>
              <a:gd name="T77" fmla="*/ 213210 h 203"/>
              <a:gd name="T78" fmla="*/ 141453 w 96"/>
              <a:gd name="T79" fmla="*/ 213210 h 203"/>
              <a:gd name="T80" fmla="*/ 141453 w 96"/>
              <a:gd name="T81" fmla="*/ 222219 h 203"/>
              <a:gd name="T82" fmla="*/ 141453 w 96"/>
              <a:gd name="T83" fmla="*/ 226723 h 203"/>
              <a:gd name="T84" fmla="*/ 149225 w 96"/>
              <a:gd name="T85" fmla="*/ 240236 h 203"/>
              <a:gd name="T86" fmla="*/ 149225 w 96"/>
              <a:gd name="T87" fmla="*/ 247744 h 203"/>
              <a:gd name="T88" fmla="*/ 149225 w 96"/>
              <a:gd name="T89" fmla="*/ 253750 h 203"/>
              <a:gd name="T90" fmla="*/ 149225 w 96"/>
              <a:gd name="T91" fmla="*/ 259756 h 20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6"/>
              <a:gd name="T139" fmla="*/ 0 h 203"/>
              <a:gd name="T140" fmla="*/ 96 w 96"/>
              <a:gd name="T141" fmla="*/ 203 h 20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6" h="203">
                <a:moveTo>
                  <a:pt x="96" y="173"/>
                </a:moveTo>
                <a:lnTo>
                  <a:pt x="91" y="173"/>
                </a:lnTo>
                <a:lnTo>
                  <a:pt x="87" y="173"/>
                </a:lnTo>
                <a:lnTo>
                  <a:pt x="82" y="181"/>
                </a:lnTo>
                <a:lnTo>
                  <a:pt x="79" y="181"/>
                </a:lnTo>
                <a:lnTo>
                  <a:pt x="79" y="187"/>
                </a:lnTo>
                <a:lnTo>
                  <a:pt x="73" y="187"/>
                </a:lnTo>
                <a:lnTo>
                  <a:pt x="73" y="190"/>
                </a:lnTo>
                <a:lnTo>
                  <a:pt x="9" y="203"/>
                </a:lnTo>
                <a:lnTo>
                  <a:pt x="6" y="199"/>
                </a:lnTo>
                <a:lnTo>
                  <a:pt x="0" y="196"/>
                </a:lnTo>
                <a:lnTo>
                  <a:pt x="0" y="190"/>
                </a:lnTo>
                <a:lnTo>
                  <a:pt x="6" y="187"/>
                </a:lnTo>
                <a:lnTo>
                  <a:pt x="0" y="178"/>
                </a:lnTo>
                <a:lnTo>
                  <a:pt x="0" y="148"/>
                </a:lnTo>
                <a:lnTo>
                  <a:pt x="0" y="139"/>
                </a:lnTo>
                <a:lnTo>
                  <a:pt x="6" y="121"/>
                </a:lnTo>
                <a:lnTo>
                  <a:pt x="6" y="112"/>
                </a:lnTo>
                <a:lnTo>
                  <a:pt x="6" y="103"/>
                </a:lnTo>
                <a:lnTo>
                  <a:pt x="6" y="96"/>
                </a:lnTo>
                <a:lnTo>
                  <a:pt x="6" y="91"/>
                </a:lnTo>
                <a:lnTo>
                  <a:pt x="6" y="87"/>
                </a:lnTo>
                <a:lnTo>
                  <a:pt x="18" y="78"/>
                </a:lnTo>
                <a:lnTo>
                  <a:pt x="23" y="61"/>
                </a:lnTo>
                <a:lnTo>
                  <a:pt x="18" y="52"/>
                </a:lnTo>
                <a:lnTo>
                  <a:pt x="18" y="43"/>
                </a:lnTo>
                <a:lnTo>
                  <a:pt x="18" y="39"/>
                </a:lnTo>
                <a:lnTo>
                  <a:pt x="15" y="30"/>
                </a:lnTo>
                <a:lnTo>
                  <a:pt x="18" y="18"/>
                </a:lnTo>
                <a:lnTo>
                  <a:pt x="15" y="13"/>
                </a:lnTo>
                <a:lnTo>
                  <a:pt x="15" y="9"/>
                </a:lnTo>
                <a:lnTo>
                  <a:pt x="18" y="9"/>
                </a:lnTo>
                <a:lnTo>
                  <a:pt x="23" y="4"/>
                </a:lnTo>
                <a:lnTo>
                  <a:pt x="27" y="4"/>
                </a:lnTo>
                <a:lnTo>
                  <a:pt x="32" y="0"/>
                </a:lnTo>
                <a:lnTo>
                  <a:pt x="79" y="126"/>
                </a:lnTo>
                <a:lnTo>
                  <a:pt x="79" y="130"/>
                </a:lnTo>
                <a:lnTo>
                  <a:pt x="79" y="135"/>
                </a:lnTo>
                <a:lnTo>
                  <a:pt x="87" y="142"/>
                </a:lnTo>
                <a:lnTo>
                  <a:pt x="91" y="142"/>
                </a:lnTo>
                <a:lnTo>
                  <a:pt x="91" y="148"/>
                </a:lnTo>
                <a:lnTo>
                  <a:pt x="91" y="151"/>
                </a:lnTo>
                <a:lnTo>
                  <a:pt x="96" y="160"/>
                </a:lnTo>
                <a:lnTo>
                  <a:pt x="96" y="165"/>
                </a:lnTo>
                <a:lnTo>
                  <a:pt x="96" y="169"/>
                </a:lnTo>
                <a:lnTo>
                  <a:pt x="96" y="173"/>
                </a:lnTo>
                <a:close/>
              </a:path>
            </a:pathLst>
          </a:custGeom>
          <a:solidFill>
            <a:schemeClr val="bg1"/>
          </a:solidFill>
          <a:ln w="3175">
            <a:solidFill>
              <a:srgbClr val="000000"/>
            </a:solidFill>
            <a:round/>
            <a:headEnd/>
            <a:tailEnd/>
          </a:ln>
        </p:spPr>
        <p:txBody>
          <a:bodyPr/>
          <a:lstStyle/>
          <a:p>
            <a:endParaRPr lang="en-US"/>
          </a:p>
        </p:txBody>
      </p:sp>
      <p:sp>
        <p:nvSpPr>
          <p:cNvPr id="332817" name="Freeform 43"/>
          <p:cNvSpPr>
            <a:spLocks/>
          </p:cNvSpPr>
          <p:nvPr/>
        </p:nvSpPr>
        <p:spPr bwMode="auto">
          <a:xfrm rot="-133339">
            <a:off x="1395413" y="2509838"/>
            <a:ext cx="965200" cy="563562"/>
          </a:xfrm>
          <a:custGeom>
            <a:avLst/>
            <a:gdLst>
              <a:gd name="T0" fmla="*/ 335588 w 627"/>
              <a:gd name="T1" fmla="*/ 499283 h 377"/>
              <a:gd name="T2" fmla="*/ 314036 w 627"/>
              <a:gd name="T3" fmla="*/ 544129 h 377"/>
              <a:gd name="T4" fmla="*/ 300182 w 627"/>
              <a:gd name="T5" fmla="*/ 518716 h 377"/>
              <a:gd name="T6" fmla="*/ 295564 w 627"/>
              <a:gd name="T7" fmla="*/ 536655 h 377"/>
              <a:gd name="T8" fmla="*/ 264776 w 627"/>
              <a:gd name="T9" fmla="*/ 536655 h 377"/>
              <a:gd name="T10" fmla="*/ 232448 w 627"/>
              <a:gd name="T11" fmla="*/ 532170 h 377"/>
              <a:gd name="T12" fmla="*/ 224752 w 627"/>
              <a:gd name="T13" fmla="*/ 532170 h 377"/>
              <a:gd name="T14" fmla="*/ 201661 w 627"/>
              <a:gd name="T15" fmla="*/ 532170 h 377"/>
              <a:gd name="T16" fmla="*/ 183188 w 627"/>
              <a:gd name="T17" fmla="*/ 532170 h 377"/>
              <a:gd name="T18" fmla="*/ 166255 w 627"/>
              <a:gd name="T19" fmla="*/ 536655 h 377"/>
              <a:gd name="T20" fmla="*/ 161636 w 627"/>
              <a:gd name="T21" fmla="*/ 518716 h 377"/>
              <a:gd name="T22" fmla="*/ 161636 w 627"/>
              <a:gd name="T23" fmla="*/ 499283 h 377"/>
              <a:gd name="T24" fmla="*/ 138545 w 627"/>
              <a:gd name="T25" fmla="*/ 485829 h 377"/>
              <a:gd name="T26" fmla="*/ 138545 w 627"/>
              <a:gd name="T27" fmla="*/ 464901 h 377"/>
              <a:gd name="T28" fmla="*/ 126230 w 627"/>
              <a:gd name="T29" fmla="*/ 446963 h 377"/>
              <a:gd name="T30" fmla="*/ 126230 w 627"/>
              <a:gd name="T31" fmla="*/ 409592 h 377"/>
              <a:gd name="T32" fmla="*/ 120073 w 627"/>
              <a:gd name="T33" fmla="*/ 388664 h 377"/>
              <a:gd name="T34" fmla="*/ 112376 w 627"/>
              <a:gd name="T35" fmla="*/ 375210 h 377"/>
              <a:gd name="T36" fmla="*/ 84667 w 627"/>
              <a:gd name="T37" fmla="*/ 400622 h 377"/>
              <a:gd name="T38" fmla="*/ 63115 w 627"/>
              <a:gd name="T39" fmla="*/ 382684 h 377"/>
              <a:gd name="T40" fmla="*/ 63115 w 627"/>
              <a:gd name="T41" fmla="*/ 369230 h 377"/>
              <a:gd name="T42" fmla="*/ 76970 w 627"/>
              <a:gd name="T43" fmla="*/ 351292 h 377"/>
              <a:gd name="T44" fmla="*/ 76970 w 627"/>
              <a:gd name="T45" fmla="*/ 324384 h 377"/>
              <a:gd name="T46" fmla="*/ 84667 w 627"/>
              <a:gd name="T47" fmla="*/ 310931 h 377"/>
              <a:gd name="T48" fmla="*/ 98521 w 627"/>
              <a:gd name="T49" fmla="*/ 270570 h 377"/>
              <a:gd name="T50" fmla="*/ 76970 w 627"/>
              <a:gd name="T51" fmla="*/ 257116 h 377"/>
              <a:gd name="T52" fmla="*/ 53879 w 627"/>
              <a:gd name="T53" fmla="*/ 246652 h 377"/>
              <a:gd name="T54" fmla="*/ 40024 w 627"/>
              <a:gd name="T55" fmla="*/ 201806 h 377"/>
              <a:gd name="T56" fmla="*/ 13855 w 627"/>
              <a:gd name="T57" fmla="*/ 174899 h 377"/>
              <a:gd name="T58" fmla="*/ 13855 w 627"/>
              <a:gd name="T59" fmla="*/ 161445 h 377"/>
              <a:gd name="T60" fmla="*/ 13855 w 627"/>
              <a:gd name="T61" fmla="*/ 130053 h 377"/>
              <a:gd name="T62" fmla="*/ 21552 w 627"/>
              <a:gd name="T63" fmla="*/ 0 h 377"/>
              <a:gd name="T64" fmla="*/ 344824 w 627"/>
              <a:gd name="T65" fmla="*/ 50825 h 377"/>
              <a:gd name="T66" fmla="*/ 965200 w 627"/>
              <a:gd name="T67" fmla="*/ 122578 h 377"/>
              <a:gd name="T68" fmla="*/ 925176 w 627"/>
              <a:gd name="T69" fmla="*/ 563562 h 37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27"/>
              <a:gd name="T106" fmla="*/ 0 h 377"/>
              <a:gd name="T107" fmla="*/ 627 w 627"/>
              <a:gd name="T108" fmla="*/ 377 h 37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27" h="377">
                <a:moveTo>
                  <a:pt x="601" y="377"/>
                </a:moveTo>
                <a:lnTo>
                  <a:pt x="218" y="334"/>
                </a:lnTo>
                <a:lnTo>
                  <a:pt x="213" y="368"/>
                </a:lnTo>
                <a:lnTo>
                  <a:pt x="204" y="364"/>
                </a:lnTo>
                <a:lnTo>
                  <a:pt x="204" y="356"/>
                </a:lnTo>
                <a:lnTo>
                  <a:pt x="195" y="347"/>
                </a:lnTo>
                <a:lnTo>
                  <a:pt x="192" y="350"/>
                </a:lnTo>
                <a:lnTo>
                  <a:pt x="192" y="359"/>
                </a:lnTo>
                <a:lnTo>
                  <a:pt x="178" y="359"/>
                </a:lnTo>
                <a:lnTo>
                  <a:pt x="172" y="359"/>
                </a:lnTo>
                <a:lnTo>
                  <a:pt x="169" y="356"/>
                </a:lnTo>
                <a:lnTo>
                  <a:pt x="151" y="356"/>
                </a:lnTo>
                <a:lnTo>
                  <a:pt x="151" y="350"/>
                </a:lnTo>
                <a:lnTo>
                  <a:pt x="146" y="356"/>
                </a:lnTo>
                <a:lnTo>
                  <a:pt x="140" y="359"/>
                </a:lnTo>
                <a:lnTo>
                  <a:pt x="131" y="356"/>
                </a:lnTo>
                <a:lnTo>
                  <a:pt x="122" y="350"/>
                </a:lnTo>
                <a:lnTo>
                  <a:pt x="119" y="356"/>
                </a:lnTo>
                <a:lnTo>
                  <a:pt x="114" y="364"/>
                </a:lnTo>
                <a:lnTo>
                  <a:pt x="108" y="359"/>
                </a:lnTo>
                <a:lnTo>
                  <a:pt x="105" y="350"/>
                </a:lnTo>
                <a:lnTo>
                  <a:pt x="105" y="347"/>
                </a:lnTo>
                <a:lnTo>
                  <a:pt x="105" y="338"/>
                </a:lnTo>
                <a:lnTo>
                  <a:pt x="105" y="334"/>
                </a:lnTo>
                <a:lnTo>
                  <a:pt x="99" y="325"/>
                </a:lnTo>
                <a:lnTo>
                  <a:pt x="90" y="325"/>
                </a:lnTo>
                <a:lnTo>
                  <a:pt x="87" y="316"/>
                </a:lnTo>
                <a:lnTo>
                  <a:pt x="90" y="311"/>
                </a:lnTo>
                <a:lnTo>
                  <a:pt x="90" y="308"/>
                </a:lnTo>
                <a:lnTo>
                  <a:pt x="82" y="299"/>
                </a:lnTo>
                <a:lnTo>
                  <a:pt x="82" y="286"/>
                </a:lnTo>
                <a:lnTo>
                  <a:pt x="82" y="274"/>
                </a:lnTo>
                <a:lnTo>
                  <a:pt x="82" y="265"/>
                </a:lnTo>
                <a:lnTo>
                  <a:pt x="78" y="260"/>
                </a:lnTo>
                <a:lnTo>
                  <a:pt x="73" y="256"/>
                </a:lnTo>
                <a:lnTo>
                  <a:pt x="73" y="251"/>
                </a:lnTo>
                <a:lnTo>
                  <a:pt x="67" y="256"/>
                </a:lnTo>
                <a:lnTo>
                  <a:pt x="55" y="268"/>
                </a:lnTo>
                <a:lnTo>
                  <a:pt x="50" y="268"/>
                </a:lnTo>
                <a:lnTo>
                  <a:pt x="41" y="256"/>
                </a:lnTo>
                <a:lnTo>
                  <a:pt x="41" y="251"/>
                </a:lnTo>
                <a:lnTo>
                  <a:pt x="41" y="247"/>
                </a:lnTo>
                <a:lnTo>
                  <a:pt x="41" y="242"/>
                </a:lnTo>
                <a:lnTo>
                  <a:pt x="50" y="235"/>
                </a:lnTo>
                <a:lnTo>
                  <a:pt x="50" y="229"/>
                </a:lnTo>
                <a:lnTo>
                  <a:pt x="50" y="217"/>
                </a:lnTo>
                <a:lnTo>
                  <a:pt x="55" y="212"/>
                </a:lnTo>
                <a:lnTo>
                  <a:pt x="55" y="208"/>
                </a:lnTo>
                <a:lnTo>
                  <a:pt x="67" y="187"/>
                </a:lnTo>
                <a:lnTo>
                  <a:pt x="64" y="181"/>
                </a:lnTo>
                <a:lnTo>
                  <a:pt x="50" y="181"/>
                </a:lnTo>
                <a:lnTo>
                  <a:pt x="50" y="172"/>
                </a:lnTo>
                <a:lnTo>
                  <a:pt x="41" y="172"/>
                </a:lnTo>
                <a:lnTo>
                  <a:pt x="35" y="165"/>
                </a:lnTo>
                <a:lnTo>
                  <a:pt x="35" y="156"/>
                </a:lnTo>
                <a:lnTo>
                  <a:pt x="26" y="135"/>
                </a:lnTo>
                <a:lnTo>
                  <a:pt x="14" y="121"/>
                </a:lnTo>
                <a:lnTo>
                  <a:pt x="9" y="117"/>
                </a:lnTo>
                <a:lnTo>
                  <a:pt x="5" y="112"/>
                </a:lnTo>
                <a:lnTo>
                  <a:pt x="9" y="108"/>
                </a:lnTo>
                <a:lnTo>
                  <a:pt x="9" y="100"/>
                </a:lnTo>
                <a:lnTo>
                  <a:pt x="9" y="87"/>
                </a:lnTo>
                <a:lnTo>
                  <a:pt x="0" y="69"/>
                </a:lnTo>
                <a:lnTo>
                  <a:pt x="14" y="0"/>
                </a:lnTo>
                <a:lnTo>
                  <a:pt x="67" y="9"/>
                </a:lnTo>
                <a:lnTo>
                  <a:pt x="224" y="34"/>
                </a:lnTo>
                <a:lnTo>
                  <a:pt x="382" y="57"/>
                </a:lnTo>
                <a:lnTo>
                  <a:pt x="627" y="82"/>
                </a:lnTo>
                <a:lnTo>
                  <a:pt x="606" y="304"/>
                </a:lnTo>
                <a:lnTo>
                  <a:pt x="601" y="377"/>
                </a:lnTo>
                <a:close/>
              </a:path>
            </a:pathLst>
          </a:custGeom>
          <a:gradFill rotWithShape="1">
            <a:gsLst>
              <a:gs pos="0">
                <a:srgbClr val="477647"/>
              </a:gs>
              <a:gs pos="100000">
                <a:srgbClr val="99FF99"/>
              </a:gs>
            </a:gsLst>
            <a:lin ang="0" scaled="1"/>
          </a:gradFill>
          <a:ln w="3175">
            <a:solidFill>
              <a:srgbClr val="000000"/>
            </a:solidFill>
            <a:round/>
            <a:headEnd/>
            <a:tailEnd/>
          </a:ln>
        </p:spPr>
        <p:txBody>
          <a:bodyPr/>
          <a:lstStyle/>
          <a:p>
            <a:endParaRPr lang="en-US"/>
          </a:p>
        </p:txBody>
      </p:sp>
      <p:sp>
        <p:nvSpPr>
          <p:cNvPr id="332818" name="Freeform 44"/>
          <p:cNvSpPr>
            <a:spLocks/>
          </p:cNvSpPr>
          <p:nvPr/>
        </p:nvSpPr>
        <p:spPr bwMode="auto">
          <a:xfrm rot="-133339">
            <a:off x="1806575" y="3460750"/>
            <a:ext cx="693738" cy="493713"/>
          </a:xfrm>
          <a:custGeom>
            <a:avLst/>
            <a:gdLst>
              <a:gd name="T0" fmla="*/ 0 w 451"/>
              <a:gd name="T1" fmla="*/ 431255 h 332"/>
              <a:gd name="T2" fmla="*/ 70758 w 451"/>
              <a:gd name="T3" fmla="*/ 0 h 332"/>
              <a:gd name="T4" fmla="*/ 510690 w 451"/>
              <a:gd name="T5" fmla="*/ 44613 h 332"/>
              <a:gd name="T6" fmla="*/ 693738 w 451"/>
              <a:gd name="T7" fmla="*/ 57996 h 332"/>
              <a:gd name="T8" fmla="*/ 686047 w 451"/>
              <a:gd name="T9" fmla="*/ 166554 h 332"/>
              <a:gd name="T10" fmla="*/ 666050 w 451"/>
              <a:gd name="T11" fmla="*/ 493713 h 332"/>
              <a:gd name="T12" fmla="*/ 573757 w 451"/>
              <a:gd name="T13" fmla="*/ 489252 h 332"/>
              <a:gd name="T14" fmla="*/ 0 w 451"/>
              <a:gd name="T15" fmla="*/ 431255 h 332"/>
              <a:gd name="T16" fmla="*/ 0 60000 65536"/>
              <a:gd name="T17" fmla="*/ 0 60000 65536"/>
              <a:gd name="T18" fmla="*/ 0 60000 65536"/>
              <a:gd name="T19" fmla="*/ 0 60000 65536"/>
              <a:gd name="T20" fmla="*/ 0 60000 65536"/>
              <a:gd name="T21" fmla="*/ 0 60000 65536"/>
              <a:gd name="T22" fmla="*/ 0 60000 65536"/>
              <a:gd name="T23" fmla="*/ 0 60000 65536"/>
              <a:gd name="T24" fmla="*/ 0 w 451"/>
              <a:gd name="T25" fmla="*/ 0 h 332"/>
              <a:gd name="T26" fmla="*/ 451 w 451"/>
              <a:gd name="T27" fmla="*/ 332 h 3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1" h="332">
                <a:moveTo>
                  <a:pt x="0" y="290"/>
                </a:moveTo>
                <a:lnTo>
                  <a:pt x="46" y="0"/>
                </a:lnTo>
                <a:lnTo>
                  <a:pt x="332" y="30"/>
                </a:lnTo>
                <a:lnTo>
                  <a:pt x="451" y="39"/>
                </a:lnTo>
                <a:lnTo>
                  <a:pt x="446" y="112"/>
                </a:lnTo>
                <a:lnTo>
                  <a:pt x="433" y="332"/>
                </a:lnTo>
                <a:lnTo>
                  <a:pt x="373" y="329"/>
                </a:lnTo>
                <a:lnTo>
                  <a:pt x="0" y="290"/>
                </a:lnTo>
                <a:close/>
              </a:path>
            </a:pathLst>
          </a:custGeom>
          <a:solidFill>
            <a:srgbClr val="996633"/>
          </a:solidFill>
          <a:ln w="3175">
            <a:solidFill>
              <a:srgbClr val="000000"/>
            </a:solidFill>
            <a:round/>
            <a:headEnd/>
            <a:tailEnd/>
          </a:ln>
        </p:spPr>
        <p:txBody>
          <a:bodyPr/>
          <a:lstStyle/>
          <a:p>
            <a:endParaRPr lang="en-US"/>
          </a:p>
        </p:txBody>
      </p:sp>
      <p:sp>
        <p:nvSpPr>
          <p:cNvPr id="332819" name="Freeform 45"/>
          <p:cNvSpPr>
            <a:spLocks/>
          </p:cNvSpPr>
          <p:nvPr/>
        </p:nvSpPr>
        <p:spPr bwMode="auto">
          <a:xfrm rot="-133339">
            <a:off x="1338263" y="3305175"/>
            <a:ext cx="533400" cy="608013"/>
          </a:xfrm>
          <a:custGeom>
            <a:avLst/>
            <a:gdLst>
              <a:gd name="T0" fmla="*/ 462690 w 347"/>
              <a:gd name="T1" fmla="*/ 608013 h 408"/>
              <a:gd name="T2" fmla="*/ 533400 w 347"/>
              <a:gd name="T3" fmla="*/ 175847 h 408"/>
              <a:gd name="T4" fmla="*/ 358162 w 347"/>
              <a:gd name="T5" fmla="*/ 149023 h 408"/>
              <a:gd name="T6" fmla="*/ 371997 w 347"/>
              <a:gd name="T7" fmla="*/ 40236 h 408"/>
              <a:gd name="T8" fmla="*/ 112214 w 347"/>
              <a:gd name="T9" fmla="*/ 0 h 408"/>
              <a:gd name="T10" fmla="*/ 0 w 347"/>
              <a:gd name="T11" fmla="*/ 543933 h 408"/>
              <a:gd name="T12" fmla="*/ 462690 w 347"/>
              <a:gd name="T13" fmla="*/ 608013 h 408"/>
              <a:gd name="T14" fmla="*/ 0 60000 65536"/>
              <a:gd name="T15" fmla="*/ 0 60000 65536"/>
              <a:gd name="T16" fmla="*/ 0 60000 65536"/>
              <a:gd name="T17" fmla="*/ 0 60000 65536"/>
              <a:gd name="T18" fmla="*/ 0 60000 65536"/>
              <a:gd name="T19" fmla="*/ 0 60000 65536"/>
              <a:gd name="T20" fmla="*/ 0 60000 65536"/>
              <a:gd name="T21" fmla="*/ 0 w 347"/>
              <a:gd name="T22" fmla="*/ 0 h 408"/>
              <a:gd name="T23" fmla="*/ 347 w 347"/>
              <a:gd name="T24" fmla="*/ 408 h 4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7" h="408">
                <a:moveTo>
                  <a:pt x="301" y="408"/>
                </a:moveTo>
                <a:lnTo>
                  <a:pt x="347" y="118"/>
                </a:lnTo>
                <a:lnTo>
                  <a:pt x="233" y="100"/>
                </a:lnTo>
                <a:lnTo>
                  <a:pt x="242" y="27"/>
                </a:lnTo>
                <a:lnTo>
                  <a:pt x="73" y="0"/>
                </a:lnTo>
                <a:lnTo>
                  <a:pt x="0" y="365"/>
                </a:lnTo>
                <a:lnTo>
                  <a:pt x="301" y="408"/>
                </a:lnTo>
                <a:close/>
              </a:path>
            </a:pathLst>
          </a:custGeom>
          <a:solidFill>
            <a:srgbClr val="996633"/>
          </a:solidFill>
          <a:ln w="3175">
            <a:solidFill>
              <a:srgbClr val="000000"/>
            </a:solidFill>
            <a:round/>
            <a:headEnd/>
            <a:tailEnd/>
          </a:ln>
        </p:spPr>
        <p:txBody>
          <a:bodyPr/>
          <a:lstStyle/>
          <a:p>
            <a:endParaRPr lang="en-US"/>
          </a:p>
        </p:txBody>
      </p:sp>
      <p:sp>
        <p:nvSpPr>
          <p:cNvPr id="332820" name="Freeform 46"/>
          <p:cNvSpPr>
            <a:spLocks/>
          </p:cNvSpPr>
          <p:nvPr/>
        </p:nvSpPr>
        <p:spPr bwMode="auto">
          <a:xfrm rot="-133339">
            <a:off x="852488" y="3211513"/>
            <a:ext cx="595312" cy="863600"/>
          </a:xfrm>
          <a:custGeom>
            <a:avLst/>
            <a:gdLst>
              <a:gd name="T0" fmla="*/ 90292 w 389"/>
              <a:gd name="T1" fmla="*/ 0 h 576"/>
              <a:gd name="T2" fmla="*/ 0 w 389"/>
              <a:gd name="T3" fmla="*/ 329847 h 576"/>
              <a:gd name="T4" fmla="*/ 388713 w 389"/>
              <a:gd name="T5" fmla="*/ 863600 h 576"/>
              <a:gd name="T6" fmla="*/ 388713 w 389"/>
              <a:gd name="T7" fmla="*/ 857603 h 576"/>
              <a:gd name="T8" fmla="*/ 388713 w 389"/>
              <a:gd name="T9" fmla="*/ 850106 h 576"/>
              <a:gd name="T10" fmla="*/ 394834 w 389"/>
              <a:gd name="T11" fmla="*/ 823119 h 576"/>
              <a:gd name="T12" fmla="*/ 394834 w 389"/>
              <a:gd name="T13" fmla="*/ 817122 h 576"/>
              <a:gd name="T14" fmla="*/ 394834 w 389"/>
              <a:gd name="T15" fmla="*/ 764646 h 576"/>
              <a:gd name="T16" fmla="*/ 394834 w 389"/>
              <a:gd name="T17" fmla="*/ 745155 h 576"/>
              <a:gd name="T18" fmla="*/ 394834 w 389"/>
              <a:gd name="T19" fmla="*/ 740657 h 576"/>
              <a:gd name="T20" fmla="*/ 416259 w 389"/>
              <a:gd name="T21" fmla="*/ 740657 h 576"/>
              <a:gd name="T22" fmla="*/ 430033 w 389"/>
              <a:gd name="T23" fmla="*/ 740657 h 576"/>
              <a:gd name="T24" fmla="*/ 437684 w 389"/>
              <a:gd name="T25" fmla="*/ 745155 h 576"/>
              <a:gd name="T26" fmla="*/ 437684 w 389"/>
              <a:gd name="T27" fmla="*/ 754151 h 576"/>
              <a:gd name="T28" fmla="*/ 443806 w 389"/>
              <a:gd name="T29" fmla="*/ 758648 h 576"/>
              <a:gd name="T30" fmla="*/ 457579 w 389"/>
              <a:gd name="T31" fmla="*/ 758648 h 576"/>
              <a:gd name="T32" fmla="*/ 469822 w 389"/>
              <a:gd name="T33" fmla="*/ 713669 h 576"/>
              <a:gd name="T34" fmla="*/ 486656 w 389"/>
              <a:gd name="T35" fmla="*/ 655196 h 576"/>
              <a:gd name="T36" fmla="*/ 595312 w 389"/>
              <a:gd name="T37" fmla="*/ 107950 h 576"/>
              <a:gd name="T38" fmla="*/ 339741 w 389"/>
              <a:gd name="T39" fmla="*/ 55474 h 576"/>
              <a:gd name="T40" fmla="*/ 90292 w 389"/>
              <a:gd name="T41" fmla="*/ 0 h 5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9"/>
              <a:gd name="T64" fmla="*/ 0 h 576"/>
              <a:gd name="T65" fmla="*/ 389 w 389"/>
              <a:gd name="T66" fmla="*/ 576 h 5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9" h="576">
                <a:moveTo>
                  <a:pt x="59" y="0"/>
                </a:moveTo>
                <a:lnTo>
                  <a:pt x="0" y="220"/>
                </a:lnTo>
                <a:lnTo>
                  <a:pt x="254" y="576"/>
                </a:lnTo>
                <a:lnTo>
                  <a:pt x="254" y="572"/>
                </a:lnTo>
                <a:lnTo>
                  <a:pt x="254" y="567"/>
                </a:lnTo>
                <a:lnTo>
                  <a:pt x="258" y="549"/>
                </a:lnTo>
                <a:lnTo>
                  <a:pt x="258" y="545"/>
                </a:lnTo>
                <a:lnTo>
                  <a:pt x="258" y="510"/>
                </a:lnTo>
                <a:lnTo>
                  <a:pt x="258" y="497"/>
                </a:lnTo>
                <a:lnTo>
                  <a:pt x="258" y="494"/>
                </a:lnTo>
                <a:lnTo>
                  <a:pt x="272" y="494"/>
                </a:lnTo>
                <a:lnTo>
                  <a:pt x="281" y="494"/>
                </a:lnTo>
                <a:lnTo>
                  <a:pt x="286" y="497"/>
                </a:lnTo>
                <a:lnTo>
                  <a:pt x="286" y="503"/>
                </a:lnTo>
                <a:lnTo>
                  <a:pt x="290" y="506"/>
                </a:lnTo>
                <a:lnTo>
                  <a:pt x="299" y="506"/>
                </a:lnTo>
                <a:lnTo>
                  <a:pt x="307" y="476"/>
                </a:lnTo>
                <a:lnTo>
                  <a:pt x="318" y="437"/>
                </a:lnTo>
                <a:lnTo>
                  <a:pt x="389" y="72"/>
                </a:lnTo>
                <a:lnTo>
                  <a:pt x="222" y="37"/>
                </a:lnTo>
                <a:lnTo>
                  <a:pt x="59" y="0"/>
                </a:lnTo>
                <a:close/>
              </a:path>
            </a:pathLst>
          </a:custGeom>
          <a:solidFill>
            <a:srgbClr val="000099"/>
          </a:solidFill>
          <a:ln w="3175">
            <a:solidFill>
              <a:srgbClr val="000000"/>
            </a:solidFill>
            <a:round/>
            <a:headEnd/>
            <a:tailEnd/>
          </a:ln>
        </p:spPr>
        <p:txBody>
          <a:bodyPr/>
          <a:lstStyle/>
          <a:p>
            <a:endParaRPr lang="en-US"/>
          </a:p>
        </p:txBody>
      </p:sp>
      <p:sp>
        <p:nvSpPr>
          <p:cNvPr id="332821" name="Freeform 47"/>
          <p:cNvSpPr>
            <a:spLocks/>
          </p:cNvSpPr>
          <p:nvPr/>
        </p:nvSpPr>
        <p:spPr bwMode="auto">
          <a:xfrm rot="-133339">
            <a:off x="515938" y="3135313"/>
            <a:ext cx="754062" cy="1189037"/>
          </a:xfrm>
          <a:custGeom>
            <a:avLst/>
            <a:gdLst>
              <a:gd name="T0" fmla="*/ 426944 w 491"/>
              <a:gd name="T1" fmla="*/ 1157668 h 796"/>
              <a:gd name="T2" fmla="*/ 426944 w 491"/>
              <a:gd name="T3" fmla="*/ 1144224 h 796"/>
              <a:gd name="T4" fmla="*/ 417729 w 491"/>
              <a:gd name="T5" fmla="*/ 1124805 h 796"/>
              <a:gd name="T6" fmla="*/ 382406 w 491"/>
              <a:gd name="T7" fmla="*/ 1041154 h 796"/>
              <a:gd name="T8" fmla="*/ 333262 w 491"/>
              <a:gd name="T9" fmla="*/ 1008291 h 796"/>
              <a:gd name="T10" fmla="*/ 333262 w 491"/>
              <a:gd name="T11" fmla="*/ 981404 h 796"/>
              <a:gd name="T12" fmla="*/ 301011 w 491"/>
              <a:gd name="T13" fmla="*/ 963479 h 796"/>
              <a:gd name="T14" fmla="*/ 256473 w 491"/>
              <a:gd name="T15" fmla="*/ 926134 h 796"/>
              <a:gd name="T16" fmla="*/ 188899 w 491"/>
              <a:gd name="T17" fmla="*/ 891778 h 796"/>
              <a:gd name="T18" fmla="*/ 144362 w 491"/>
              <a:gd name="T19" fmla="*/ 873853 h 796"/>
              <a:gd name="T20" fmla="*/ 153577 w 491"/>
              <a:gd name="T21" fmla="*/ 833521 h 796"/>
              <a:gd name="T22" fmla="*/ 153577 w 491"/>
              <a:gd name="T23" fmla="*/ 802152 h 796"/>
              <a:gd name="T24" fmla="*/ 144362 w 491"/>
              <a:gd name="T25" fmla="*/ 782733 h 796"/>
              <a:gd name="T26" fmla="*/ 109040 w 491"/>
              <a:gd name="T27" fmla="*/ 718501 h 796"/>
              <a:gd name="T28" fmla="*/ 104432 w 491"/>
              <a:gd name="T29" fmla="*/ 684144 h 796"/>
              <a:gd name="T30" fmla="*/ 90610 w 491"/>
              <a:gd name="T31" fmla="*/ 621406 h 796"/>
              <a:gd name="T32" fmla="*/ 104432 w 491"/>
              <a:gd name="T33" fmla="*/ 594519 h 796"/>
              <a:gd name="T34" fmla="*/ 69110 w 491"/>
              <a:gd name="T35" fmla="*/ 567631 h 796"/>
              <a:gd name="T36" fmla="*/ 69110 w 491"/>
              <a:gd name="T37" fmla="*/ 512361 h 796"/>
              <a:gd name="T38" fmla="*/ 69110 w 491"/>
              <a:gd name="T39" fmla="*/ 485474 h 796"/>
              <a:gd name="T40" fmla="*/ 82931 w 491"/>
              <a:gd name="T41" fmla="*/ 503399 h 796"/>
              <a:gd name="T42" fmla="*/ 95218 w 491"/>
              <a:gd name="T43" fmla="*/ 512361 h 796"/>
              <a:gd name="T44" fmla="*/ 90610 w 491"/>
              <a:gd name="T45" fmla="*/ 472030 h 796"/>
              <a:gd name="T46" fmla="*/ 82931 w 491"/>
              <a:gd name="T47" fmla="*/ 464561 h 796"/>
              <a:gd name="T48" fmla="*/ 62966 w 491"/>
              <a:gd name="T49" fmla="*/ 472030 h 796"/>
              <a:gd name="T50" fmla="*/ 41466 w 491"/>
              <a:gd name="T51" fmla="*/ 440661 h 796"/>
              <a:gd name="T52" fmla="*/ 19965 w 491"/>
              <a:gd name="T53" fmla="*/ 359997 h 796"/>
              <a:gd name="T54" fmla="*/ 6143 w 491"/>
              <a:gd name="T55" fmla="*/ 310703 h 796"/>
              <a:gd name="T56" fmla="*/ 19965 w 491"/>
              <a:gd name="T57" fmla="*/ 264396 h 796"/>
              <a:gd name="T58" fmla="*/ 13822 w 491"/>
              <a:gd name="T59" fmla="*/ 212115 h 796"/>
              <a:gd name="T60" fmla="*/ 0 w 491"/>
              <a:gd name="T61" fmla="*/ 192696 h 796"/>
              <a:gd name="T62" fmla="*/ 0 w 491"/>
              <a:gd name="T63" fmla="*/ 153858 h 796"/>
              <a:gd name="T64" fmla="*/ 41466 w 491"/>
              <a:gd name="T65" fmla="*/ 97095 h 796"/>
              <a:gd name="T66" fmla="*/ 62966 w 491"/>
              <a:gd name="T67" fmla="*/ 62738 h 796"/>
              <a:gd name="T68" fmla="*/ 62966 w 491"/>
              <a:gd name="T69" fmla="*/ 4481 h 796"/>
              <a:gd name="T70" fmla="*/ 333262 w 491"/>
              <a:gd name="T71" fmla="*/ 413773 h 796"/>
              <a:gd name="T72" fmla="*/ 726418 w 491"/>
              <a:gd name="T73" fmla="*/ 963479 h 796"/>
              <a:gd name="T74" fmla="*/ 732561 w 491"/>
              <a:gd name="T75" fmla="*/ 990366 h 796"/>
              <a:gd name="T76" fmla="*/ 746383 w 491"/>
              <a:gd name="T77" fmla="*/ 1021735 h 796"/>
              <a:gd name="T78" fmla="*/ 732561 w 491"/>
              <a:gd name="T79" fmla="*/ 1041154 h 796"/>
              <a:gd name="T80" fmla="*/ 698774 w 491"/>
              <a:gd name="T81" fmla="*/ 1093436 h 796"/>
              <a:gd name="T82" fmla="*/ 669595 w 491"/>
              <a:gd name="T83" fmla="*/ 1120324 h 796"/>
              <a:gd name="T84" fmla="*/ 669595 w 491"/>
              <a:gd name="T85" fmla="*/ 1144224 h 796"/>
              <a:gd name="T86" fmla="*/ 691096 w 491"/>
              <a:gd name="T87" fmla="*/ 1171112 h 796"/>
              <a:gd name="T88" fmla="*/ 677274 w 491"/>
              <a:gd name="T89" fmla="*/ 1189037 h 79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491"/>
              <a:gd name="T136" fmla="*/ 0 h 796"/>
              <a:gd name="T137" fmla="*/ 491 w 491"/>
              <a:gd name="T138" fmla="*/ 796 h 79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491" h="796">
                <a:moveTo>
                  <a:pt x="427" y="793"/>
                </a:moveTo>
                <a:lnTo>
                  <a:pt x="278" y="780"/>
                </a:lnTo>
                <a:lnTo>
                  <a:pt x="278" y="775"/>
                </a:lnTo>
                <a:lnTo>
                  <a:pt x="272" y="771"/>
                </a:lnTo>
                <a:lnTo>
                  <a:pt x="272" y="766"/>
                </a:lnTo>
                <a:lnTo>
                  <a:pt x="278" y="766"/>
                </a:lnTo>
                <a:lnTo>
                  <a:pt x="272" y="762"/>
                </a:lnTo>
                <a:lnTo>
                  <a:pt x="272" y="759"/>
                </a:lnTo>
                <a:lnTo>
                  <a:pt x="272" y="753"/>
                </a:lnTo>
                <a:lnTo>
                  <a:pt x="272" y="732"/>
                </a:lnTo>
                <a:lnTo>
                  <a:pt x="258" y="705"/>
                </a:lnTo>
                <a:lnTo>
                  <a:pt x="249" y="697"/>
                </a:lnTo>
                <a:lnTo>
                  <a:pt x="246" y="689"/>
                </a:lnTo>
                <a:lnTo>
                  <a:pt x="228" y="675"/>
                </a:lnTo>
                <a:lnTo>
                  <a:pt x="217" y="675"/>
                </a:lnTo>
                <a:lnTo>
                  <a:pt x="214" y="672"/>
                </a:lnTo>
                <a:lnTo>
                  <a:pt x="217" y="663"/>
                </a:lnTo>
                <a:lnTo>
                  <a:pt x="217" y="657"/>
                </a:lnTo>
                <a:lnTo>
                  <a:pt x="217" y="654"/>
                </a:lnTo>
                <a:lnTo>
                  <a:pt x="208" y="650"/>
                </a:lnTo>
                <a:lnTo>
                  <a:pt x="196" y="645"/>
                </a:lnTo>
                <a:lnTo>
                  <a:pt x="185" y="645"/>
                </a:lnTo>
                <a:lnTo>
                  <a:pt x="176" y="636"/>
                </a:lnTo>
                <a:lnTo>
                  <a:pt x="167" y="620"/>
                </a:lnTo>
                <a:lnTo>
                  <a:pt x="158" y="611"/>
                </a:lnTo>
                <a:lnTo>
                  <a:pt x="150" y="611"/>
                </a:lnTo>
                <a:lnTo>
                  <a:pt x="123" y="597"/>
                </a:lnTo>
                <a:lnTo>
                  <a:pt x="114" y="597"/>
                </a:lnTo>
                <a:lnTo>
                  <a:pt x="100" y="588"/>
                </a:lnTo>
                <a:lnTo>
                  <a:pt x="94" y="585"/>
                </a:lnTo>
                <a:lnTo>
                  <a:pt x="94" y="576"/>
                </a:lnTo>
                <a:lnTo>
                  <a:pt x="100" y="572"/>
                </a:lnTo>
                <a:lnTo>
                  <a:pt x="100" y="558"/>
                </a:lnTo>
                <a:lnTo>
                  <a:pt x="103" y="554"/>
                </a:lnTo>
                <a:lnTo>
                  <a:pt x="103" y="551"/>
                </a:lnTo>
                <a:lnTo>
                  <a:pt x="100" y="537"/>
                </a:lnTo>
                <a:lnTo>
                  <a:pt x="94" y="537"/>
                </a:lnTo>
                <a:lnTo>
                  <a:pt x="94" y="528"/>
                </a:lnTo>
                <a:lnTo>
                  <a:pt x="94" y="524"/>
                </a:lnTo>
                <a:lnTo>
                  <a:pt x="100" y="519"/>
                </a:lnTo>
                <a:lnTo>
                  <a:pt x="91" y="512"/>
                </a:lnTo>
                <a:lnTo>
                  <a:pt x="71" y="481"/>
                </a:lnTo>
                <a:lnTo>
                  <a:pt x="71" y="473"/>
                </a:lnTo>
                <a:lnTo>
                  <a:pt x="68" y="464"/>
                </a:lnTo>
                <a:lnTo>
                  <a:pt x="68" y="458"/>
                </a:lnTo>
                <a:lnTo>
                  <a:pt x="54" y="442"/>
                </a:lnTo>
                <a:lnTo>
                  <a:pt x="54" y="419"/>
                </a:lnTo>
                <a:lnTo>
                  <a:pt x="59" y="416"/>
                </a:lnTo>
                <a:lnTo>
                  <a:pt x="62" y="416"/>
                </a:lnTo>
                <a:lnTo>
                  <a:pt x="68" y="412"/>
                </a:lnTo>
                <a:lnTo>
                  <a:pt x="68" y="398"/>
                </a:lnTo>
                <a:lnTo>
                  <a:pt x="62" y="394"/>
                </a:lnTo>
                <a:lnTo>
                  <a:pt x="54" y="389"/>
                </a:lnTo>
                <a:lnTo>
                  <a:pt x="45" y="380"/>
                </a:lnTo>
                <a:lnTo>
                  <a:pt x="41" y="373"/>
                </a:lnTo>
                <a:lnTo>
                  <a:pt x="41" y="346"/>
                </a:lnTo>
                <a:lnTo>
                  <a:pt x="45" y="343"/>
                </a:lnTo>
                <a:lnTo>
                  <a:pt x="41" y="337"/>
                </a:lnTo>
                <a:lnTo>
                  <a:pt x="45" y="337"/>
                </a:lnTo>
                <a:lnTo>
                  <a:pt x="45" y="325"/>
                </a:lnTo>
                <a:lnTo>
                  <a:pt x="50" y="325"/>
                </a:lnTo>
                <a:lnTo>
                  <a:pt x="54" y="329"/>
                </a:lnTo>
                <a:lnTo>
                  <a:pt x="54" y="337"/>
                </a:lnTo>
                <a:lnTo>
                  <a:pt x="54" y="343"/>
                </a:lnTo>
                <a:lnTo>
                  <a:pt x="62" y="346"/>
                </a:lnTo>
                <a:lnTo>
                  <a:pt x="62" y="343"/>
                </a:lnTo>
                <a:lnTo>
                  <a:pt x="68" y="337"/>
                </a:lnTo>
                <a:lnTo>
                  <a:pt x="62" y="325"/>
                </a:lnTo>
                <a:lnTo>
                  <a:pt x="59" y="316"/>
                </a:lnTo>
                <a:lnTo>
                  <a:pt x="62" y="307"/>
                </a:lnTo>
                <a:lnTo>
                  <a:pt x="59" y="304"/>
                </a:lnTo>
                <a:lnTo>
                  <a:pt x="54" y="311"/>
                </a:lnTo>
                <a:lnTo>
                  <a:pt x="54" y="316"/>
                </a:lnTo>
                <a:lnTo>
                  <a:pt x="50" y="320"/>
                </a:lnTo>
                <a:lnTo>
                  <a:pt x="41" y="316"/>
                </a:lnTo>
                <a:lnTo>
                  <a:pt x="30" y="304"/>
                </a:lnTo>
                <a:lnTo>
                  <a:pt x="22" y="298"/>
                </a:lnTo>
                <a:lnTo>
                  <a:pt x="27" y="295"/>
                </a:lnTo>
                <a:lnTo>
                  <a:pt x="27" y="265"/>
                </a:lnTo>
                <a:lnTo>
                  <a:pt x="18" y="256"/>
                </a:lnTo>
                <a:lnTo>
                  <a:pt x="13" y="241"/>
                </a:lnTo>
                <a:lnTo>
                  <a:pt x="4" y="220"/>
                </a:lnTo>
                <a:lnTo>
                  <a:pt x="9" y="211"/>
                </a:lnTo>
                <a:lnTo>
                  <a:pt x="4" y="208"/>
                </a:lnTo>
                <a:lnTo>
                  <a:pt x="4" y="199"/>
                </a:lnTo>
                <a:lnTo>
                  <a:pt x="9" y="186"/>
                </a:lnTo>
                <a:lnTo>
                  <a:pt x="13" y="177"/>
                </a:lnTo>
                <a:lnTo>
                  <a:pt x="18" y="172"/>
                </a:lnTo>
                <a:lnTo>
                  <a:pt x="13" y="156"/>
                </a:lnTo>
                <a:lnTo>
                  <a:pt x="9" y="142"/>
                </a:lnTo>
                <a:lnTo>
                  <a:pt x="9" y="138"/>
                </a:lnTo>
                <a:lnTo>
                  <a:pt x="4" y="135"/>
                </a:lnTo>
                <a:lnTo>
                  <a:pt x="0" y="129"/>
                </a:lnTo>
                <a:lnTo>
                  <a:pt x="0" y="121"/>
                </a:lnTo>
                <a:lnTo>
                  <a:pt x="0" y="112"/>
                </a:lnTo>
                <a:lnTo>
                  <a:pt x="0" y="103"/>
                </a:lnTo>
                <a:lnTo>
                  <a:pt x="9" y="90"/>
                </a:lnTo>
                <a:lnTo>
                  <a:pt x="27" y="69"/>
                </a:lnTo>
                <a:lnTo>
                  <a:pt x="27" y="65"/>
                </a:lnTo>
                <a:lnTo>
                  <a:pt x="30" y="57"/>
                </a:lnTo>
                <a:lnTo>
                  <a:pt x="36" y="51"/>
                </a:lnTo>
                <a:lnTo>
                  <a:pt x="41" y="42"/>
                </a:lnTo>
                <a:lnTo>
                  <a:pt x="41" y="21"/>
                </a:lnTo>
                <a:lnTo>
                  <a:pt x="36" y="12"/>
                </a:lnTo>
                <a:lnTo>
                  <a:pt x="41" y="3"/>
                </a:lnTo>
                <a:lnTo>
                  <a:pt x="45" y="0"/>
                </a:lnTo>
                <a:lnTo>
                  <a:pt x="278" y="57"/>
                </a:lnTo>
                <a:lnTo>
                  <a:pt x="217" y="277"/>
                </a:lnTo>
                <a:lnTo>
                  <a:pt x="473" y="633"/>
                </a:lnTo>
                <a:lnTo>
                  <a:pt x="473" y="641"/>
                </a:lnTo>
                <a:lnTo>
                  <a:pt x="473" y="645"/>
                </a:lnTo>
                <a:lnTo>
                  <a:pt x="473" y="650"/>
                </a:lnTo>
                <a:lnTo>
                  <a:pt x="477" y="657"/>
                </a:lnTo>
                <a:lnTo>
                  <a:pt x="477" y="663"/>
                </a:lnTo>
                <a:lnTo>
                  <a:pt x="477" y="672"/>
                </a:lnTo>
                <a:lnTo>
                  <a:pt x="482" y="681"/>
                </a:lnTo>
                <a:lnTo>
                  <a:pt x="486" y="684"/>
                </a:lnTo>
                <a:lnTo>
                  <a:pt x="491" y="693"/>
                </a:lnTo>
                <a:lnTo>
                  <a:pt x="486" y="693"/>
                </a:lnTo>
                <a:lnTo>
                  <a:pt x="477" y="697"/>
                </a:lnTo>
                <a:lnTo>
                  <a:pt x="468" y="702"/>
                </a:lnTo>
                <a:lnTo>
                  <a:pt x="464" y="711"/>
                </a:lnTo>
                <a:lnTo>
                  <a:pt x="455" y="732"/>
                </a:lnTo>
                <a:lnTo>
                  <a:pt x="445" y="745"/>
                </a:lnTo>
                <a:lnTo>
                  <a:pt x="436" y="745"/>
                </a:lnTo>
                <a:lnTo>
                  <a:pt x="436" y="750"/>
                </a:lnTo>
                <a:lnTo>
                  <a:pt x="441" y="753"/>
                </a:lnTo>
                <a:lnTo>
                  <a:pt x="436" y="759"/>
                </a:lnTo>
                <a:lnTo>
                  <a:pt x="436" y="766"/>
                </a:lnTo>
                <a:lnTo>
                  <a:pt x="436" y="771"/>
                </a:lnTo>
                <a:lnTo>
                  <a:pt x="445" y="780"/>
                </a:lnTo>
                <a:lnTo>
                  <a:pt x="450" y="784"/>
                </a:lnTo>
                <a:lnTo>
                  <a:pt x="445" y="784"/>
                </a:lnTo>
                <a:lnTo>
                  <a:pt x="445" y="793"/>
                </a:lnTo>
                <a:lnTo>
                  <a:pt x="441" y="796"/>
                </a:lnTo>
                <a:lnTo>
                  <a:pt x="436" y="796"/>
                </a:lnTo>
                <a:lnTo>
                  <a:pt x="427" y="793"/>
                </a:lnTo>
                <a:close/>
              </a:path>
            </a:pathLst>
          </a:custGeom>
          <a:solidFill>
            <a:srgbClr val="000099"/>
          </a:solidFill>
          <a:ln w="3175">
            <a:solidFill>
              <a:srgbClr val="000000"/>
            </a:solidFill>
            <a:round/>
            <a:headEnd/>
            <a:tailEnd/>
          </a:ln>
        </p:spPr>
        <p:txBody>
          <a:bodyPr/>
          <a:lstStyle/>
          <a:p>
            <a:endParaRPr lang="en-US"/>
          </a:p>
        </p:txBody>
      </p:sp>
      <p:sp>
        <p:nvSpPr>
          <p:cNvPr id="332822" name="Freeform 48"/>
          <p:cNvSpPr>
            <a:spLocks/>
          </p:cNvSpPr>
          <p:nvPr/>
        </p:nvSpPr>
        <p:spPr bwMode="auto">
          <a:xfrm rot="-133339">
            <a:off x="1185863" y="3851275"/>
            <a:ext cx="641350" cy="685800"/>
          </a:xfrm>
          <a:custGeom>
            <a:avLst/>
            <a:gdLst>
              <a:gd name="T0" fmla="*/ 550170 w 415"/>
              <a:gd name="T1" fmla="*/ 685800 h 459"/>
              <a:gd name="T2" fmla="*/ 641350 w 415"/>
              <a:gd name="T3" fmla="*/ 64247 h 459"/>
              <a:gd name="T4" fmla="*/ 176178 w 415"/>
              <a:gd name="T5" fmla="*/ 0 h 459"/>
              <a:gd name="T6" fmla="*/ 162269 w 415"/>
              <a:gd name="T7" fmla="*/ 58271 h 459"/>
              <a:gd name="T8" fmla="*/ 146815 w 415"/>
              <a:gd name="T9" fmla="*/ 103094 h 459"/>
              <a:gd name="T10" fmla="*/ 132906 w 415"/>
              <a:gd name="T11" fmla="*/ 103094 h 459"/>
              <a:gd name="T12" fmla="*/ 126725 w 415"/>
              <a:gd name="T13" fmla="*/ 98612 h 459"/>
              <a:gd name="T14" fmla="*/ 126725 w 415"/>
              <a:gd name="T15" fmla="*/ 89647 h 459"/>
              <a:gd name="T16" fmla="*/ 118997 w 415"/>
              <a:gd name="T17" fmla="*/ 85165 h 459"/>
              <a:gd name="T18" fmla="*/ 105089 w 415"/>
              <a:gd name="T19" fmla="*/ 85165 h 459"/>
              <a:gd name="T20" fmla="*/ 83453 w 415"/>
              <a:gd name="T21" fmla="*/ 85165 h 459"/>
              <a:gd name="T22" fmla="*/ 83453 w 415"/>
              <a:gd name="T23" fmla="*/ 89647 h 459"/>
              <a:gd name="T24" fmla="*/ 83453 w 415"/>
              <a:gd name="T25" fmla="*/ 109071 h 459"/>
              <a:gd name="T26" fmla="*/ 83453 w 415"/>
              <a:gd name="T27" fmla="*/ 161365 h 459"/>
              <a:gd name="T28" fmla="*/ 83453 w 415"/>
              <a:gd name="T29" fmla="*/ 167341 h 459"/>
              <a:gd name="T30" fmla="*/ 77271 w 415"/>
              <a:gd name="T31" fmla="*/ 194235 h 459"/>
              <a:gd name="T32" fmla="*/ 77271 w 415"/>
              <a:gd name="T33" fmla="*/ 201706 h 459"/>
              <a:gd name="T34" fmla="*/ 77271 w 415"/>
              <a:gd name="T35" fmla="*/ 207682 h 459"/>
              <a:gd name="T36" fmla="*/ 77271 w 415"/>
              <a:gd name="T37" fmla="*/ 219635 h 459"/>
              <a:gd name="T38" fmla="*/ 77271 w 415"/>
              <a:gd name="T39" fmla="*/ 225612 h 459"/>
              <a:gd name="T40" fmla="*/ 77271 w 415"/>
              <a:gd name="T41" fmla="*/ 233082 h 459"/>
              <a:gd name="T42" fmla="*/ 83453 w 415"/>
              <a:gd name="T43" fmla="*/ 246529 h 459"/>
              <a:gd name="T44" fmla="*/ 83453 w 415"/>
              <a:gd name="T45" fmla="*/ 252506 h 459"/>
              <a:gd name="T46" fmla="*/ 83453 w 415"/>
              <a:gd name="T47" fmla="*/ 265953 h 459"/>
              <a:gd name="T48" fmla="*/ 91180 w 415"/>
              <a:gd name="T49" fmla="*/ 279400 h 459"/>
              <a:gd name="T50" fmla="*/ 97362 w 415"/>
              <a:gd name="T51" fmla="*/ 283882 h 459"/>
              <a:gd name="T52" fmla="*/ 105089 w 415"/>
              <a:gd name="T53" fmla="*/ 297329 h 459"/>
              <a:gd name="T54" fmla="*/ 97362 w 415"/>
              <a:gd name="T55" fmla="*/ 297329 h 459"/>
              <a:gd name="T56" fmla="*/ 83453 w 415"/>
              <a:gd name="T57" fmla="*/ 304800 h 459"/>
              <a:gd name="T58" fmla="*/ 69544 w 415"/>
              <a:gd name="T59" fmla="*/ 310776 h 459"/>
              <a:gd name="T60" fmla="*/ 63362 w 415"/>
              <a:gd name="T61" fmla="*/ 324224 h 459"/>
              <a:gd name="T62" fmla="*/ 47908 w 415"/>
              <a:gd name="T63" fmla="*/ 355600 h 459"/>
              <a:gd name="T64" fmla="*/ 33999 w 415"/>
              <a:gd name="T65" fmla="*/ 375024 h 459"/>
              <a:gd name="T66" fmla="*/ 20090 w 415"/>
              <a:gd name="T67" fmla="*/ 375024 h 459"/>
              <a:gd name="T68" fmla="*/ 20090 w 415"/>
              <a:gd name="T69" fmla="*/ 382494 h 459"/>
              <a:gd name="T70" fmla="*/ 27818 w 415"/>
              <a:gd name="T71" fmla="*/ 386977 h 459"/>
              <a:gd name="T72" fmla="*/ 20090 w 415"/>
              <a:gd name="T73" fmla="*/ 395941 h 459"/>
              <a:gd name="T74" fmla="*/ 20090 w 415"/>
              <a:gd name="T75" fmla="*/ 409388 h 459"/>
              <a:gd name="T76" fmla="*/ 20090 w 415"/>
              <a:gd name="T77" fmla="*/ 413871 h 459"/>
              <a:gd name="T78" fmla="*/ 33999 w 415"/>
              <a:gd name="T79" fmla="*/ 427318 h 459"/>
              <a:gd name="T80" fmla="*/ 41726 w 415"/>
              <a:gd name="T81" fmla="*/ 433294 h 459"/>
              <a:gd name="T82" fmla="*/ 33999 w 415"/>
              <a:gd name="T83" fmla="*/ 433294 h 459"/>
              <a:gd name="T84" fmla="*/ 33999 w 415"/>
              <a:gd name="T85" fmla="*/ 446741 h 459"/>
              <a:gd name="T86" fmla="*/ 27818 w 415"/>
              <a:gd name="T87" fmla="*/ 454212 h 459"/>
              <a:gd name="T88" fmla="*/ 20090 w 415"/>
              <a:gd name="T89" fmla="*/ 454212 h 459"/>
              <a:gd name="T90" fmla="*/ 6182 w 415"/>
              <a:gd name="T91" fmla="*/ 446741 h 459"/>
              <a:gd name="T92" fmla="*/ 0 w 415"/>
              <a:gd name="T93" fmla="*/ 472141 h 459"/>
              <a:gd name="T94" fmla="*/ 344629 w 415"/>
              <a:gd name="T95" fmla="*/ 661894 h 459"/>
              <a:gd name="T96" fmla="*/ 550170 w 415"/>
              <a:gd name="T97" fmla="*/ 685800 h 4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15"/>
              <a:gd name="T148" fmla="*/ 0 h 459"/>
              <a:gd name="T149" fmla="*/ 415 w 415"/>
              <a:gd name="T150" fmla="*/ 459 h 45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15" h="459">
                <a:moveTo>
                  <a:pt x="356" y="459"/>
                </a:moveTo>
                <a:lnTo>
                  <a:pt x="415" y="43"/>
                </a:lnTo>
                <a:lnTo>
                  <a:pt x="114" y="0"/>
                </a:lnTo>
                <a:lnTo>
                  <a:pt x="105" y="39"/>
                </a:lnTo>
                <a:lnTo>
                  <a:pt x="95" y="69"/>
                </a:lnTo>
                <a:lnTo>
                  <a:pt x="86" y="69"/>
                </a:lnTo>
                <a:lnTo>
                  <a:pt x="82" y="66"/>
                </a:lnTo>
                <a:lnTo>
                  <a:pt x="82" y="60"/>
                </a:lnTo>
                <a:lnTo>
                  <a:pt x="77" y="57"/>
                </a:lnTo>
                <a:lnTo>
                  <a:pt x="68" y="57"/>
                </a:lnTo>
                <a:lnTo>
                  <a:pt x="54" y="57"/>
                </a:lnTo>
                <a:lnTo>
                  <a:pt x="54" y="60"/>
                </a:lnTo>
                <a:lnTo>
                  <a:pt x="54" y="73"/>
                </a:lnTo>
                <a:lnTo>
                  <a:pt x="54" y="108"/>
                </a:lnTo>
                <a:lnTo>
                  <a:pt x="54" y="112"/>
                </a:lnTo>
                <a:lnTo>
                  <a:pt x="50" y="130"/>
                </a:lnTo>
                <a:lnTo>
                  <a:pt x="50" y="135"/>
                </a:lnTo>
                <a:lnTo>
                  <a:pt x="50" y="139"/>
                </a:lnTo>
                <a:lnTo>
                  <a:pt x="50" y="147"/>
                </a:lnTo>
                <a:lnTo>
                  <a:pt x="50" y="151"/>
                </a:lnTo>
                <a:lnTo>
                  <a:pt x="50" y="156"/>
                </a:lnTo>
                <a:lnTo>
                  <a:pt x="54" y="165"/>
                </a:lnTo>
                <a:lnTo>
                  <a:pt x="54" y="169"/>
                </a:lnTo>
                <a:lnTo>
                  <a:pt x="54" y="178"/>
                </a:lnTo>
                <a:lnTo>
                  <a:pt x="59" y="187"/>
                </a:lnTo>
                <a:lnTo>
                  <a:pt x="63" y="190"/>
                </a:lnTo>
                <a:lnTo>
                  <a:pt x="68" y="199"/>
                </a:lnTo>
                <a:lnTo>
                  <a:pt x="63" y="199"/>
                </a:lnTo>
                <a:lnTo>
                  <a:pt x="54" y="204"/>
                </a:lnTo>
                <a:lnTo>
                  <a:pt x="45" y="208"/>
                </a:lnTo>
                <a:lnTo>
                  <a:pt x="41" y="217"/>
                </a:lnTo>
                <a:lnTo>
                  <a:pt x="31" y="238"/>
                </a:lnTo>
                <a:lnTo>
                  <a:pt x="22" y="251"/>
                </a:lnTo>
                <a:lnTo>
                  <a:pt x="13" y="251"/>
                </a:lnTo>
                <a:lnTo>
                  <a:pt x="13" y="256"/>
                </a:lnTo>
                <a:lnTo>
                  <a:pt x="18" y="259"/>
                </a:lnTo>
                <a:lnTo>
                  <a:pt x="13" y="265"/>
                </a:lnTo>
                <a:lnTo>
                  <a:pt x="13" y="274"/>
                </a:lnTo>
                <a:lnTo>
                  <a:pt x="13" y="277"/>
                </a:lnTo>
                <a:lnTo>
                  <a:pt x="22" y="286"/>
                </a:lnTo>
                <a:lnTo>
                  <a:pt x="27" y="290"/>
                </a:lnTo>
                <a:lnTo>
                  <a:pt x="22" y="290"/>
                </a:lnTo>
                <a:lnTo>
                  <a:pt x="22" y="299"/>
                </a:lnTo>
                <a:lnTo>
                  <a:pt x="18" y="304"/>
                </a:lnTo>
                <a:lnTo>
                  <a:pt x="13" y="304"/>
                </a:lnTo>
                <a:lnTo>
                  <a:pt x="4" y="299"/>
                </a:lnTo>
                <a:lnTo>
                  <a:pt x="0" y="316"/>
                </a:lnTo>
                <a:lnTo>
                  <a:pt x="223" y="443"/>
                </a:lnTo>
                <a:lnTo>
                  <a:pt x="356" y="459"/>
                </a:lnTo>
                <a:close/>
              </a:path>
            </a:pathLst>
          </a:custGeom>
          <a:solidFill>
            <a:srgbClr val="996633"/>
          </a:solidFill>
          <a:ln w="3175">
            <a:solidFill>
              <a:srgbClr val="000000"/>
            </a:solidFill>
            <a:round/>
            <a:headEnd/>
            <a:tailEnd/>
          </a:ln>
        </p:spPr>
        <p:txBody>
          <a:bodyPr/>
          <a:lstStyle/>
          <a:p>
            <a:endParaRPr lang="en-US"/>
          </a:p>
        </p:txBody>
      </p:sp>
      <p:sp>
        <p:nvSpPr>
          <p:cNvPr id="332823" name="Freeform 49"/>
          <p:cNvSpPr>
            <a:spLocks/>
          </p:cNvSpPr>
          <p:nvPr/>
        </p:nvSpPr>
        <p:spPr bwMode="auto">
          <a:xfrm rot="-133339">
            <a:off x="1736725" y="3895725"/>
            <a:ext cx="661988" cy="633413"/>
          </a:xfrm>
          <a:custGeom>
            <a:avLst/>
            <a:gdLst>
              <a:gd name="T0" fmla="*/ 90831 w 430"/>
              <a:gd name="T1" fmla="*/ 0 h 424"/>
              <a:gd name="T2" fmla="*/ 0 w 430"/>
              <a:gd name="T3" fmla="*/ 621462 h 424"/>
              <a:gd name="T4" fmla="*/ 84673 w 430"/>
              <a:gd name="T5" fmla="*/ 633413 h 424"/>
              <a:gd name="T6" fmla="*/ 90831 w 430"/>
              <a:gd name="T7" fmla="*/ 581127 h 424"/>
              <a:gd name="T8" fmla="*/ 257098 w 430"/>
              <a:gd name="T9" fmla="*/ 602041 h 424"/>
              <a:gd name="T10" fmla="*/ 250940 w 430"/>
              <a:gd name="T11" fmla="*/ 594572 h 424"/>
              <a:gd name="T12" fmla="*/ 257098 w 430"/>
              <a:gd name="T13" fmla="*/ 588596 h 424"/>
              <a:gd name="T14" fmla="*/ 250940 w 430"/>
              <a:gd name="T15" fmla="*/ 581127 h 424"/>
              <a:gd name="T16" fmla="*/ 608105 w 430"/>
              <a:gd name="T17" fmla="*/ 608017 h 424"/>
              <a:gd name="T18" fmla="*/ 648132 w 430"/>
              <a:gd name="T19" fmla="*/ 116524 h 424"/>
              <a:gd name="T20" fmla="*/ 657369 w 430"/>
              <a:gd name="T21" fmla="*/ 116524 h 424"/>
              <a:gd name="T22" fmla="*/ 661988 w 430"/>
              <a:gd name="T23" fmla="*/ 58262 h 424"/>
              <a:gd name="T24" fmla="*/ 90831 w 430"/>
              <a:gd name="T25" fmla="*/ 0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30"/>
              <a:gd name="T40" fmla="*/ 0 h 424"/>
              <a:gd name="T41" fmla="*/ 430 w 430"/>
              <a:gd name="T42" fmla="*/ 424 h 4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30" h="424">
                <a:moveTo>
                  <a:pt x="59" y="0"/>
                </a:moveTo>
                <a:lnTo>
                  <a:pt x="0" y="416"/>
                </a:lnTo>
                <a:lnTo>
                  <a:pt x="55" y="424"/>
                </a:lnTo>
                <a:lnTo>
                  <a:pt x="59" y="389"/>
                </a:lnTo>
                <a:lnTo>
                  <a:pt x="167" y="403"/>
                </a:lnTo>
                <a:lnTo>
                  <a:pt x="163" y="398"/>
                </a:lnTo>
                <a:lnTo>
                  <a:pt x="167" y="394"/>
                </a:lnTo>
                <a:lnTo>
                  <a:pt x="163" y="389"/>
                </a:lnTo>
                <a:lnTo>
                  <a:pt x="395" y="407"/>
                </a:lnTo>
                <a:lnTo>
                  <a:pt x="421" y="78"/>
                </a:lnTo>
                <a:lnTo>
                  <a:pt x="427" y="78"/>
                </a:lnTo>
                <a:lnTo>
                  <a:pt x="430" y="39"/>
                </a:lnTo>
                <a:lnTo>
                  <a:pt x="59" y="0"/>
                </a:lnTo>
                <a:close/>
              </a:path>
            </a:pathLst>
          </a:custGeom>
          <a:solidFill>
            <a:srgbClr val="996633"/>
          </a:solidFill>
          <a:ln w="3175">
            <a:solidFill>
              <a:srgbClr val="000000"/>
            </a:solidFill>
            <a:round/>
            <a:headEnd/>
            <a:tailEnd/>
          </a:ln>
        </p:spPr>
        <p:txBody>
          <a:bodyPr/>
          <a:lstStyle/>
          <a:p>
            <a:endParaRPr lang="en-US"/>
          </a:p>
        </p:txBody>
      </p:sp>
      <p:sp>
        <p:nvSpPr>
          <p:cNvPr id="332824" name="Freeform 50"/>
          <p:cNvSpPr>
            <a:spLocks/>
          </p:cNvSpPr>
          <p:nvPr/>
        </p:nvSpPr>
        <p:spPr bwMode="auto">
          <a:xfrm rot="-133339">
            <a:off x="3605213" y="3862388"/>
            <a:ext cx="777875" cy="249237"/>
          </a:xfrm>
          <a:custGeom>
            <a:avLst/>
            <a:gdLst>
              <a:gd name="T0" fmla="*/ 777875 w 505"/>
              <a:gd name="T1" fmla="*/ 0 h 167"/>
              <a:gd name="T2" fmla="*/ 625381 w 505"/>
              <a:gd name="T3" fmla="*/ 17909 h 167"/>
              <a:gd name="T4" fmla="*/ 611518 w 505"/>
              <a:gd name="T5" fmla="*/ 23879 h 167"/>
              <a:gd name="T6" fmla="*/ 217189 w 505"/>
              <a:gd name="T7" fmla="*/ 55220 h 167"/>
              <a:gd name="T8" fmla="*/ 217189 w 505"/>
              <a:gd name="T9" fmla="*/ 49250 h 167"/>
              <a:gd name="T10" fmla="*/ 197164 w 505"/>
              <a:gd name="T11" fmla="*/ 55220 h 167"/>
              <a:gd name="T12" fmla="*/ 203326 w 505"/>
              <a:gd name="T13" fmla="*/ 62682 h 167"/>
              <a:gd name="T14" fmla="*/ 203326 w 505"/>
              <a:gd name="T15" fmla="*/ 68652 h 167"/>
              <a:gd name="T16" fmla="*/ 63154 w 505"/>
              <a:gd name="T17" fmla="*/ 82084 h 167"/>
              <a:gd name="T18" fmla="*/ 55452 w 505"/>
              <a:gd name="T19" fmla="*/ 95516 h 167"/>
              <a:gd name="T20" fmla="*/ 49291 w 505"/>
              <a:gd name="T21" fmla="*/ 113425 h 167"/>
              <a:gd name="T22" fmla="*/ 55452 w 505"/>
              <a:gd name="T23" fmla="*/ 120887 h 167"/>
              <a:gd name="T24" fmla="*/ 49291 w 505"/>
              <a:gd name="T25" fmla="*/ 140289 h 167"/>
              <a:gd name="T26" fmla="*/ 49291 w 505"/>
              <a:gd name="T27" fmla="*/ 147751 h 167"/>
              <a:gd name="T28" fmla="*/ 41589 w 505"/>
              <a:gd name="T29" fmla="*/ 158198 h 167"/>
              <a:gd name="T30" fmla="*/ 35428 w 505"/>
              <a:gd name="T31" fmla="*/ 167153 h 167"/>
              <a:gd name="T32" fmla="*/ 27726 w 505"/>
              <a:gd name="T33" fmla="*/ 192524 h 167"/>
              <a:gd name="T34" fmla="*/ 13863 w 505"/>
              <a:gd name="T35" fmla="*/ 204464 h 167"/>
              <a:gd name="T36" fmla="*/ 13863 w 505"/>
              <a:gd name="T37" fmla="*/ 225358 h 167"/>
              <a:gd name="T38" fmla="*/ 13863 w 505"/>
              <a:gd name="T39" fmla="*/ 243267 h 167"/>
              <a:gd name="T40" fmla="*/ 0 w 505"/>
              <a:gd name="T41" fmla="*/ 249237 h 167"/>
              <a:gd name="T42" fmla="*/ 203326 w 505"/>
              <a:gd name="T43" fmla="*/ 238790 h 167"/>
              <a:gd name="T44" fmla="*/ 454402 w 505"/>
              <a:gd name="T45" fmla="*/ 216403 h 167"/>
              <a:gd name="T46" fmla="*/ 548363 w 505"/>
              <a:gd name="T47" fmla="*/ 204464 h 167"/>
              <a:gd name="T48" fmla="*/ 552984 w 505"/>
              <a:gd name="T49" fmla="*/ 180585 h 167"/>
              <a:gd name="T50" fmla="*/ 562227 w 505"/>
              <a:gd name="T51" fmla="*/ 180585 h 167"/>
              <a:gd name="T52" fmla="*/ 566848 w 505"/>
              <a:gd name="T53" fmla="*/ 171630 h 167"/>
              <a:gd name="T54" fmla="*/ 576090 w 505"/>
              <a:gd name="T55" fmla="*/ 167153 h 167"/>
              <a:gd name="T56" fmla="*/ 566848 w 505"/>
              <a:gd name="T57" fmla="*/ 158198 h 167"/>
              <a:gd name="T58" fmla="*/ 576090 w 505"/>
              <a:gd name="T59" fmla="*/ 153721 h 167"/>
              <a:gd name="T60" fmla="*/ 580711 w 505"/>
              <a:gd name="T61" fmla="*/ 147751 h 167"/>
              <a:gd name="T62" fmla="*/ 602276 w 505"/>
              <a:gd name="T63" fmla="*/ 140289 h 167"/>
              <a:gd name="T64" fmla="*/ 625381 w 505"/>
              <a:gd name="T65" fmla="*/ 134319 h 167"/>
              <a:gd name="T66" fmla="*/ 643865 w 505"/>
              <a:gd name="T67" fmla="*/ 113425 h 167"/>
              <a:gd name="T68" fmla="*/ 651567 w 505"/>
              <a:gd name="T69" fmla="*/ 113425 h 167"/>
              <a:gd name="T70" fmla="*/ 665430 w 505"/>
              <a:gd name="T71" fmla="*/ 99993 h 167"/>
              <a:gd name="T72" fmla="*/ 674672 w 505"/>
              <a:gd name="T73" fmla="*/ 89546 h 167"/>
              <a:gd name="T74" fmla="*/ 679293 w 505"/>
              <a:gd name="T75" fmla="*/ 89546 h 167"/>
              <a:gd name="T76" fmla="*/ 686995 w 505"/>
              <a:gd name="T77" fmla="*/ 89546 h 167"/>
              <a:gd name="T78" fmla="*/ 686995 w 505"/>
              <a:gd name="T79" fmla="*/ 82084 h 167"/>
              <a:gd name="T80" fmla="*/ 693156 w 505"/>
              <a:gd name="T81" fmla="*/ 76114 h 167"/>
              <a:gd name="T82" fmla="*/ 700858 w 505"/>
              <a:gd name="T83" fmla="*/ 82084 h 167"/>
              <a:gd name="T84" fmla="*/ 707019 w 505"/>
              <a:gd name="T85" fmla="*/ 76114 h 167"/>
              <a:gd name="T86" fmla="*/ 723963 w 505"/>
              <a:gd name="T87" fmla="*/ 62682 h 167"/>
              <a:gd name="T88" fmla="*/ 728584 w 505"/>
              <a:gd name="T89" fmla="*/ 62682 h 167"/>
              <a:gd name="T90" fmla="*/ 742447 w 505"/>
              <a:gd name="T91" fmla="*/ 62682 h 167"/>
              <a:gd name="T92" fmla="*/ 764012 w 505"/>
              <a:gd name="T93" fmla="*/ 37311 h 167"/>
              <a:gd name="T94" fmla="*/ 770173 w 505"/>
              <a:gd name="T95" fmla="*/ 31341 h 167"/>
              <a:gd name="T96" fmla="*/ 777875 w 505"/>
              <a:gd name="T97" fmla="*/ 23879 h 167"/>
              <a:gd name="T98" fmla="*/ 777875 w 505"/>
              <a:gd name="T99" fmla="*/ 17909 h 167"/>
              <a:gd name="T100" fmla="*/ 777875 w 505"/>
              <a:gd name="T101" fmla="*/ 4477 h 167"/>
              <a:gd name="T102" fmla="*/ 777875 w 505"/>
              <a:gd name="T103" fmla="*/ 0 h 16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5"/>
              <a:gd name="T157" fmla="*/ 0 h 167"/>
              <a:gd name="T158" fmla="*/ 505 w 505"/>
              <a:gd name="T159" fmla="*/ 167 h 16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5" h="167">
                <a:moveTo>
                  <a:pt x="505" y="0"/>
                </a:moveTo>
                <a:lnTo>
                  <a:pt x="406" y="12"/>
                </a:lnTo>
                <a:lnTo>
                  <a:pt x="397" y="16"/>
                </a:lnTo>
                <a:lnTo>
                  <a:pt x="141" y="37"/>
                </a:lnTo>
                <a:lnTo>
                  <a:pt x="141" y="33"/>
                </a:lnTo>
                <a:lnTo>
                  <a:pt x="128" y="37"/>
                </a:lnTo>
                <a:lnTo>
                  <a:pt x="132" y="42"/>
                </a:lnTo>
                <a:lnTo>
                  <a:pt x="132" y="46"/>
                </a:lnTo>
                <a:lnTo>
                  <a:pt x="41" y="55"/>
                </a:lnTo>
                <a:lnTo>
                  <a:pt x="36" y="64"/>
                </a:lnTo>
                <a:lnTo>
                  <a:pt x="32" y="76"/>
                </a:lnTo>
                <a:lnTo>
                  <a:pt x="36" y="81"/>
                </a:lnTo>
                <a:lnTo>
                  <a:pt x="32" y="94"/>
                </a:lnTo>
                <a:lnTo>
                  <a:pt x="32" y="99"/>
                </a:lnTo>
                <a:lnTo>
                  <a:pt x="27" y="106"/>
                </a:lnTo>
                <a:lnTo>
                  <a:pt x="23" y="112"/>
                </a:lnTo>
                <a:lnTo>
                  <a:pt x="18" y="129"/>
                </a:lnTo>
                <a:lnTo>
                  <a:pt x="9" y="137"/>
                </a:lnTo>
                <a:lnTo>
                  <a:pt x="9" y="151"/>
                </a:lnTo>
                <a:lnTo>
                  <a:pt x="9" y="163"/>
                </a:lnTo>
                <a:lnTo>
                  <a:pt x="0" y="167"/>
                </a:lnTo>
                <a:lnTo>
                  <a:pt x="132" y="160"/>
                </a:lnTo>
                <a:lnTo>
                  <a:pt x="295" y="145"/>
                </a:lnTo>
                <a:lnTo>
                  <a:pt x="356" y="137"/>
                </a:lnTo>
                <a:lnTo>
                  <a:pt x="359" y="121"/>
                </a:lnTo>
                <a:lnTo>
                  <a:pt x="365" y="121"/>
                </a:lnTo>
                <a:lnTo>
                  <a:pt x="368" y="115"/>
                </a:lnTo>
                <a:lnTo>
                  <a:pt x="374" y="112"/>
                </a:lnTo>
                <a:lnTo>
                  <a:pt x="368" y="106"/>
                </a:lnTo>
                <a:lnTo>
                  <a:pt x="374" y="103"/>
                </a:lnTo>
                <a:lnTo>
                  <a:pt x="377" y="99"/>
                </a:lnTo>
                <a:lnTo>
                  <a:pt x="391" y="94"/>
                </a:lnTo>
                <a:lnTo>
                  <a:pt x="406" y="90"/>
                </a:lnTo>
                <a:lnTo>
                  <a:pt x="418" y="76"/>
                </a:lnTo>
                <a:lnTo>
                  <a:pt x="423" y="76"/>
                </a:lnTo>
                <a:lnTo>
                  <a:pt x="432" y="67"/>
                </a:lnTo>
                <a:lnTo>
                  <a:pt x="438" y="60"/>
                </a:lnTo>
                <a:lnTo>
                  <a:pt x="441" y="60"/>
                </a:lnTo>
                <a:lnTo>
                  <a:pt x="446" y="60"/>
                </a:lnTo>
                <a:lnTo>
                  <a:pt x="446" y="55"/>
                </a:lnTo>
                <a:lnTo>
                  <a:pt x="450" y="51"/>
                </a:lnTo>
                <a:lnTo>
                  <a:pt x="455" y="55"/>
                </a:lnTo>
                <a:lnTo>
                  <a:pt x="459" y="51"/>
                </a:lnTo>
                <a:lnTo>
                  <a:pt x="470" y="42"/>
                </a:lnTo>
                <a:lnTo>
                  <a:pt x="473" y="42"/>
                </a:lnTo>
                <a:lnTo>
                  <a:pt x="482" y="42"/>
                </a:lnTo>
                <a:lnTo>
                  <a:pt x="496" y="25"/>
                </a:lnTo>
                <a:lnTo>
                  <a:pt x="500" y="21"/>
                </a:lnTo>
                <a:lnTo>
                  <a:pt x="505" y="16"/>
                </a:lnTo>
                <a:lnTo>
                  <a:pt x="505" y="12"/>
                </a:lnTo>
                <a:lnTo>
                  <a:pt x="505" y="3"/>
                </a:lnTo>
                <a:lnTo>
                  <a:pt x="505" y="0"/>
                </a:lnTo>
                <a:close/>
              </a:path>
            </a:pathLst>
          </a:custGeom>
          <a:solidFill>
            <a:srgbClr val="99CCFF"/>
          </a:solidFill>
          <a:ln w="3175">
            <a:solidFill>
              <a:srgbClr val="000000"/>
            </a:solidFill>
            <a:round/>
            <a:headEnd/>
            <a:tailEnd/>
          </a:ln>
        </p:spPr>
        <p:txBody>
          <a:bodyPr/>
          <a:lstStyle/>
          <a:p>
            <a:endParaRPr lang="en-US"/>
          </a:p>
        </p:txBody>
      </p:sp>
      <p:sp>
        <p:nvSpPr>
          <p:cNvPr id="332825" name="Freeform 51"/>
          <p:cNvSpPr>
            <a:spLocks/>
          </p:cNvSpPr>
          <p:nvPr/>
        </p:nvSpPr>
        <p:spPr bwMode="auto">
          <a:xfrm rot="-133339">
            <a:off x="4216400" y="3473450"/>
            <a:ext cx="717550" cy="382588"/>
          </a:xfrm>
          <a:custGeom>
            <a:avLst/>
            <a:gdLst>
              <a:gd name="T0" fmla="*/ 470119 w 464"/>
              <a:gd name="T1" fmla="*/ 326857 h 254"/>
              <a:gd name="T2" fmla="*/ 202584 w 464"/>
              <a:gd name="T3" fmla="*/ 364513 h 254"/>
              <a:gd name="T4" fmla="*/ 180934 w 464"/>
              <a:gd name="T5" fmla="*/ 358488 h 254"/>
              <a:gd name="T6" fmla="*/ 0 w 464"/>
              <a:gd name="T7" fmla="*/ 382588 h 254"/>
              <a:gd name="T8" fmla="*/ 32475 w 464"/>
              <a:gd name="T9" fmla="*/ 364513 h 254"/>
              <a:gd name="T10" fmla="*/ 61858 w 464"/>
              <a:gd name="T11" fmla="*/ 344932 h 254"/>
              <a:gd name="T12" fmla="*/ 61858 w 464"/>
              <a:gd name="T13" fmla="*/ 332882 h 254"/>
              <a:gd name="T14" fmla="*/ 68044 w 464"/>
              <a:gd name="T15" fmla="*/ 319325 h 254"/>
              <a:gd name="T16" fmla="*/ 131448 w 464"/>
              <a:gd name="T17" fmla="*/ 268113 h 254"/>
              <a:gd name="T18" fmla="*/ 139180 w 464"/>
              <a:gd name="T19" fmla="*/ 268113 h 254"/>
              <a:gd name="T20" fmla="*/ 145366 w 464"/>
              <a:gd name="T21" fmla="*/ 286188 h 254"/>
              <a:gd name="T22" fmla="*/ 180934 w 464"/>
              <a:gd name="T23" fmla="*/ 292213 h 254"/>
              <a:gd name="T24" fmla="*/ 188666 w 464"/>
              <a:gd name="T25" fmla="*/ 281669 h 254"/>
              <a:gd name="T26" fmla="*/ 202584 w 464"/>
              <a:gd name="T27" fmla="*/ 281669 h 254"/>
              <a:gd name="T28" fmla="*/ 216502 w 464"/>
              <a:gd name="T29" fmla="*/ 281669 h 254"/>
              <a:gd name="T30" fmla="*/ 244338 w 464"/>
              <a:gd name="T31" fmla="*/ 260582 h 254"/>
              <a:gd name="T32" fmla="*/ 272174 w 464"/>
              <a:gd name="T33" fmla="*/ 247025 h 254"/>
              <a:gd name="T34" fmla="*/ 293824 w 464"/>
              <a:gd name="T35" fmla="*/ 236482 h 254"/>
              <a:gd name="T36" fmla="*/ 293824 w 464"/>
              <a:gd name="T37" fmla="*/ 213888 h 254"/>
              <a:gd name="T38" fmla="*/ 329393 w 464"/>
              <a:gd name="T39" fmla="*/ 109956 h 254"/>
              <a:gd name="T40" fmla="*/ 343311 w 464"/>
              <a:gd name="T41" fmla="*/ 123513 h 254"/>
              <a:gd name="T42" fmla="*/ 364961 w 464"/>
              <a:gd name="T43" fmla="*/ 123513 h 254"/>
              <a:gd name="T44" fmla="*/ 378879 w 464"/>
              <a:gd name="T45" fmla="*/ 85856 h 254"/>
              <a:gd name="T46" fmla="*/ 400529 w 464"/>
              <a:gd name="T47" fmla="*/ 78325 h 254"/>
              <a:gd name="T48" fmla="*/ 414447 w 464"/>
              <a:gd name="T49" fmla="*/ 64769 h 254"/>
              <a:gd name="T50" fmla="*/ 420633 w 464"/>
              <a:gd name="T51" fmla="*/ 40669 h 254"/>
              <a:gd name="T52" fmla="*/ 428365 w 464"/>
              <a:gd name="T53" fmla="*/ 27113 h 254"/>
              <a:gd name="T54" fmla="*/ 428365 w 464"/>
              <a:gd name="T55" fmla="*/ 0 h 254"/>
              <a:gd name="T56" fmla="*/ 477851 w 464"/>
              <a:gd name="T57" fmla="*/ 27113 h 254"/>
              <a:gd name="T58" fmla="*/ 491769 w 464"/>
              <a:gd name="T59" fmla="*/ 6025 h 254"/>
              <a:gd name="T60" fmla="*/ 505687 w 464"/>
              <a:gd name="T61" fmla="*/ 6025 h 254"/>
              <a:gd name="T62" fmla="*/ 505687 w 464"/>
              <a:gd name="T63" fmla="*/ 19581 h 254"/>
              <a:gd name="T64" fmla="*/ 531977 w 464"/>
              <a:gd name="T65" fmla="*/ 27113 h 254"/>
              <a:gd name="T66" fmla="*/ 555173 w 464"/>
              <a:gd name="T67" fmla="*/ 40669 h 254"/>
              <a:gd name="T68" fmla="*/ 545895 w 464"/>
              <a:gd name="T69" fmla="*/ 78325 h 254"/>
              <a:gd name="T70" fmla="*/ 545895 w 464"/>
              <a:gd name="T71" fmla="*/ 103931 h 254"/>
              <a:gd name="T72" fmla="*/ 569091 w 464"/>
              <a:gd name="T73" fmla="*/ 96400 h 254"/>
              <a:gd name="T74" fmla="*/ 590742 w 464"/>
              <a:gd name="T75" fmla="*/ 109956 h 254"/>
              <a:gd name="T76" fmla="*/ 604660 w 464"/>
              <a:gd name="T77" fmla="*/ 117488 h 254"/>
              <a:gd name="T78" fmla="*/ 630949 w 464"/>
              <a:gd name="T79" fmla="*/ 131044 h 254"/>
              <a:gd name="T80" fmla="*/ 658785 w 464"/>
              <a:gd name="T81" fmla="*/ 144600 h 254"/>
              <a:gd name="T82" fmla="*/ 654146 w 464"/>
              <a:gd name="T83" fmla="*/ 150625 h 254"/>
              <a:gd name="T84" fmla="*/ 644867 w 464"/>
              <a:gd name="T85" fmla="*/ 168700 h 254"/>
              <a:gd name="T86" fmla="*/ 668064 w 464"/>
              <a:gd name="T87" fmla="*/ 189788 h 254"/>
              <a:gd name="T88" fmla="*/ 654146 w 464"/>
              <a:gd name="T89" fmla="*/ 195813 h 254"/>
              <a:gd name="T90" fmla="*/ 658785 w 464"/>
              <a:gd name="T91" fmla="*/ 200332 h 254"/>
              <a:gd name="T92" fmla="*/ 654146 w 464"/>
              <a:gd name="T93" fmla="*/ 209369 h 254"/>
              <a:gd name="T94" fmla="*/ 654146 w 464"/>
              <a:gd name="T95" fmla="*/ 213888 h 254"/>
              <a:gd name="T96" fmla="*/ 675796 w 464"/>
              <a:gd name="T97" fmla="*/ 222925 h 254"/>
              <a:gd name="T98" fmla="*/ 644867 w 464"/>
              <a:gd name="T99" fmla="*/ 227444 h 254"/>
              <a:gd name="T100" fmla="*/ 654146 w 464"/>
              <a:gd name="T101" fmla="*/ 241000 h 254"/>
              <a:gd name="T102" fmla="*/ 675796 w 464"/>
              <a:gd name="T103" fmla="*/ 241000 h 254"/>
              <a:gd name="T104" fmla="*/ 694353 w 464"/>
              <a:gd name="T105" fmla="*/ 236482 h 254"/>
              <a:gd name="T106" fmla="*/ 708271 w 464"/>
              <a:gd name="T107" fmla="*/ 241000 h 254"/>
              <a:gd name="T108" fmla="*/ 708271 w 464"/>
              <a:gd name="T109" fmla="*/ 272632 h 2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64"/>
              <a:gd name="T166" fmla="*/ 0 h 254"/>
              <a:gd name="T167" fmla="*/ 464 w 464"/>
              <a:gd name="T168" fmla="*/ 254 h 2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64" h="254">
                <a:moveTo>
                  <a:pt x="458" y="187"/>
                </a:moveTo>
                <a:lnTo>
                  <a:pt x="304" y="217"/>
                </a:lnTo>
                <a:lnTo>
                  <a:pt x="140" y="238"/>
                </a:lnTo>
                <a:lnTo>
                  <a:pt x="131" y="242"/>
                </a:lnTo>
                <a:lnTo>
                  <a:pt x="117" y="242"/>
                </a:lnTo>
                <a:lnTo>
                  <a:pt x="117" y="238"/>
                </a:lnTo>
                <a:lnTo>
                  <a:pt x="99" y="242"/>
                </a:lnTo>
                <a:lnTo>
                  <a:pt x="0" y="254"/>
                </a:lnTo>
                <a:lnTo>
                  <a:pt x="0" y="251"/>
                </a:lnTo>
                <a:lnTo>
                  <a:pt x="21" y="242"/>
                </a:lnTo>
                <a:lnTo>
                  <a:pt x="26" y="238"/>
                </a:lnTo>
                <a:lnTo>
                  <a:pt x="40" y="229"/>
                </a:lnTo>
                <a:lnTo>
                  <a:pt x="40" y="224"/>
                </a:lnTo>
                <a:lnTo>
                  <a:pt x="40" y="221"/>
                </a:lnTo>
                <a:lnTo>
                  <a:pt x="44" y="217"/>
                </a:lnTo>
                <a:lnTo>
                  <a:pt x="44" y="212"/>
                </a:lnTo>
                <a:lnTo>
                  <a:pt x="53" y="203"/>
                </a:lnTo>
                <a:lnTo>
                  <a:pt x="85" y="178"/>
                </a:lnTo>
                <a:lnTo>
                  <a:pt x="85" y="173"/>
                </a:lnTo>
                <a:lnTo>
                  <a:pt x="90" y="178"/>
                </a:lnTo>
                <a:lnTo>
                  <a:pt x="85" y="181"/>
                </a:lnTo>
                <a:lnTo>
                  <a:pt x="94" y="190"/>
                </a:lnTo>
                <a:lnTo>
                  <a:pt x="108" y="194"/>
                </a:lnTo>
                <a:lnTo>
                  <a:pt x="117" y="194"/>
                </a:lnTo>
                <a:lnTo>
                  <a:pt x="122" y="190"/>
                </a:lnTo>
                <a:lnTo>
                  <a:pt x="122" y="187"/>
                </a:lnTo>
                <a:lnTo>
                  <a:pt x="126" y="181"/>
                </a:lnTo>
                <a:lnTo>
                  <a:pt x="131" y="187"/>
                </a:lnTo>
                <a:lnTo>
                  <a:pt x="135" y="190"/>
                </a:lnTo>
                <a:lnTo>
                  <a:pt x="140" y="187"/>
                </a:lnTo>
                <a:lnTo>
                  <a:pt x="154" y="181"/>
                </a:lnTo>
                <a:lnTo>
                  <a:pt x="158" y="173"/>
                </a:lnTo>
                <a:lnTo>
                  <a:pt x="163" y="178"/>
                </a:lnTo>
                <a:lnTo>
                  <a:pt x="176" y="164"/>
                </a:lnTo>
                <a:lnTo>
                  <a:pt x="181" y="169"/>
                </a:lnTo>
                <a:lnTo>
                  <a:pt x="190" y="157"/>
                </a:lnTo>
                <a:lnTo>
                  <a:pt x="186" y="151"/>
                </a:lnTo>
                <a:lnTo>
                  <a:pt x="190" y="142"/>
                </a:lnTo>
                <a:lnTo>
                  <a:pt x="199" y="121"/>
                </a:lnTo>
                <a:lnTo>
                  <a:pt x="213" y="73"/>
                </a:lnTo>
                <a:lnTo>
                  <a:pt x="222" y="78"/>
                </a:lnTo>
                <a:lnTo>
                  <a:pt x="222" y="82"/>
                </a:lnTo>
                <a:lnTo>
                  <a:pt x="227" y="87"/>
                </a:lnTo>
                <a:lnTo>
                  <a:pt x="236" y="82"/>
                </a:lnTo>
                <a:lnTo>
                  <a:pt x="240" y="73"/>
                </a:lnTo>
                <a:lnTo>
                  <a:pt x="245" y="57"/>
                </a:lnTo>
                <a:lnTo>
                  <a:pt x="250" y="52"/>
                </a:lnTo>
                <a:lnTo>
                  <a:pt x="259" y="52"/>
                </a:lnTo>
                <a:lnTo>
                  <a:pt x="263" y="43"/>
                </a:lnTo>
                <a:lnTo>
                  <a:pt x="268" y="43"/>
                </a:lnTo>
                <a:lnTo>
                  <a:pt x="272" y="34"/>
                </a:lnTo>
                <a:lnTo>
                  <a:pt x="272" y="27"/>
                </a:lnTo>
                <a:lnTo>
                  <a:pt x="277" y="21"/>
                </a:lnTo>
                <a:lnTo>
                  <a:pt x="277" y="18"/>
                </a:lnTo>
                <a:lnTo>
                  <a:pt x="277" y="4"/>
                </a:lnTo>
                <a:lnTo>
                  <a:pt x="277" y="0"/>
                </a:lnTo>
                <a:lnTo>
                  <a:pt x="280" y="0"/>
                </a:lnTo>
                <a:lnTo>
                  <a:pt x="309" y="18"/>
                </a:lnTo>
                <a:lnTo>
                  <a:pt x="312" y="18"/>
                </a:lnTo>
                <a:lnTo>
                  <a:pt x="318" y="4"/>
                </a:lnTo>
                <a:lnTo>
                  <a:pt x="323" y="4"/>
                </a:lnTo>
                <a:lnTo>
                  <a:pt x="327" y="4"/>
                </a:lnTo>
                <a:lnTo>
                  <a:pt x="332" y="9"/>
                </a:lnTo>
                <a:lnTo>
                  <a:pt x="327" y="13"/>
                </a:lnTo>
                <a:lnTo>
                  <a:pt x="336" y="18"/>
                </a:lnTo>
                <a:lnTo>
                  <a:pt x="344" y="18"/>
                </a:lnTo>
                <a:lnTo>
                  <a:pt x="353" y="27"/>
                </a:lnTo>
                <a:lnTo>
                  <a:pt x="359" y="27"/>
                </a:lnTo>
                <a:lnTo>
                  <a:pt x="364" y="34"/>
                </a:lnTo>
                <a:lnTo>
                  <a:pt x="353" y="52"/>
                </a:lnTo>
                <a:lnTo>
                  <a:pt x="350" y="61"/>
                </a:lnTo>
                <a:lnTo>
                  <a:pt x="353" y="69"/>
                </a:lnTo>
                <a:lnTo>
                  <a:pt x="364" y="69"/>
                </a:lnTo>
                <a:lnTo>
                  <a:pt x="368" y="64"/>
                </a:lnTo>
                <a:lnTo>
                  <a:pt x="376" y="73"/>
                </a:lnTo>
                <a:lnTo>
                  <a:pt x="382" y="73"/>
                </a:lnTo>
                <a:lnTo>
                  <a:pt x="385" y="78"/>
                </a:lnTo>
                <a:lnTo>
                  <a:pt x="391" y="78"/>
                </a:lnTo>
                <a:lnTo>
                  <a:pt x="396" y="78"/>
                </a:lnTo>
                <a:lnTo>
                  <a:pt x="408" y="87"/>
                </a:lnTo>
                <a:lnTo>
                  <a:pt x="423" y="87"/>
                </a:lnTo>
                <a:lnTo>
                  <a:pt x="426" y="96"/>
                </a:lnTo>
                <a:lnTo>
                  <a:pt x="423" y="96"/>
                </a:lnTo>
                <a:lnTo>
                  <a:pt x="423" y="100"/>
                </a:lnTo>
                <a:lnTo>
                  <a:pt x="423" y="109"/>
                </a:lnTo>
                <a:lnTo>
                  <a:pt x="417" y="112"/>
                </a:lnTo>
                <a:lnTo>
                  <a:pt x="426" y="117"/>
                </a:lnTo>
                <a:lnTo>
                  <a:pt x="432" y="126"/>
                </a:lnTo>
                <a:lnTo>
                  <a:pt x="432" y="130"/>
                </a:lnTo>
                <a:lnTo>
                  <a:pt x="423" y="130"/>
                </a:lnTo>
                <a:lnTo>
                  <a:pt x="423" y="133"/>
                </a:lnTo>
                <a:lnTo>
                  <a:pt x="426" y="133"/>
                </a:lnTo>
                <a:lnTo>
                  <a:pt x="426" y="139"/>
                </a:lnTo>
                <a:lnTo>
                  <a:pt x="423" y="139"/>
                </a:lnTo>
                <a:lnTo>
                  <a:pt x="417" y="139"/>
                </a:lnTo>
                <a:lnTo>
                  <a:pt x="423" y="142"/>
                </a:lnTo>
                <a:lnTo>
                  <a:pt x="426" y="142"/>
                </a:lnTo>
                <a:lnTo>
                  <a:pt x="437" y="148"/>
                </a:lnTo>
                <a:lnTo>
                  <a:pt x="426" y="157"/>
                </a:lnTo>
                <a:lnTo>
                  <a:pt x="417" y="151"/>
                </a:lnTo>
                <a:lnTo>
                  <a:pt x="417" y="157"/>
                </a:lnTo>
                <a:lnTo>
                  <a:pt x="423" y="160"/>
                </a:lnTo>
                <a:lnTo>
                  <a:pt x="426" y="164"/>
                </a:lnTo>
                <a:lnTo>
                  <a:pt x="437" y="160"/>
                </a:lnTo>
                <a:lnTo>
                  <a:pt x="440" y="157"/>
                </a:lnTo>
                <a:lnTo>
                  <a:pt x="449" y="157"/>
                </a:lnTo>
                <a:lnTo>
                  <a:pt x="455" y="157"/>
                </a:lnTo>
                <a:lnTo>
                  <a:pt x="458" y="160"/>
                </a:lnTo>
                <a:lnTo>
                  <a:pt x="464" y="178"/>
                </a:lnTo>
                <a:lnTo>
                  <a:pt x="458" y="181"/>
                </a:lnTo>
                <a:lnTo>
                  <a:pt x="458" y="187"/>
                </a:lnTo>
                <a:close/>
              </a:path>
            </a:pathLst>
          </a:custGeom>
          <a:solidFill>
            <a:srgbClr val="99CCFF"/>
          </a:solidFill>
          <a:ln w="3175">
            <a:solidFill>
              <a:srgbClr val="000000"/>
            </a:solidFill>
            <a:round/>
            <a:headEnd/>
            <a:tailEnd/>
          </a:ln>
        </p:spPr>
        <p:txBody>
          <a:bodyPr/>
          <a:lstStyle/>
          <a:p>
            <a:endParaRPr lang="en-US"/>
          </a:p>
        </p:txBody>
      </p:sp>
      <p:sp>
        <p:nvSpPr>
          <p:cNvPr id="332826" name="Freeform 52"/>
          <p:cNvSpPr>
            <a:spLocks/>
          </p:cNvSpPr>
          <p:nvPr/>
        </p:nvSpPr>
        <p:spPr bwMode="auto">
          <a:xfrm rot="-133339">
            <a:off x="4149725" y="3754438"/>
            <a:ext cx="833438" cy="327025"/>
          </a:xfrm>
          <a:custGeom>
            <a:avLst/>
            <a:gdLst>
              <a:gd name="T0" fmla="*/ 4630 w 540"/>
              <a:gd name="T1" fmla="*/ 264593 h 220"/>
              <a:gd name="T2" fmla="*/ 18521 w 540"/>
              <a:gd name="T3" fmla="*/ 255674 h 220"/>
              <a:gd name="T4" fmla="*/ 18521 w 540"/>
              <a:gd name="T5" fmla="*/ 242296 h 220"/>
              <a:gd name="T6" fmla="*/ 32411 w 540"/>
              <a:gd name="T7" fmla="*/ 228918 h 220"/>
              <a:gd name="T8" fmla="*/ 77170 w 540"/>
              <a:gd name="T9" fmla="*/ 217026 h 220"/>
              <a:gd name="T10" fmla="*/ 103408 w 540"/>
              <a:gd name="T11" fmla="*/ 197702 h 220"/>
              <a:gd name="T12" fmla="*/ 126559 w 540"/>
              <a:gd name="T13" fmla="*/ 170945 h 220"/>
              <a:gd name="T14" fmla="*/ 138906 w 540"/>
              <a:gd name="T15" fmla="*/ 170945 h 220"/>
              <a:gd name="T16" fmla="*/ 145080 w 540"/>
              <a:gd name="T17" fmla="*/ 160540 h 220"/>
              <a:gd name="T18" fmla="*/ 158971 w 540"/>
              <a:gd name="T19" fmla="*/ 160540 h 220"/>
              <a:gd name="T20" fmla="*/ 180578 w 540"/>
              <a:gd name="T21" fmla="*/ 147161 h 220"/>
              <a:gd name="T22" fmla="*/ 216077 w 540"/>
              <a:gd name="T23" fmla="*/ 121891 h 220"/>
              <a:gd name="T24" fmla="*/ 229967 w 540"/>
              <a:gd name="T25" fmla="*/ 108513 h 220"/>
              <a:gd name="T26" fmla="*/ 229967 w 540"/>
              <a:gd name="T27" fmla="*/ 89189 h 220"/>
              <a:gd name="T28" fmla="*/ 257748 w 540"/>
              <a:gd name="T29" fmla="*/ 75810 h 220"/>
              <a:gd name="T30" fmla="*/ 279356 w 540"/>
              <a:gd name="T31" fmla="*/ 81756 h 220"/>
              <a:gd name="T32" fmla="*/ 546365 w 540"/>
              <a:gd name="T33" fmla="*/ 44594 h 220"/>
              <a:gd name="T34" fmla="*/ 793310 w 540"/>
              <a:gd name="T35" fmla="*/ 4459 h 220"/>
              <a:gd name="T36" fmla="*/ 805657 w 540"/>
              <a:gd name="T37" fmla="*/ 17838 h 220"/>
              <a:gd name="T38" fmla="*/ 814917 w 540"/>
              <a:gd name="T39" fmla="*/ 37162 h 220"/>
              <a:gd name="T40" fmla="*/ 801027 w 540"/>
              <a:gd name="T41" fmla="*/ 31216 h 220"/>
              <a:gd name="T42" fmla="*/ 787136 w 540"/>
              <a:gd name="T43" fmla="*/ 31216 h 220"/>
              <a:gd name="T44" fmla="*/ 770158 w 540"/>
              <a:gd name="T45" fmla="*/ 50540 h 220"/>
              <a:gd name="T46" fmla="*/ 756268 w 540"/>
              <a:gd name="T47" fmla="*/ 62432 h 220"/>
              <a:gd name="T48" fmla="*/ 737747 w 540"/>
              <a:gd name="T49" fmla="*/ 68378 h 220"/>
              <a:gd name="T50" fmla="*/ 743920 w 540"/>
              <a:gd name="T51" fmla="*/ 75810 h 220"/>
              <a:gd name="T52" fmla="*/ 779419 w 540"/>
              <a:gd name="T53" fmla="*/ 62432 h 220"/>
              <a:gd name="T54" fmla="*/ 801027 w 540"/>
              <a:gd name="T55" fmla="*/ 55000 h 220"/>
              <a:gd name="T56" fmla="*/ 801027 w 540"/>
              <a:gd name="T57" fmla="*/ 68378 h 220"/>
              <a:gd name="T58" fmla="*/ 805657 w 540"/>
              <a:gd name="T59" fmla="*/ 68378 h 220"/>
              <a:gd name="T60" fmla="*/ 819547 w 540"/>
              <a:gd name="T61" fmla="*/ 55000 h 220"/>
              <a:gd name="T62" fmla="*/ 833438 w 540"/>
              <a:gd name="T63" fmla="*/ 68378 h 220"/>
              <a:gd name="T64" fmla="*/ 833438 w 540"/>
              <a:gd name="T65" fmla="*/ 95135 h 220"/>
              <a:gd name="T66" fmla="*/ 819547 w 540"/>
              <a:gd name="T67" fmla="*/ 108513 h 220"/>
              <a:gd name="T68" fmla="*/ 805657 w 540"/>
              <a:gd name="T69" fmla="*/ 121891 h 220"/>
              <a:gd name="T70" fmla="*/ 793310 w 540"/>
              <a:gd name="T71" fmla="*/ 126351 h 220"/>
              <a:gd name="T72" fmla="*/ 770158 w 540"/>
              <a:gd name="T73" fmla="*/ 126351 h 220"/>
              <a:gd name="T74" fmla="*/ 765528 w 540"/>
              <a:gd name="T75" fmla="*/ 112972 h 220"/>
              <a:gd name="T76" fmla="*/ 756268 w 540"/>
              <a:gd name="T77" fmla="*/ 126351 h 220"/>
              <a:gd name="T78" fmla="*/ 756268 w 540"/>
              <a:gd name="T79" fmla="*/ 139729 h 220"/>
              <a:gd name="T80" fmla="*/ 770158 w 540"/>
              <a:gd name="T81" fmla="*/ 147161 h 220"/>
              <a:gd name="T82" fmla="*/ 751637 w 540"/>
              <a:gd name="T83" fmla="*/ 179864 h 220"/>
              <a:gd name="T84" fmla="*/ 730030 w 540"/>
              <a:gd name="T85" fmla="*/ 170945 h 220"/>
              <a:gd name="T86" fmla="*/ 737747 w 540"/>
              <a:gd name="T87" fmla="*/ 184323 h 220"/>
              <a:gd name="T88" fmla="*/ 770158 w 540"/>
              <a:gd name="T89" fmla="*/ 179864 h 220"/>
              <a:gd name="T90" fmla="*/ 787136 w 540"/>
              <a:gd name="T91" fmla="*/ 166485 h 220"/>
              <a:gd name="T92" fmla="*/ 801027 w 540"/>
              <a:gd name="T93" fmla="*/ 170945 h 220"/>
              <a:gd name="T94" fmla="*/ 779419 w 540"/>
              <a:gd name="T95" fmla="*/ 197702 h 220"/>
              <a:gd name="T96" fmla="*/ 756268 w 540"/>
              <a:gd name="T97" fmla="*/ 205134 h 220"/>
              <a:gd name="T98" fmla="*/ 720769 w 540"/>
              <a:gd name="T99" fmla="*/ 228918 h 220"/>
              <a:gd name="T100" fmla="*/ 694532 w 540"/>
              <a:gd name="T101" fmla="*/ 251215 h 220"/>
              <a:gd name="T102" fmla="*/ 674467 w 540"/>
              <a:gd name="T103" fmla="*/ 282431 h 220"/>
              <a:gd name="T104" fmla="*/ 666750 w 540"/>
              <a:gd name="T105" fmla="*/ 313647 h 220"/>
              <a:gd name="T106" fmla="*/ 617361 w 540"/>
              <a:gd name="T107" fmla="*/ 327025 h 220"/>
              <a:gd name="T108" fmla="*/ 483085 w 540"/>
              <a:gd name="T109" fmla="*/ 251215 h 220"/>
              <a:gd name="T110" fmla="*/ 370417 w 540"/>
              <a:gd name="T111" fmla="*/ 251215 h 220"/>
              <a:gd name="T112" fmla="*/ 342636 w 540"/>
              <a:gd name="T113" fmla="*/ 237836 h 220"/>
              <a:gd name="T114" fmla="*/ 342636 w 540"/>
              <a:gd name="T115" fmla="*/ 224458 h 220"/>
              <a:gd name="T116" fmla="*/ 208360 w 540"/>
              <a:gd name="T117" fmla="*/ 237836 h 220"/>
              <a:gd name="T118" fmla="*/ 180578 w 540"/>
              <a:gd name="T119" fmla="*/ 255674 h 220"/>
              <a:gd name="T120" fmla="*/ 145080 w 540"/>
              <a:gd name="T121" fmla="*/ 269052 h 22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40"/>
              <a:gd name="T184" fmla="*/ 0 h 220"/>
              <a:gd name="T185" fmla="*/ 540 w 540"/>
              <a:gd name="T186" fmla="*/ 220 h 22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40" h="220">
                <a:moveTo>
                  <a:pt x="0" y="194"/>
                </a:moveTo>
                <a:lnTo>
                  <a:pt x="3" y="178"/>
                </a:lnTo>
                <a:lnTo>
                  <a:pt x="9" y="178"/>
                </a:lnTo>
                <a:lnTo>
                  <a:pt x="12" y="172"/>
                </a:lnTo>
                <a:lnTo>
                  <a:pt x="18" y="169"/>
                </a:lnTo>
                <a:lnTo>
                  <a:pt x="12" y="163"/>
                </a:lnTo>
                <a:lnTo>
                  <a:pt x="18" y="160"/>
                </a:lnTo>
                <a:lnTo>
                  <a:pt x="21" y="154"/>
                </a:lnTo>
                <a:lnTo>
                  <a:pt x="35" y="151"/>
                </a:lnTo>
                <a:lnTo>
                  <a:pt x="50" y="146"/>
                </a:lnTo>
                <a:lnTo>
                  <a:pt x="62" y="133"/>
                </a:lnTo>
                <a:lnTo>
                  <a:pt x="67" y="133"/>
                </a:lnTo>
                <a:lnTo>
                  <a:pt x="76" y="124"/>
                </a:lnTo>
                <a:lnTo>
                  <a:pt x="82" y="115"/>
                </a:lnTo>
                <a:lnTo>
                  <a:pt x="85" y="115"/>
                </a:lnTo>
                <a:lnTo>
                  <a:pt x="90" y="115"/>
                </a:lnTo>
                <a:lnTo>
                  <a:pt x="90" y="112"/>
                </a:lnTo>
                <a:lnTo>
                  <a:pt x="94" y="108"/>
                </a:lnTo>
                <a:lnTo>
                  <a:pt x="99" y="112"/>
                </a:lnTo>
                <a:lnTo>
                  <a:pt x="103" y="108"/>
                </a:lnTo>
                <a:lnTo>
                  <a:pt x="114" y="99"/>
                </a:lnTo>
                <a:lnTo>
                  <a:pt x="117" y="99"/>
                </a:lnTo>
                <a:lnTo>
                  <a:pt x="126" y="99"/>
                </a:lnTo>
                <a:lnTo>
                  <a:pt x="140" y="82"/>
                </a:lnTo>
                <a:lnTo>
                  <a:pt x="146" y="76"/>
                </a:lnTo>
                <a:lnTo>
                  <a:pt x="149" y="73"/>
                </a:lnTo>
                <a:lnTo>
                  <a:pt x="149" y="69"/>
                </a:lnTo>
                <a:lnTo>
                  <a:pt x="149" y="60"/>
                </a:lnTo>
                <a:lnTo>
                  <a:pt x="149" y="55"/>
                </a:lnTo>
                <a:lnTo>
                  <a:pt x="167" y="51"/>
                </a:lnTo>
                <a:lnTo>
                  <a:pt x="167" y="55"/>
                </a:lnTo>
                <a:lnTo>
                  <a:pt x="181" y="55"/>
                </a:lnTo>
                <a:lnTo>
                  <a:pt x="190" y="51"/>
                </a:lnTo>
                <a:lnTo>
                  <a:pt x="354" y="30"/>
                </a:lnTo>
                <a:lnTo>
                  <a:pt x="510" y="0"/>
                </a:lnTo>
                <a:lnTo>
                  <a:pt x="514" y="3"/>
                </a:lnTo>
                <a:lnTo>
                  <a:pt x="519" y="7"/>
                </a:lnTo>
                <a:lnTo>
                  <a:pt x="522" y="12"/>
                </a:lnTo>
                <a:lnTo>
                  <a:pt x="528" y="21"/>
                </a:lnTo>
                <a:lnTo>
                  <a:pt x="528" y="25"/>
                </a:lnTo>
                <a:lnTo>
                  <a:pt x="522" y="21"/>
                </a:lnTo>
                <a:lnTo>
                  <a:pt x="519" y="21"/>
                </a:lnTo>
                <a:lnTo>
                  <a:pt x="514" y="21"/>
                </a:lnTo>
                <a:lnTo>
                  <a:pt x="510" y="21"/>
                </a:lnTo>
                <a:lnTo>
                  <a:pt x="514" y="25"/>
                </a:lnTo>
                <a:lnTo>
                  <a:pt x="499" y="34"/>
                </a:lnTo>
                <a:lnTo>
                  <a:pt x="496" y="34"/>
                </a:lnTo>
                <a:lnTo>
                  <a:pt x="490" y="42"/>
                </a:lnTo>
                <a:lnTo>
                  <a:pt x="482" y="42"/>
                </a:lnTo>
                <a:lnTo>
                  <a:pt x="478" y="46"/>
                </a:lnTo>
                <a:lnTo>
                  <a:pt x="478" y="51"/>
                </a:lnTo>
                <a:lnTo>
                  <a:pt x="482" y="51"/>
                </a:lnTo>
                <a:lnTo>
                  <a:pt x="490" y="46"/>
                </a:lnTo>
                <a:lnTo>
                  <a:pt x="505" y="42"/>
                </a:lnTo>
                <a:lnTo>
                  <a:pt x="510" y="37"/>
                </a:lnTo>
                <a:lnTo>
                  <a:pt x="519" y="37"/>
                </a:lnTo>
                <a:lnTo>
                  <a:pt x="519" y="42"/>
                </a:lnTo>
                <a:lnTo>
                  <a:pt x="519" y="46"/>
                </a:lnTo>
                <a:lnTo>
                  <a:pt x="522" y="51"/>
                </a:lnTo>
                <a:lnTo>
                  <a:pt x="522" y="46"/>
                </a:lnTo>
                <a:lnTo>
                  <a:pt x="528" y="46"/>
                </a:lnTo>
                <a:lnTo>
                  <a:pt x="531" y="37"/>
                </a:lnTo>
                <a:lnTo>
                  <a:pt x="537" y="37"/>
                </a:lnTo>
                <a:lnTo>
                  <a:pt x="540" y="46"/>
                </a:lnTo>
                <a:lnTo>
                  <a:pt x="540" y="60"/>
                </a:lnTo>
                <a:lnTo>
                  <a:pt x="540" y="64"/>
                </a:lnTo>
                <a:lnTo>
                  <a:pt x="531" y="69"/>
                </a:lnTo>
                <a:lnTo>
                  <a:pt x="531" y="73"/>
                </a:lnTo>
                <a:lnTo>
                  <a:pt x="531" y="76"/>
                </a:lnTo>
                <a:lnTo>
                  <a:pt x="522" y="82"/>
                </a:lnTo>
                <a:lnTo>
                  <a:pt x="519" y="82"/>
                </a:lnTo>
                <a:lnTo>
                  <a:pt x="514" y="85"/>
                </a:lnTo>
                <a:lnTo>
                  <a:pt x="505" y="85"/>
                </a:lnTo>
                <a:lnTo>
                  <a:pt x="499" y="85"/>
                </a:lnTo>
                <a:lnTo>
                  <a:pt x="496" y="82"/>
                </a:lnTo>
                <a:lnTo>
                  <a:pt x="496" y="76"/>
                </a:lnTo>
                <a:lnTo>
                  <a:pt x="490" y="76"/>
                </a:lnTo>
                <a:lnTo>
                  <a:pt x="490" y="85"/>
                </a:lnTo>
                <a:lnTo>
                  <a:pt x="490" y="90"/>
                </a:lnTo>
                <a:lnTo>
                  <a:pt x="490" y="94"/>
                </a:lnTo>
                <a:lnTo>
                  <a:pt x="496" y="94"/>
                </a:lnTo>
                <a:lnTo>
                  <a:pt x="499" y="99"/>
                </a:lnTo>
                <a:lnTo>
                  <a:pt x="499" y="103"/>
                </a:lnTo>
                <a:lnTo>
                  <a:pt x="487" y="121"/>
                </a:lnTo>
                <a:lnTo>
                  <a:pt x="478" y="115"/>
                </a:lnTo>
                <a:lnTo>
                  <a:pt x="473" y="115"/>
                </a:lnTo>
                <a:lnTo>
                  <a:pt x="473" y="121"/>
                </a:lnTo>
                <a:lnTo>
                  <a:pt x="478" y="124"/>
                </a:lnTo>
                <a:lnTo>
                  <a:pt x="490" y="121"/>
                </a:lnTo>
                <a:lnTo>
                  <a:pt x="499" y="121"/>
                </a:lnTo>
                <a:lnTo>
                  <a:pt x="510" y="115"/>
                </a:lnTo>
                <a:lnTo>
                  <a:pt x="510" y="112"/>
                </a:lnTo>
                <a:lnTo>
                  <a:pt x="514" y="112"/>
                </a:lnTo>
                <a:lnTo>
                  <a:pt x="519" y="115"/>
                </a:lnTo>
                <a:lnTo>
                  <a:pt x="514" y="124"/>
                </a:lnTo>
                <a:lnTo>
                  <a:pt x="505" y="133"/>
                </a:lnTo>
                <a:lnTo>
                  <a:pt x="496" y="138"/>
                </a:lnTo>
                <a:lnTo>
                  <a:pt x="490" y="138"/>
                </a:lnTo>
                <a:lnTo>
                  <a:pt x="478" y="138"/>
                </a:lnTo>
                <a:lnTo>
                  <a:pt x="467" y="154"/>
                </a:lnTo>
                <a:lnTo>
                  <a:pt x="464" y="160"/>
                </a:lnTo>
                <a:lnTo>
                  <a:pt x="450" y="169"/>
                </a:lnTo>
                <a:lnTo>
                  <a:pt x="441" y="178"/>
                </a:lnTo>
                <a:lnTo>
                  <a:pt x="437" y="190"/>
                </a:lnTo>
                <a:lnTo>
                  <a:pt x="432" y="208"/>
                </a:lnTo>
                <a:lnTo>
                  <a:pt x="432" y="211"/>
                </a:lnTo>
                <a:lnTo>
                  <a:pt x="423" y="217"/>
                </a:lnTo>
                <a:lnTo>
                  <a:pt x="400" y="220"/>
                </a:lnTo>
                <a:lnTo>
                  <a:pt x="394" y="220"/>
                </a:lnTo>
                <a:lnTo>
                  <a:pt x="313" y="169"/>
                </a:lnTo>
                <a:lnTo>
                  <a:pt x="245" y="178"/>
                </a:lnTo>
                <a:lnTo>
                  <a:pt x="240" y="169"/>
                </a:lnTo>
                <a:lnTo>
                  <a:pt x="227" y="154"/>
                </a:lnTo>
                <a:lnTo>
                  <a:pt x="222" y="160"/>
                </a:lnTo>
                <a:lnTo>
                  <a:pt x="222" y="154"/>
                </a:lnTo>
                <a:lnTo>
                  <a:pt x="222" y="151"/>
                </a:lnTo>
                <a:lnTo>
                  <a:pt x="140" y="160"/>
                </a:lnTo>
                <a:lnTo>
                  <a:pt x="135" y="160"/>
                </a:lnTo>
                <a:lnTo>
                  <a:pt x="135" y="163"/>
                </a:lnTo>
                <a:lnTo>
                  <a:pt x="117" y="172"/>
                </a:lnTo>
                <a:lnTo>
                  <a:pt x="114" y="172"/>
                </a:lnTo>
                <a:lnTo>
                  <a:pt x="94" y="181"/>
                </a:lnTo>
                <a:lnTo>
                  <a:pt x="0" y="194"/>
                </a:lnTo>
                <a:close/>
              </a:path>
            </a:pathLst>
          </a:custGeom>
          <a:solidFill>
            <a:srgbClr val="99CCFF"/>
          </a:solidFill>
          <a:ln w="3175">
            <a:solidFill>
              <a:srgbClr val="000000"/>
            </a:solidFill>
            <a:round/>
            <a:headEnd/>
            <a:tailEnd/>
          </a:ln>
        </p:spPr>
        <p:txBody>
          <a:bodyPr/>
          <a:lstStyle/>
          <a:p>
            <a:endParaRPr lang="en-US"/>
          </a:p>
        </p:txBody>
      </p:sp>
      <p:sp>
        <p:nvSpPr>
          <p:cNvPr id="332827" name="Freeform 53"/>
          <p:cNvSpPr>
            <a:spLocks/>
          </p:cNvSpPr>
          <p:nvPr/>
        </p:nvSpPr>
        <p:spPr bwMode="auto">
          <a:xfrm rot="-133339">
            <a:off x="3192463" y="3962400"/>
            <a:ext cx="466725" cy="403225"/>
          </a:xfrm>
          <a:custGeom>
            <a:avLst/>
            <a:gdLst>
              <a:gd name="T0" fmla="*/ 0 w 304"/>
              <a:gd name="T1" fmla="*/ 18055 h 268"/>
              <a:gd name="T2" fmla="*/ 420667 w 304"/>
              <a:gd name="T3" fmla="*/ 0 h 268"/>
              <a:gd name="T4" fmla="*/ 420667 w 304"/>
              <a:gd name="T5" fmla="*/ 4514 h 268"/>
              <a:gd name="T6" fmla="*/ 426808 w 304"/>
              <a:gd name="T7" fmla="*/ 13541 h 268"/>
              <a:gd name="T8" fmla="*/ 434484 w 304"/>
              <a:gd name="T9" fmla="*/ 18055 h 268"/>
              <a:gd name="T10" fmla="*/ 426808 w 304"/>
              <a:gd name="T11" fmla="*/ 31596 h 268"/>
              <a:gd name="T12" fmla="*/ 420667 w 304"/>
              <a:gd name="T13" fmla="*/ 39119 h 268"/>
              <a:gd name="T14" fmla="*/ 405314 w 304"/>
              <a:gd name="T15" fmla="*/ 51155 h 268"/>
              <a:gd name="T16" fmla="*/ 405314 w 304"/>
              <a:gd name="T17" fmla="*/ 58678 h 268"/>
              <a:gd name="T18" fmla="*/ 466725 w 304"/>
              <a:gd name="T19" fmla="*/ 58678 h 268"/>
              <a:gd name="T20" fmla="*/ 466725 w 304"/>
              <a:gd name="T21" fmla="*/ 63192 h 268"/>
              <a:gd name="T22" fmla="*/ 462119 w 304"/>
              <a:gd name="T23" fmla="*/ 76733 h 268"/>
              <a:gd name="T24" fmla="*/ 454443 w 304"/>
              <a:gd name="T25" fmla="*/ 85761 h 268"/>
              <a:gd name="T26" fmla="*/ 448302 w 304"/>
              <a:gd name="T27" fmla="*/ 109834 h 268"/>
              <a:gd name="T28" fmla="*/ 434484 w 304"/>
              <a:gd name="T29" fmla="*/ 123375 h 268"/>
              <a:gd name="T30" fmla="*/ 434484 w 304"/>
              <a:gd name="T31" fmla="*/ 144439 h 268"/>
              <a:gd name="T32" fmla="*/ 434484 w 304"/>
              <a:gd name="T33" fmla="*/ 162494 h 268"/>
              <a:gd name="T34" fmla="*/ 420667 w 304"/>
              <a:gd name="T35" fmla="*/ 168512 h 268"/>
              <a:gd name="T36" fmla="*/ 420667 w 304"/>
              <a:gd name="T37" fmla="*/ 176035 h 268"/>
              <a:gd name="T38" fmla="*/ 399173 w 304"/>
              <a:gd name="T39" fmla="*/ 189576 h 268"/>
              <a:gd name="T40" fmla="*/ 399173 w 304"/>
              <a:gd name="T41" fmla="*/ 207631 h 268"/>
              <a:gd name="T42" fmla="*/ 399173 w 304"/>
              <a:gd name="T43" fmla="*/ 227190 h 268"/>
              <a:gd name="T44" fmla="*/ 391496 w 304"/>
              <a:gd name="T45" fmla="*/ 234713 h 268"/>
              <a:gd name="T46" fmla="*/ 377679 w 304"/>
              <a:gd name="T47" fmla="*/ 248254 h 268"/>
              <a:gd name="T48" fmla="*/ 363861 w 304"/>
              <a:gd name="T49" fmla="*/ 258786 h 268"/>
              <a:gd name="T50" fmla="*/ 356185 w 304"/>
              <a:gd name="T51" fmla="*/ 267814 h 268"/>
              <a:gd name="T52" fmla="*/ 356185 w 304"/>
              <a:gd name="T53" fmla="*/ 279850 h 268"/>
              <a:gd name="T54" fmla="*/ 350044 w 304"/>
              <a:gd name="T55" fmla="*/ 293391 h 268"/>
              <a:gd name="T56" fmla="*/ 350044 w 304"/>
              <a:gd name="T57" fmla="*/ 299410 h 268"/>
              <a:gd name="T58" fmla="*/ 342367 w 304"/>
              <a:gd name="T59" fmla="*/ 317464 h 268"/>
              <a:gd name="T60" fmla="*/ 336226 w 304"/>
              <a:gd name="T61" fmla="*/ 331006 h 268"/>
              <a:gd name="T62" fmla="*/ 342367 w 304"/>
              <a:gd name="T63" fmla="*/ 352070 h 268"/>
              <a:gd name="T64" fmla="*/ 350044 w 304"/>
              <a:gd name="T65" fmla="*/ 358088 h 268"/>
              <a:gd name="T66" fmla="*/ 350044 w 304"/>
              <a:gd name="T67" fmla="*/ 371629 h 268"/>
              <a:gd name="T68" fmla="*/ 350044 w 304"/>
              <a:gd name="T69" fmla="*/ 376143 h 268"/>
              <a:gd name="T70" fmla="*/ 342367 w 304"/>
              <a:gd name="T71" fmla="*/ 389684 h 268"/>
              <a:gd name="T72" fmla="*/ 350044 w 304"/>
              <a:gd name="T73" fmla="*/ 398711 h 268"/>
              <a:gd name="T74" fmla="*/ 55270 w 304"/>
              <a:gd name="T75" fmla="*/ 403225 h 268"/>
              <a:gd name="T76" fmla="*/ 55270 w 304"/>
              <a:gd name="T77" fmla="*/ 344547 h 268"/>
              <a:gd name="T78" fmla="*/ 41453 w 304"/>
              <a:gd name="T79" fmla="*/ 340033 h 268"/>
              <a:gd name="T80" fmla="*/ 27635 w 304"/>
              <a:gd name="T81" fmla="*/ 344547 h 268"/>
              <a:gd name="T82" fmla="*/ 13818 w 304"/>
              <a:gd name="T83" fmla="*/ 331006 h 268"/>
              <a:gd name="T84" fmla="*/ 13818 w 304"/>
              <a:gd name="T85" fmla="*/ 144439 h 268"/>
              <a:gd name="T86" fmla="*/ 0 w 304"/>
              <a:gd name="T87" fmla="*/ 18055 h 2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04"/>
              <a:gd name="T133" fmla="*/ 0 h 268"/>
              <a:gd name="T134" fmla="*/ 304 w 304"/>
              <a:gd name="T135" fmla="*/ 268 h 2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04" h="268">
                <a:moveTo>
                  <a:pt x="0" y="12"/>
                </a:moveTo>
                <a:lnTo>
                  <a:pt x="274" y="0"/>
                </a:lnTo>
                <a:lnTo>
                  <a:pt x="274" y="3"/>
                </a:lnTo>
                <a:lnTo>
                  <a:pt x="278" y="9"/>
                </a:lnTo>
                <a:lnTo>
                  <a:pt x="283" y="12"/>
                </a:lnTo>
                <a:lnTo>
                  <a:pt x="278" y="21"/>
                </a:lnTo>
                <a:lnTo>
                  <a:pt x="274" y="26"/>
                </a:lnTo>
                <a:lnTo>
                  <a:pt x="264" y="34"/>
                </a:lnTo>
                <a:lnTo>
                  <a:pt x="264" y="39"/>
                </a:lnTo>
                <a:lnTo>
                  <a:pt x="304" y="39"/>
                </a:lnTo>
                <a:lnTo>
                  <a:pt x="304" y="42"/>
                </a:lnTo>
                <a:lnTo>
                  <a:pt x="301" y="51"/>
                </a:lnTo>
                <a:lnTo>
                  <a:pt x="296" y="57"/>
                </a:lnTo>
                <a:lnTo>
                  <a:pt x="292" y="73"/>
                </a:lnTo>
                <a:lnTo>
                  <a:pt x="283" y="82"/>
                </a:lnTo>
                <a:lnTo>
                  <a:pt x="283" y="96"/>
                </a:lnTo>
                <a:lnTo>
                  <a:pt x="283" y="108"/>
                </a:lnTo>
                <a:lnTo>
                  <a:pt x="274" y="112"/>
                </a:lnTo>
                <a:lnTo>
                  <a:pt x="274" y="117"/>
                </a:lnTo>
                <a:lnTo>
                  <a:pt x="260" y="126"/>
                </a:lnTo>
                <a:lnTo>
                  <a:pt x="260" y="138"/>
                </a:lnTo>
                <a:lnTo>
                  <a:pt x="260" y="151"/>
                </a:lnTo>
                <a:lnTo>
                  <a:pt x="255" y="156"/>
                </a:lnTo>
                <a:lnTo>
                  <a:pt x="246" y="165"/>
                </a:lnTo>
                <a:lnTo>
                  <a:pt x="237" y="172"/>
                </a:lnTo>
                <a:lnTo>
                  <a:pt x="232" y="178"/>
                </a:lnTo>
                <a:lnTo>
                  <a:pt x="232" y="186"/>
                </a:lnTo>
                <a:lnTo>
                  <a:pt x="228" y="195"/>
                </a:lnTo>
                <a:lnTo>
                  <a:pt x="228" y="199"/>
                </a:lnTo>
                <a:lnTo>
                  <a:pt x="223" y="211"/>
                </a:lnTo>
                <a:lnTo>
                  <a:pt x="219" y="220"/>
                </a:lnTo>
                <a:lnTo>
                  <a:pt x="223" y="234"/>
                </a:lnTo>
                <a:lnTo>
                  <a:pt x="228" y="238"/>
                </a:lnTo>
                <a:lnTo>
                  <a:pt x="228" y="247"/>
                </a:lnTo>
                <a:lnTo>
                  <a:pt x="228" y="250"/>
                </a:lnTo>
                <a:lnTo>
                  <a:pt x="223" y="259"/>
                </a:lnTo>
                <a:lnTo>
                  <a:pt x="228" y="265"/>
                </a:lnTo>
                <a:lnTo>
                  <a:pt x="36" y="268"/>
                </a:lnTo>
                <a:lnTo>
                  <a:pt x="36" y="229"/>
                </a:lnTo>
                <a:lnTo>
                  <a:pt x="27" y="226"/>
                </a:lnTo>
                <a:lnTo>
                  <a:pt x="18" y="229"/>
                </a:lnTo>
                <a:lnTo>
                  <a:pt x="9" y="220"/>
                </a:lnTo>
                <a:lnTo>
                  <a:pt x="9" y="96"/>
                </a:lnTo>
                <a:lnTo>
                  <a:pt x="0" y="12"/>
                </a:lnTo>
                <a:close/>
              </a:path>
            </a:pathLst>
          </a:custGeom>
          <a:solidFill>
            <a:srgbClr val="99CCFF"/>
          </a:solidFill>
          <a:ln w="3175">
            <a:solidFill>
              <a:srgbClr val="000000"/>
            </a:solidFill>
            <a:round/>
            <a:headEnd/>
            <a:tailEnd/>
          </a:ln>
        </p:spPr>
        <p:txBody>
          <a:bodyPr/>
          <a:lstStyle/>
          <a:p>
            <a:endParaRPr lang="en-US"/>
          </a:p>
        </p:txBody>
      </p:sp>
      <p:sp>
        <p:nvSpPr>
          <p:cNvPr id="332828" name="Freeform 54"/>
          <p:cNvSpPr>
            <a:spLocks/>
          </p:cNvSpPr>
          <p:nvPr/>
        </p:nvSpPr>
        <p:spPr bwMode="auto">
          <a:xfrm rot="-133339">
            <a:off x="2390775" y="3927475"/>
            <a:ext cx="814388" cy="385763"/>
          </a:xfrm>
          <a:custGeom>
            <a:avLst/>
            <a:gdLst>
              <a:gd name="T0" fmla="*/ 98714 w 528"/>
              <a:gd name="T1" fmla="*/ 4468 h 259"/>
              <a:gd name="T2" fmla="*/ 0 w 528"/>
              <a:gd name="T3" fmla="*/ 58088 h 259"/>
              <a:gd name="T4" fmla="*/ 282259 w 528"/>
              <a:gd name="T5" fmla="*/ 282992 h 259"/>
              <a:gd name="T6" fmla="*/ 296141 w 528"/>
              <a:gd name="T7" fmla="*/ 290439 h 259"/>
              <a:gd name="T8" fmla="*/ 314650 w 528"/>
              <a:gd name="T9" fmla="*/ 309802 h 259"/>
              <a:gd name="T10" fmla="*/ 336243 w 528"/>
              <a:gd name="T11" fmla="*/ 303844 h 259"/>
              <a:gd name="T12" fmla="*/ 350125 w 528"/>
              <a:gd name="T13" fmla="*/ 317249 h 259"/>
              <a:gd name="T14" fmla="*/ 357837 w 528"/>
              <a:gd name="T15" fmla="*/ 330654 h 259"/>
              <a:gd name="T16" fmla="*/ 399482 w 528"/>
              <a:gd name="T17" fmla="*/ 335122 h 259"/>
              <a:gd name="T18" fmla="*/ 413364 w 528"/>
              <a:gd name="T19" fmla="*/ 330654 h 259"/>
              <a:gd name="T20" fmla="*/ 427245 w 528"/>
              <a:gd name="T21" fmla="*/ 341080 h 259"/>
              <a:gd name="T22" fmla="*/ 456551 w 528"/>
              <a:gd name="T23" fmla="*/ 341080 h 259"/>
              <a:gd name="T24" fmla="*/ 470432 w 528"/>
              <a:gd name="T25" fmla="*/ 354485 h 259"/>
              <a:gd name="T26" fmla="*/ 476602 w 528"/>
              <a:gd name="T27" fmla="*/ 367890 h 259"/>
              <a:gd name="T28" fmla="*/ 498196 w 528"/>
              <a:gd name="T29" fmla="*/ 361932 h 259"/>
              <a:gd name="T30" fmla="*/ 525959 w 528"/>
              <a:gd name="T31" fmla="*/ 375337 h 259"/>
              <a:gd name="T32" fmla="*/ 539840 w 528"/>
              <a:gd name="T33" fmla="*/ 367890 h 259"/>
              <a:gd name="T34" fmla="*/ 555264 w 528"/>
              <a:gd name="T35" fmla="*/ 367890 h 259"/>
              <a:gd name="T36" fmla="*/ 555264 w 528"/>
              <a:gd name="T37" fmla="*/ 385763 h 259"/>
              <a:gd name="T38" fmla="*/ 561434 w 528"/>
              <a:gd name="T39" fmla="*/ 375337 h 259"/>
              <a:gd name="T40" fmla="*/ 575316 w 528"/>
              <a:gd name="T41" fmla="*/ 361932 h 259"/>
              <a:gd name="T42" fmla="*/ 589197 w 528"/>
              <a:gd name="T43" fmla="*/ 375337 h 259"/>
              <a:gd name="T44" fmla="*/ 596909 w 528"/>
              <a:gd name="T45" fmla="*/ 367890 h 259"/>
              <a:gd name="T46" fmla="*/ 610791 w 528"/>
              <a:gd name="T47" fmla="*/ 375337 h 259"/>
              <a:gd name="T48" fmla="*/ 632385 w 528"/>
              <a:gd name="T49" fmla="*/ 385763 h 259"/>
              <a:gd name="T50" fmla="*/ 653978 w 528"/>
              <a:gd name="T51" fmla="*/ 375337 h 259"/>
              <a:gd name="T52" fmla="*/ 695623 w 528"/>
              <a:gd name="T53" fmla="*/ 361932 h 259"/>
              <a:gd name="T54" fmla="*/ 709505 w 528"/>
              <a:gd name="T55" fmla="*/ 361932 h 259"/>
              <a:gd name="T56" fmla="*/ 744980 w 528"/>
              <a:gd name="T57" fmla="*/ 361932 h 259"/>
              <a:gd name="T58" fmla="*/ 794337 w 528"/>
              <a:gd name="T59" fmla="*/ 381295 h 259"/>
              <a:gd name="T60" fmla="*/ 808218 w 528"/>
              <a:gd name="T61" fmla="*/ 385763 h 259"/>
              <a:gd name="T62" fmla="*/ 814388 w 528"/>
              <a:gd name="T63" fmla="*/ 201073 h 259"/>
              <a:gd name="T64" fmla="*/ 800506 w 528"/>
              <a:gd name="T65" fmla="*/ 17873 h 2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28"/>
              <a:gd name="T100" fmla="*/ 0 h 259"/>
              <a:gd name="T101" fmla="*/ 528 w 528"/>
              <a:gd name="T102" fmla="*/ 259 h 2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28" h="259">
                <a:moveTo>
                  <a:pt x="519" y="12"/>
                </a:moveTo>
                <a:lnTo>
                  <a:pt x="64" y="3"/>
                </a:lnTo>
                <a:lnTo>
                  <a:pt x="5" y="0"/>
                </a:lnTo>
                <a:lnTo>
                  <a:pt x="0" y="39"/>
                </a:lnTo>
                <a:lnTo>
                  <a:pt x="186" y="48"/>
                </a:lnTo>
                <a:lnTo>
                  <a:pt x="183" y="190"/>
                </a:lnTo>
                <a:lnTo>
                  <a:pt x="186" y="190"/>
                </a:lnTo>
                <a:lnTo>
                  <a:pt x="192" y="195"/>
                </a:lnTo>
                <a:lnTo>
                  <a:pt x="200" y="204"/>
                </a:lnTo>
                <a:lnTo>
                  <a:pt x="204" y="208"/>
                </a:lnTo>
                <a:lnTo>
                  <a:pt x="215" y="208"/>
                </a:lnTo>
                <a:lnTo>
                  <a:pt x="218" y="204"/>
                </a:lnTo>
                <a:lnTo>
                  <a:pt x="227" y="208"/>
                </a:lnTo>
                <a:lnTo>
                  <a:pt x="227" y="213"/>
                </a:lnTo>
                <a:lnTo>
                  <a:pt x="232" y="217"/>
                </a:lnTo>
                <a:lnTo>
                  <a:pt x="232" y="222"/>
                </a:lnTo>
                <a:lnTo>
                  <a:pt x="250" y="222"/>
                </a:lnTo>
                <a:lnTo>
                  <a:pt x="259" y="225"/>
                </a:lnTo>
                <a:lnTo>
                  <a:pt x="264" y="225"/>
                </a:lnTo>
                <a:lnTo>
                  <a:pt x="268" y="222"/>
                </a:lnTo>
                <a:lnTo>
                  <a:pt x="268" y="229"/>
                </a:lnTo>
                <a:lnTo>
                  <a:pt x="277" y="229"/>
                </a:lnTo>
                <a:lnTo>
                  <a:pt x="282" y="225"/>
                </a:lnTo>
                <a:lnTo>
                  <a:pt x="296" y="229"/>
                </a:lnTo>
                <a:lnTo>
                  <a:pt x="300" y="229"/>
                </a:lnTo>
                <a:lnTo>
                  <a:pt x="305" y="238"/>
                </a:lnTo>
                <a:lnTo>
                  <a:pt x="309" y="238"/>
                </a:lnTo>
                <a:lnTo>
                  <a:pt x="309" y="247"/>
                </a:lnTo>
                <a:lnTo>
                  <a:pt x="320" y="247"/>
                </a:lnTo>
                <a:lnTo>
                  <a:pt x="323" y="243"/>
                </a:lnTo>
                <a:lnTo>
                  <a:pt x="328" y="238"/>
                </a:lnTo>
                <a:lnTo>
                  <a:pt x="341" y="252"/>
                </a:lnTo>
                <a:lnTo>
                  <a:pt x="346" y="252"/>
                </a:lnTo>
                <a:lnTo>
                  <a:pt x="350" y="247"/>
                </a:lnTo>
                <a:lnTo>
                  <a:pt x="355" y="247"/>
                </a:lnTo>
                <a:lnTo>
                  <a:pt x="360" y="247"/>
                </a:lnTo>
                <a:lnTo>
                  <a:pt x="355" y="256"/>
                </a:lnTo>
                <a:lnTo>
                  <a:pt x="360" y="259"/>
                </a:lnTo>
                <a:lnTo>
                  <a:pt x="364" y="256"/>
                </a:lnTo>
                <a:lnTo>
                  <a:pt x="364" y="252"/>
                </a:lnTo>
                <a:lnTo>
                  <a:pt x="369" y="247"/>
                </a:lnTo>
                <a:lnTo>
                  <a:pt x="373" y="243"/>
                </a:lnTo>
                <a:lnTo>
                  <a:pt x="378" y="247"/>
                </a:lnTo>
                <a:lnTo>
                  <a:pt x="382" y="252"/>
                </a:lnTo>
                <a:lnTo>
                  <a:pt x="387" y="252"/>
                </a:lnTo>
                <a:lnTo>
                  <a:pt x="387" y="247"/>
                </a:lnTo>
                <a:lnTo>
                  <a:pt x="396" y="247"/>
                </a:lnTo>
                <a:lnTo>
                  <a:pt x="396" y="252"/>
                </a:lnTo>
                <a:lnTo>
                  <a:pt x="401" y="252"/>
                </a:lnTo>
                <a:lnTo>
                  <a:pt x="410" y="259"/>
                </a:lnTo>
                <a:lnTo>
                  <a:pt x="419" y="252"/>
                </a:lnTo>
                <a:lnTo>
                  <a:pt x="424" y="252"/>
                </a:lnTo>
                <a:lnTo>
                  <a:pt x="437" y="247"/>
                </a:lnTo>
                <a:lnTo>
                  <a:pt x="451" y="243"/>
                </a:lnTo>
                <a:lnTo>
                  <a:pt x="455" y="243"/>
                </a:lnTo>
                <a:lnTo>
                  <a:pt x="460" y="243"/>
                </a:lnTo>
                <a:lnTo>
                  <a:pt x="474" y="247"/>
                </a:lnTo>
                <a:lnTo>
                  <a:pt x="483" y="243"/>
                </a:lnTo>
                <a:lnTo>
                  <a:pt x="487" y="243"/>
                </a:lnTo>
                <a:lnTo>
                  <a:pt x="515" y="256"/>
                </a:lnTo>
                <a:lnTo>
                  <a:pt x="519" y="259"/>
                </a:lnTo>
                <a:lnTo>
                  <a:pt x="524" y="259"/>
                </a:lnTo>
                <a:lnTo>
                  <a:pt x="528" y="259"/>
                </a:lnTo>
                <a:lnTo>
                  <a:pt x="528" y="135"/>
                </a:lnTo>
                <a:lnTo>
                  <a:pt x="519" y="51"/>
                </a:lnTo>
                <a:lnTo>
                  <a:pt x="519" y="12"/>
                </a:lnTo>
                <a:close/>
              </a:path>
            </a:pathLst>
          </a:custGeom>
          <a:solidFill>
            <a:srgbClr val="996633"/>
          </a:solidFill>
          <a:ln w="3175">
            <a:solidFill>
              <a:srgbClr val="000000"/>
            </a:solidFill>
            <a:round/>
            <a:headEnd/>
            <a:tailEnd/>
          </a:ln>
        </p:spPr>
        <p:txBody>
          <a:bodyPr/>
          <a:lstStyle/>
          <a:p>
            <a:endParaRPr lang="en-US"/>
          </a:p>
        </p:txBody>
      </p:sp>
      <p:sp>
        <p:nvSpPr>
          <p:cNvPr id="332829" name="Freeform 55"/>
          <p:cNvSpPr>
            <a:spLocks/>
          </p:cNvSpPr>
          <p:nvPr/>
        </p:nvSpPr>
        <p:spPr bwMode="auto">
          <a:xfrm rot="-133339">
            <a:off x="3067050" y="3517900"/>
            <a:ext cx="628650" cy="504825"/>
          </a:xfrm>
          <a:custGeom>
            <a:avLst/>
            <a:gdLst>
              <a:gd name="T0" fmla="*/ 532885 w 407"/>
              <a:gd name="T1" fmla="*/ 446576 h 338"/>
              <a:gd name="T2" fmla="*/ 539064 w 407"/>
              <a:gd name="T3" fmla="*/ 460018 h 338"/>
              <a:gd name="T4" fmla="*/ 539064 w 407"/>
              <a:gd name="T5" fmla="*/ 477941 h 338"/>
              <a:gd name="T6" fmla="*/ 518984 w 407"/>
              <a:gd name="T7" fmla="*/ 498851 h 338"/>
              <a:gd name="T8" fmla="*/ 582312 w 407"/>
              <a:gd name="T9" fmla="*/ 504825 h 338"/>
              <a:gd name="T10" fmla="*/ 582312 w 407"/>
              <a:gd name="T11" fmla="*/ 477941 h 338"/>
              <a:gd name="T12" fmla="*/ 596214 w 407"/>
              <a:gd name="T13" fmla="*/ 446576 h 338"/>
              <a:gd name="T14" fmla="*/ 616293 w 407"/>
              <a:gd name="T15" fmla="*/ 433134 h 338"/>
              <a:gd name="T16" fmla="*/ 628650 w 407"/>
              <a:gd name="T17" fmla="*/ 401769 h 338"/>
              <a:gd name="T18" fmla="*/ 624016 w 407"/>
              <a:gd name="T19" fmla="*/ 388327 h 338"/>
              <a:gd name="T20" fmla="*/ 610115 w 407"/>
              <a:gd name="T21" fmla="*/ 382353 h 338"/>
              <a:gd name="T22" fmla="*/ 588491 w 407"/>
              <a:gd name="T23" fmla="*/ 361443 h 338"/>
              <a:gd name="T24" fmla="*/ 596214 w 407"/>
              <a:gd name="T25" fmla="*/ 350988 h 338"/>
              <a:gd name="T26" fmla="*/ 588491 w 407"/>
              <a:gd name="T27" fmla="*/ 337546 h 338"/>
              <a:gd name="T28" fmla="*/ 552965 w 407"/>
              <a:gd name="T29" fmla="*/ 297219 h 338"/>
              <a:gd name="T30" fmla="*/ 518984 w 407"/>
              <a:gd name="T31" fmla="*/ 279297 h 338"/>
              <a:gd name="T32" fmla="*/ 497359 w 407"/>
              <a:gd name="T33" fmla="*/ 246438 h 338"/>
              <a:gd name="T34" fmla="*/ 518984 w 407"/>
              <a:gd name="T35" fmla="*/ 221048 h 338"/>
              <a:gd name="T36" fmla="*/ 518984 w 407"/>
              <a:gd name="T37" fmla="*/ 194163 h 338"/>
              <a:gd name="T38" fmla="*/ 489637 w 407"/>
              <a:gd name="T39" fmla="*/ 174747 h 338"/>
              <a:gd name="T40" fmla="*/ 475735 w 407"/>
              <a:gd name="T41" fmla="*/ 188189 h 338"/>
              <a:gd name="T42" fmla="*/ 455655 w 407"/>
              <a:gd name="T43" fmla="*/ 143382 h 338"/>
              <a:gd name="T44" fmla="*/ 420130 w 407"/>
              <a:gd name="T45" fmla="*/ 116498 h 338"/>
              <a:gd name="T46" fmla="*/ 393872 w 407"/>
              <a:gd name="T47" fmla="*/ 85133 h 338"/>
              <a:gd name="T48" fmla="*/ 384604 w 407"/>
              <a:gd name="T49" fmla="*/ 40326 h 338"/>
              <a:gd name="T50" fmla="*/ 384604 w 407"/>
              <a:gd name="T51" fmla="*/ 26884 h 338"/>
              <a:gd name="T52" fmla="*/ 0 w 407"/>
              <a:gd name="T53" fmla="*/ 13442 h 338"/>
              <a:gd name="T54" fmla="*/ 13901 w 407"/>
              <a:gd name="T55" fmla="*/ 31365 h 338"/>
              <a:gd name="T56" fmla="*/ 33981 w 407"/>
              <a:gd name="T57" fmla="*/ 58249 h 338"/>
              <a:gd name="T58" fmla="*/ 33981 w 407"/>
              <a:gd name="T59" fmla="*/ 71691 h 338"/>
              <a:gd name="T60" fmla="*/ 77230 w 407"/>
              <a:gd name="T61" fmla="*/ 103056 h 338"/>
              <a:gd name="T62" fmla="*/ 60239 w 407"/>
              <a:gd name="T63" fmla="*/ 129940 h 338"/>
              <a:gd name="T64" fmla="*/ 77230 w 407"/>
              <a:gd name="T65" fmla="*/ 143382 h 338"/>
              <a:gd name="T66" fmla="*/ 91131 w 407"/>
              <a:gd name="T67" fmla="*/ 167279 h 338"/>
              <a:gd name="T68" fmla="*/ 105032 w 407"/>
              <a:gd name="T69" fmla="*/ 174747 h 338"/>
              <a:gd name="T70" fmla="*/ 109666 w 407"/>
              <a:gd name="T71" fmla="*/ 464499 h 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07"/>
              <a:gd name="T109" fmla="*/ 0 h 338"/>
              <a:gd name="T110" fmla="*/ 407 w 407"/>
              <a:gd name="T111" fmla="*/ 338 h 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07" h="338">
                <a:moveTo>
                  <a:pt x="71" y="311"/>
                </a:moveTo>
                <a:lnTo>
                  <a:pt x="345" y="299"/>
                </a:lnTo>
                <a:lnTo>
                  <a:pt x="345" y="304"/>
                </a:lnTo>
                <a:lnTo>
                  <a:pt x="349" y="308"/>
                </a:lnTo>
                <a:lnTo>
                  <a:pt x="354" y="311"/>
                </a:lnTo>
                <a:lnTo>
                  <a:pt x="349" y="320"/>
                </a:lnTo>
                <a:lnTo>
                  <a:pt x="345" y="325"/>
                </a:lnTo>
                <a:lnTo>
                  <a:pt x="336" y="334"/>
                </a:lnTo>
                <a:lnTo>
                  <a:pt x="336" y="338"/>
                </a:lnTo>
                <a:lnTo>
                  <a:pt x="377" y="338"/>
                </a:lnTo>
                <a:lnTo>
                  <a:pt x="381" y="325"/>
                </a:lnTo>
                <a:lnTo>
                  <a:pt x="377" y="320"/>
                </a:lnTo>
                <a:lnTo>
                  <a:pt x="381" y="308"/>
                </a:lnTo>
                <a:lnTo>
                  <a:pt x="386" y="299"/>
                </a:lnTo>
                <a:lnTo>
                  <a:pt x="390" y="290"/>
                </a:lnTo>
                <a:lnTo>
                  <a:pt x="399" y="290"/>
                </a:lnTo>
                <a:lnTo>
                  <a:pt x="404" y="290"/>
                </a:lnTo>
                <a:lnTo>
                  <a:pt x="407" y="269"/>
                </a:lnTo>
                <a:lnTo>
                  <a:pt x="407" y="265"/>
                </a:lnTo>
                <a:lnTo>
                  <a:pt x="404" y="260"/>
                </a:lnTo>
                <a:lnTo>
                  <a:pt x="399" y="256"/>
                </a:lnTo>
                <a:lnTo>
                  <a:pt x="395" y="256"/>
                </a:lnTo>
                <a:lnTo>
                  <a:pt x="395" y="260"/>
                </a:lnTo>
                <a:lnTo>
                  <a:pt x="381" y="242"/>
                </a:lnTo>
                <a:lnTo>
                  <a:pt x="381" y="238"/>
                </a:lnTo>
                <a:lnTo>
                  <a:pt x="386" y="235"/>
                </a:lnTo>
                <a:lnTo>
                  <a:pt x="386" y="229"/>
                </a:lnTo>
                <a:lnTo>
                  <a:pt x="381" y="226"/>
                </a:lnTo>
                <a:lnTo>
                  <a:pt x="377" y="212"/>
                </a:lnTo>
                <a:lnTo>
                  <a:pt x="358" y="199"/>
                </a:lnTo>
                <a:lnTo>
                  <a:pt x="354" y="196"/>
                </a:lnTo>
                <a:lnTo>
                  <a:pt x="336" y="187"/>
                </a:lnTo>
                <a:lnTo>
                  <a:pt x="326" y="173"/>
                </a:lnTo>
                <a:lnTo>
                  <a:pt x="322" y="165"/>
                </a:lnTo>
                <a:lnTo>
                  <a:pt x="322" y="160"/>
                </a:lnTo>
                <a:lnTo>
                  <a:pt x="336" y="148"/>
                </a:lnTo>
                <a:lnTo>
                  <a:pt x="331" y="139"/>
                </a:lnTo>
                <a:lnTo>
                  <a:pt x="336" y="130"/>
                </a:lnTo>
                <a:lnTo>
                  <a:pt x="331" y="126"/>
                </a:lnTo>
                <a:lnTo>
                  <a:pt x="317" y="117"/>
                </a:lnTo>
                <a:lnTo>
                  <a:pt x="313" y="121"/>
                </a:lnTo>
                <a:lnTo>
                  <a:pt x="308" y="126"/>
                </a:lnTo>
                <a:lnTo>
                  <a:pt x="304" y="126"/>
                </a:lnTo>
                <a:lnTo>
                  <a:pt x="295" y="96"/>
                </a:lnTo>
                <a:lnTo>
                  <a:pt x="290" y="91"/>
                </a:lnTo>
                <a:lnTo>
                  <a:pt x="272" y="78"/>
                </a:lnTo>
                <a:lnTo>
                  <a:pt x="255" y="61"/>
                </a:lnTo>
                <a:lnTo>
                  <a:pt x="255" y="57"/>
                </a:lnTo>
                <a:lnTo>
                  <a:pt x="249" y="43"/>
                </a:lnTo>
                <a:lnTo>
                  <a:pt x="249" y="27"/>
                </a:lnTo>
                <a:lnTo>
                  <a:pt x="249" y="21"/>
                </a:lnTo>
                <a:lnTo>
                  <a:pt x="249" y="18"/>
                </a:lnTo>
                <a:lnTo>
                  <a:pt x="235" y="0"/>
                </a:lnTo>
                <a:lnTo>
                  <a:pt x="0" y="9"/>
                </a:lnTo>
                <a:lnTo>
                  <a:pt x="4" y="13"/>
                </a:lnTo>
                <a:lnTo>
                  <a:pt x="9" y="21"/>
                </a:lnTo>
                <a:lnTo>
                  <a:pt x="13" y="30"/>
                </a:lnTo>
                <a:lnTo>
                  <a:pt x="22" y="39"/>
                </a:lnTo>
                <a:lnTo>
                  <a:pt x="22" y="43"/>
                </a:lnTo>
                <a:lnTo>
                  <a:pt x="22" y="48"/>
                </a:lnTo>
                <a:lnTo>
                  <a:pt x="22" y="52"/>
                </a:lnTo>
                <a:lnTo>
                  <a:pt x="50" y="69"/>
                </a:lnTo>
                <a:lnTo>
                  <a:pt x="39" y="78"/>
                </a:lnTo>
                <a:lnTo>
                  <a:pt x="39" y="87"/>
                </a:lnTo>
                <a:lnTo>
                  <a:pt x="45" y="96"/>
                </a:lnTo>
                <a:lnTo>
                  <a:pt x="50" y="96"/>
                </a:lnTo>
                <a:lnTo>
                  <a:pt x="54" y="109"/>
                </a:lnTo>
                <a:lnTo>
                  <a:pt x="59" y="112"/>
                </a:lnTo>
                <a:lnTo>
                  <a:pt x="68" y="112"/>
                </a:lnTo>
                <a:lnTo>
                  <a:pt x="68" y="117"/>
                </a:lnTo>
                <a:lnTo>
                  <a:pt x="71" y="272"/>
                </a:lnTo>
                <a:lnTo>
                  <a:pt x="71" y="311"/>
                </a:lnTo>
                <a:close/>
              </a:path>
            </a:pathLst>
          </a:custGeom>
          <a:solidFill>
            <a:srgbClr val="99FF99"/>
          </a:solidFill>
          <a:ln w="3175">
            <a:solidFill>
              <a:srgbClr val="000000"/>
            </a:solidFill>
            <a:round/>
            <a:headEnd/>
            <a:tailEnd/>
          </a:ln>
        </p:spPr>
        <p:txBody>
          <a:bodyPr/>
          <a:lstStyle/>
          <a:p>
            <a:endParaRPr lang="en-US"/>
          </a:p>
        </p:txBody>
      </p:sp>
      <p:sp>
        <p:nvSpPr>
          <p:cNvPr id="332830" name="Freeform 56"/>
          <p:cNvSpPr>
            <a:spLocks/>
          </p:cNvSpPr>
          <p:nvPr/>
        </p:nvSpPr>
        <p:spPr bwMode="auto">
          <a:xfrm>
            <a:off x="2479675" y="3603625"/>
            <a:ext cx="703263" cy="338138"/>
          </a:xfrm>
          <a:custGeom>
            <a:avLst/>
            <a:gdLst>
              <a:gd name="T0" fmla="*/ 6393 w 440"/>
              <a:gd name="T1" fmla="*/ 8821 h 230"/>
              <a:gd name="T2" fmla="*/ 612159 w 440"/>
              <a:gd name="T3" fmla="*/ 0 h 230"/>
              <a:gd name="T4" fmla="*/ 656912 w 440"/>
              <a:gd name="T5" fmla="*/ 23523 h 230"/>
              <a:gd name="T6" fmla="*/ 642527 w 440"/>
              <a:gd name="T7" fmla="*/ 38224 h 230"/>
              <a:gd name="T8" fmla="*/ 642527 w 440"/>
              <a:gd name="T9" fmla="*/ 48515 h 230"/>
              <a:gd name="T10" fmla="*/ 650518 w 440"/>
              <a:gd name="T11" fmla="*/ 61747 h 230"/>
              <a:gd name="T12" fmla="*/ 658510 w 440"/>
              <a:gd name="T13" fmla="*/ 61747 h 230"/>
              <a:gd name="T14" fmla="*/ 664903 w 440"/>
              <a:gd name="T15" fmla="*/ 83799 h 230"/>
              <a:gd name="T16" fmla="*/ 672895 w 440"/>
              <a:gd name="T17" fmla="*/ 88210 h 230"/>
              <a:gd name="T18" fmla="*/ 687280 w 440"/>
              <a:gd name="T19" fmla="*/ 86740 h 230"/>
              <a:gd name="T20" fmla="*/ 687280 w 440"/>
              <a:gd name="T21" fmla="*/ 94091 h 230"/>
              <a:gd name="T22" fmla="*/ 703263 w 440"/>
              <a:gd name="T23" fmla="*/ 326377 h 230"/>
              <a:gd name="T24" fmla="*/ 0 w 440"/>
              <a:gd name="T25" fmla="*/ 338138 h 230"/>
              <a:gd name="T26" fmla="*/ 6393 w 440"/>
              <a:gd name="T27" fmla="*/ 8821 h 23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0"/>
              <a:gd name="T43" fmla="*/ 0 h 230"/>
              <a:gd name="T44" fmla="*/ 440 w 440"/>
              <a:gd name="T45" fmla="*/ 230 h 23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0" h="230">
                <a:moveTo>
                  <a:pt x="4" y="6"/>
                </a:moveTo>
                <a:lnTo>
                  <a:pt x="383" y="0"/>
                </a:lnTo>
                <a:lnTo>
                  <a:pt x="411" y="16"/>
                </a:lnTo>
                <a:lnTo>
                  <a:pt x="402" y="26"/>
                </a:lnTo>
                <a:lnTo>
                  <a:pt x="402" y="33"/>
                </a:lnTo>
                <a:lnTo>
                  <a:pt x="407" y="42"/>
                </a:lnTo>
                <a:lnTo>
                  <a:pt x="412" y="42"/>
                </a:lnTo>
                <a:lnTo>
                  <a:pt x="416" y="57"/>
                </a:lnTo>
                <a:lnTo>
                  <a:pt x="421" y="60"/>
                </a:lnTo>
                <a:lnTo>
                  <a:pt x="430" y="59"/>
                </a:lnTo>
                <a:lnTo>
                  <a:pt x="430" y="64"/>
                </a:lnTo>
                <a:lnTo>
                  <a:pt x="440" y="222"/>
                </a:lnTo>
                <a:lnTo>
                  <a:pt x="0" y="230"/>
                </a:lnTo>
                <a:lnTo>
                  <a:pt x="4" y="6"/>
                </a:lnTo>
                <a:close/>
              </a:path>
            </a:pathLst>
          </a:custGeom>
          <a:solidFill>
            <a:srgbClr val="996633"/>
          </a:solidFill>
          <a:ln w="3175">
            <a:solidFill>
              <a:srgbClr val="000000"/>
            </a:solidFill>
            <a:round/>
            <a:headEnd/>
            <a:tailEnd/>
          </a:ln>
        </p:spPr>
        <p:txBody>
          <a:bodyPr/>
          <a:lstStyle/>
          <a:p>
            <a:endParaRPr lang="en-US"/>
          </a:p>
        </p:txBody>
      </p:sp>
      <p:sp>
        <p:nvSpPr>
          <p:cNvPr id="332831" name="Freeform 57"/>
          <p:cNvSpPr>
            <a:spLocks/>
          </p:cNvSpPr>
          <p:nvPr/>
        </p:nvSpPr>
        <p:spPr bwMode="auto">
          <a:xfrm rot="-133339">
            <a:off x="2308225" y="3263900"/>
            <a:ext cx="777875" cy="355600"/>
          </a:xfrm>
          <a:custGeom>
            <a:avLst/>
            <a:gdLst>
              <a:gd name="T0" fmla="*/ 0 w 507"/>
              <a:gd name="T1" fmla="*/ 220204 h 239"/>
              <a:gd name="T2" fmla="*/ 18411 w 507"/>
              <a:gd name="T3" fmla="*/ 0 h 239"/>
              <a:gd name="T4" fmla="*/ 504775 w 507"/>
              <a:gd name="T5" fmla="*/ 19342 h 239"/>
              <a:gd name="T6" fmla="*/ 518583 w 507"/>
              <a:gd name="T7" fmla="*/ 40172 h 239"/>
              <a:gd name="T8" fmla="*/ 532392 w 507"/>
              <a:gd name="T9" fmla="*/ 40172 h 239"/>
              <a:gd name="T10" fmla="*/ 546200 w 507"/>
              <a:gd name="T11" fmla="*/ 32733 h 239"/>
              <a:gd name="T12" fmla="*/ 553872 w 507"/>
              <a:gd name="T13" fmla="*/ 40172 h 239"/>
              <a:gd name="T14" fmla="*/ 558474 w 507"/>
              <a:gd name="T15" fmla="*/ 59515 h 239"/>
              <a:gd name="T16" fmla="*/ 572283 w 507"/>
              <a:gd name="T17" fmla="*/ 59515 h 239"/>
              <a:gd name="T18" fmla="*/ 581488 w 507"/>
              <a:gd name="T19" fmla="*/ 59515 h 239"/>
              <a:gd name="T20" fmla="*/ 595297 w 507"/>
              <a:gd name="T21" fmla="*/ 46124 h 239"/>
              <a:gd name="T22" fmla="*/ 607571 w 507"/>
              <a:gd name="T23" fmla="*/ 46124 h 239"/>
              <a:gd name="T24" fmla="*/ 621379 w 507"/>
              <a:gd name="T25" fmla="*/ 50587 h 239"/>
              <a:gd name="T26" fmla="*/ 656668 w 507"/>
              <a:gd name="T27" fmla="*/ 71418 h 239"/>
              <a:gd name="T28" fmla="*/ 679682 w 507"/>
              <a:gd name="T29" fmla="*/ 84808 h 239"/>
              <a:gd name="T30" fmla="*/ 679682 w 507"/>
              <a:gd name="T31" fmla="*/ 98199 h 239"/>
              <a:gd name="T32" fmla="*/ 693490 w 507"/>
              <a:gd name="T33" fmla="*/ 104151 h 239"/>
              <a:gd name="T34" fmla="*/ 693490 w 507"/>
              <a:gd name="T35" fmla="*/ 108614 h 239"/>
              <a:gd name="T36" fmla="*/ 687353 w 507"/>
              <a:gd name="T37" fmla="*/ 122005 h 239"/>
              <a:gd name="T38" fmla="*/ 693490 w 507"/>
              <a:gd name="T39" fmla="*/ 135396 h 239"/>
              <a:gd name="T40" fmla="*/ 701162 w 507"/>
              <a:gd name="T41" fmla="*/ 154738 h 239"/>
              <a:gd name="T42" fmla="*/ 705764 w 507"/>
              <a:gd name="T43" fmla="*/ 162177 h 239"/>
              <a:gd name="T44" fmla="*/ 705764 w 507"/>
              <a:gd name="T45" fmla="*/ 166641 h 239"/>
              <a:gd name="T46" fmla="*/ 705764 w 507"/>
              <a:gd name="T47" fmla="*/ 180032 h 239"/>
              <a:gd name="T48" fmla="*/ 719573 w 507"/>
              <a:gd name="T49" fmla="*/ 188959 h 239"/>
              <a:gd name="T50" fmla="*/ 728778 w 507"/>
              <a:gd name="T51" fmla="*/ 193423 h 239"/>
              <a:gd name="T52" fmla="*/ 719573 w 507"/>
              <a:gd name="T53" fmla="*/ 206813 h 239"/>
              <a:gd name="T54" fmla="*/ 719573 w 507"/>
              <a:gd name="T55" fmla="*/ 220204 h 239"/>
              <a:gd name="T56" fmla="*/ 736450 w 507"/>
              <a:gd name="T57" fmla="*/ 226156 h 239"/>
              <a:gd name="T58" fmla="*/ 736450 w 507"/>
              <a:gd name="T59" fmla="*/ 238059 h 239"/>
              <a:gd name="T60" fmla="*/ 728778 w 507"/>
              <a:gd name="T61" fmla="*/ 246986 h 239"/>
              <a:gd name="T62" fmla="*/ 736450 w 507"/>
              <a:gd name="T63" fmla="*/ 251449 h 239"/>
              <a:gd name="T64" fmla="*/ 742587 w 507"/>
              <a:gd name="T65" fmla="*/ 264840 h 239"/>
              <a:gd name="T66" fmla="*/ 736450 w 507"/>
              <a:gd name="T67" fmla="*/ 270792 h 239"/>
              <a:gd name="T68" fmla="*/ 742587 w 507"/>
              <a:gd name="T69" fmla="*/ 284182 h 239"/>
              <a:gd name="T70" fmla="*/ 742587 w 507"/>
              <a:gd name="T71" fmla="*/ 291622 h 239"/>
              <a:gd name="T72" fmla="*/ 750258 w 507"/>
              <a:gd name="T73" fmla="*/ 297573 h 239"/>
              <a:gd name="T74" fmla="*/ 754861 w 507"/>
              <a:gd name="T75" fmla="*/ 309476 h 239"/>
              <a:gd name="T76" fmla="*/ 764067 w 507"/>
              <a:gd name="T77" fmla="*/ 322867 h 239"/>
              <a:gd name="T78" fmla="*/ 777875 w 507"/>
              <a:gd name="T79" fmla="*/ 336258 h 239"/>
              <a:gd name="T80" fmla="*/ 777875 w 507"/>
              <a:gd name="T81" fmla="*/ 342209 h 239"/>
              <a:gd name="T82" fmla="*/ 777875 w 507"/>
              <a:gd name="T83" fmla="*/ 349649 h 239"/>
              <a:gd name="T84" fmla="*/ 777875 w 507"/>
              <a:gd name="T85" fmla="*/ 355600 h 239"/>
              <a:gd name="T86" fmla="*/ 174907 w 507"/>
              <a:gd name="T87" fmla="*/ 342209 h 239"/>
              <a:gd name="T88" fmla="*/ 179510 w 507"/>
              <a:gd name="T89" fmla="*/ 233595 h 239"/>
              <a:gd name="T90" fmla="*/ 0 w 507"/>
              <a:gd name="T91" fmla="*/ 220204 h 23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07"/>
              <a:gd name="T139" fmla="*/ 0 h 239"/>
              <a:gd name="T140" fmla="*/ 507 w 507"/>
              <a:gd name="T141" fmla="*/ 239 h 23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07" h="239">
                <a:moveTo>
                  <a:pt x="0" y="148"/>
                </a:moveTo>
                <a:lnTo>
                  <a:pt x="12" y="0"/>
                </a:lnTo>
                <a:lnTo>
                  <a:pt x="329" y="13"/>
                </a:lnTo>
                <a:lnTo>
                  <a:pt x="338" y="27"/>
                </a:lnTo>
                <a:lnTo>
                  <a:pt x="347" y="27"/>
                </a:lnTo>
                <a:lnTo>
                  <a:pt x="356" y="22"/>
                </a:lnTo>
                <a:lnTo>
                  <a:pt x="361" y="27"/>
                </a:lnTo>
                <a:lnTo>
                  <a:pt x="364" y="40"/>
                </a:lnTo>
                <a:lnTo>
                  <a:pt x="373" y="40"/>
                </a:lnTo>
                <a:lnTo>
                  <a:pt x="379" y="40"/>
                </a:lnTo>
                <a:lnTo>
                  <a:pt x="388" y="31"/>
                </a:lnTo>
                <a:lnTo>
                  <a:pt x="396" y="31"/>
                </a:lnTo>
                <a:lnTo>
                  <a:pt x="405" y="34"/>
                </a:lnTo>
                <a:lnTo>
                  <a:pt x="428" y="48"/>
                </a:lnTo>
                <a:lnTo>
                  <a:pt x="443" y="57"/>
                </a:lnTo>
                <a:lnTo>
                  <a:pt x="443" y="66"/>
                </a:lnTo>
                <a:lnTo>
                  <a:pt x="452" y="70"/>
                </a:lnTo>
                <a:lnTo>
                  <a:pt x="452" y="73"/>
                </a:lnTo>
                <a:lnTo>
                  <a:pt x="448" y="82"/>
                </a:lnTo>
                <a:lnTo>
                  <a:pt x="452" y="91"/>
                </a:lnTo>
                <a:lnTo>
                  <a:pt x="457" y="104"/>
                </a:lnTo>
                <a:lnTo>
                  <a:pt x="460" y="109"/>
                </a:lnTo>
                <a:lnTo>
                  <a:pt x="460" y="112"/>
                </a:lnTo>
                <a:lnTo>
                  <a:pt x="460" y="121"/>
                </a:lnTo>
                <a:lnTo>
                  <a:pt x="469" y="127"/>
                </a:lnTo>
                <a:lnTo>
                  <a:pt x="475" y="130"/>
                </a:lnTo>
                <a:lnTo>
                  <a:pt x="469" y="139"/>
                </a:lnTo>
                <a:lnTo>
                  <a:pt x="469" y="148"/>
                </a:lnTo>
                <a:lnTo>
                  <a:pt x="480" y="152"/>
                </a:lnTo>
                <a:lnTo>
                  <a:pt x="480" y="160"/>
                </a:lnTo>
                <a:lnTo>
                  <a:pt x="475" y="166"/>
                </a:lnTo>
                <a:lnTo>
                  <a:pt x="480" y="169"/>
                </a:lnTo>
                <a:lnTo>
                  <a:pt x="484" y="178"/>
                </a:lnTo>
                <a:lnTo>
                  <a:pt x="480" y="182"/>
                </a:lnTo>
                <a:lnTo>
                  <a:pt x="484" y="191"/>
                </a:lnTo>
                <a:lnTo>
                  <a:pt x="484" y="196"/>
                </a:lnTo>
                <a:lnTo>
                  <a:pt x="489" y="200"/>
                </a:lnTo>
                <a:lnTo>
                  <a:pt x="492" y="208"/>
                </a:lnTo>
                <a:lnTo>
                  <a:pt x="498" y="217"/>
                </a:lnTo>
                <a:lnTo>
                  <a:pt x="507" y="226"/>
                </a:lnTo>
                <a:lnTo>
                  <a:pt x="507" y="230"/>
                </a:lnTo>
                <a:lnTo>
                  <a:pt x="507" y="235"/>
                </a:lnTo>
                <a:lnTo>
                  <a:pt x="507" y="239"/>
                </a:lnTo>
                <a:lnTo>
                  <a:pt x="114" y="230"/>
                </a:lnTo>
                <a:lnTo>
                  <a:pt x="117" y="157"/>
                </a:lnTo>
                <a:lnTo>
                  <a:pt x="0" y="148"/>
                </a:lnTo>
                <a:close/>
              </a:path>
            </a:pathLst>
          </a:custGeom>
          <a:solidFill>
            <a:srgbClr val="99FF99"/>
          </a:solidFill>
          <a:ln w="3175">
            <a:solidFill>
              <a:srgbClr val="000000"/>
            </a:solidFill>
            <a:round/>
            <a:headEnd/>
            <a:tailEnd/>
          </a:ln>
        </p:spPr>
        <p:txBody>
          <a:bodyPr/>
          <a:lstStyle/>
          <a:p>
            <a:endParaRPr lang="en-US"/>
          </a:p>
        </p:txBody>
      </p:sp>
      <p:sp>
        <p:nvSpPr>
          <p:cNvPr id="332832" name="Freeform 58"/>
          <p:cNvSpPr>
            <a:spLocks/>
          </p:cNvSpPr>
          <p:nvPr/>
        </p:nvSpPr>
        <p:spPr bwMode="auto">
          <a:xfrm rot="-133339">
            <a:off x="2328863" y="2608263"/>
            <a:ext cx="622300" cy="354012"/>
          </a:xfrm>
          <a:custGeom>
            <a:avLst/>
            <a:gdLst>
              <a:gd name="T0" fmla="*/ 0 w 405"/>
              <a:gd name="T1" fmla="*/ 330213 h 238"/>
              <a:gd name="T2" fmla="*/ 32267 w 405"/>
              <a:gd name="T3" fmla="*/ 0 h 238"/>
              <a:gd name="T4" fmla="*/ 305772 w 405"/>
              <a:gd name="T5" fmla="*/ 17849 h 238"/>
              <a:gd name="T6" fmla="*/ 573131 w 405"/>
              <a:gd name="T7" fmla="*/ 26774 h 238"/>
              <a:gd name="T8" fmla="*/ 573131 w 405"/>
              <a:gd name="T9" fmla="*/ 31236 h 238"/>
              <a:gd name="T10" fmla="*/ 582350 w 405"/>
              <a:gd name="T11" fmla="*/ 58010 h 238"/>
              <a:gd name="T12" fmla="*/ 582350 w 405"/>
              <a:gd name="T13" fmla="*/ 62473 h 238"/>
              <a:gd name="T14" fmla="*/ 573131 w 405"/>
              <a:gd name="T15" fmla="*/ 84784 h 238"/>
              <a:gd name="T16" fmla="*/ 573131 w 405"/>
              <a:gd name="T17" fmla="*/ 116021 h 238"/>
              <a:gd name="T18" fmla="*/ 586960 w 405"/>
              <a:gd name="T19" fmla="*/ 147257 h 238"/>
              <a:gd name="T20" fmla="*/ 596179 w 405"/>
              <a:gd name="T21" fmla="*/ 160644 h 238"/>
              <a:gd name="T22" fmla="*/ 600788 w 405"/>
              <a:gd name="T23" fmla="*/ 193368 h 238"/>
              <a:gd name="T24" fmla="*/ 600788 w 405"/>
              <a:gd name="T25" fmla="*/ 245429 h 238"/>
              <a:gd name="T26" fmla="*/ 608471 w 405"/>
              <a:gd name="T27" fmla="*/ 258816 h 238"/>
              <a:gd name="T28" fmla="*/ 608471 w 405"/>
              <a:gd name="T29" fmla="*/ 276665 h 238"/>
              <a:gd name="T30" fmla="*/ 608471 w 405"/>
              <a:gd name="T31" fmla="*/ 285590 h 238"/>
              <a:gd name="T32" fmla="*/ 622300 w 405"/>
              <a:gd name="T33" fmla="*/ 330213 h 238"/>
              <a:gd name="T34" fmla="*/ 622300 w 405"/>
              <a:gd name="T35" fmla="*/ 343600 h 238"/>
              <a:gd name="T36" fmla="*/ 622300 w 405"/>
              <a:gd name="T37" fmla="*/ 354012 h 238"/>
              <a:gd name="T38" fmla="*/ 0 w 405"/>
              <a:gd name="T39" fmla="*/ 330213 h 2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5"/>
              <a:gd name="T61" fmla="*/ 0 h 238"/>
              <a:gd name="T62" fmla="*/ 405 w 405"/>
              <a:gd name="T63" fmla="*/ 238 h 2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5" h="238">
                <a:moveTo>
                  <a:pt x="0" y="222"/>
                </a:moveTo>
                <a:lnTo>
                  <a:pt x="21" y="0"/>
                </a:lnTo>
                <a:lnTo>
                  <a:pt x="199" y="12"/>
                </a:lnTo>
                <a:lnTo>
                  <a:pt x="373" y="18"/>
                </a:lnTo>
                <a:lnTo>
                  <a:pt x="373" y="21"/>
                </a:lnTo>
                <a:lnTo>
                  <a:pt x="379" y="39"/>
                </a:lnTo>
                <a:lnTo>
                  <a:pt x="379" y="42"/>
                </a:lnTo>
                <a:lnTo>
                  <a:pt x="373" y="57"/>
                </a:lnTo>
                <a:lnTo>
                  <a:pt x="373" y="78"/>
                </a:lnTo>
                <a:lnTo>
                  <a:pt x="382" y="99"/>
                </a:lnTo>
                <a:lnTo>
                  <a:pt x="388" y="108"/>
                </a:lnTo>
                <a:lnTo>
                  <a:pt x="391" y="130"/>
                </a:lnTo>
                <a:lnTo>
                  <a:pt x="391" y="165"/>
                </a:lnTo>
                <a:lnTo>
                  <a:pt x="396" y="174"/>
                </a:lnTo>
                <a:lnTo>
                  <a:pt x="396" y="186"/>
                </a:lnTo>
                <a:lnTo>
                  <a:pt x="396" y="192"/>
                </a:lnTo>
                <a:lnTo>
                  <a:pt x="405" y="222"/>
                </a:lnTo>
                <a:lnTo>
                  <a:pt x="405" y="231"/>
                </a:lnTo>
                <a:lnTo>
                  <a:pt x="405" y="238"/>
                </a:lnTo>
                <a:lnTo>
                  <a:pt x="0" y="222"/>
                </a:lnTo>
                <a:close/>
              </a:path>
            </a:pathLst>
          </a:custGeom>
          <a:solidFill>
            <a:srgbClr val="99FF99"/>
          </a:solidFill>
          <a:ln w="3175">
            <a:solidFill>
              <a:srgbClr val="000000"/>
            </a:solidFill>
            <a:round/>
            <a:headEnd/>
            <a:tailEnd/>
          </a:ln>
        </p:spPr>
        <p:txBody>
          <a:bodyPr/>
          <a:lstStyle/>
          <a:p>
            <a:endParaRPr lang="en-US"/>
          </a:p>
        </p:txBody>
      </p:sp>
      <p:sp>
        <p:nvSpPr>
          <p:cNvPr id="332833" name="Freeform 59"/>
          <p:cNvSpPr>
            <a:spLocks/>
          </p:cNvSpPr>
          <p:nvPr/>
        </p:nvSpPr>
        <p:spPr bwMode="auto">
          <a:xfrm rot="-133339">
            <a:off x="2913063" y="2563813"/>
            <a:ext cx="619125" cy="644525"/>
          </a:xfrm>
          <a:custGeom>
            <a:avLst/>
            <a:gdLst>
              <a:gd name="T0" fmla="*/ 55170 w 404"/>
              <a:gd name="T1" fmla="*/ 446095 h 432"/>
              <a:gd name="T2" fmla="*/ 27585 w 404"/>
              <a:gd name="T3" fmla="*/ 414764 h 432"/>
              <a:gd name="T4" fmla="*/ 45975 w 404"/>
              <a:gd name="T5" fmla="*/ 387909 h 432"/>
              <a:gd name="T6" fmla="*/ 45975 w 404"/>
              <a:gd name="T7" fmla="*/ 361053 h 432"/>
              <a:gd name="T8" fmla="*/ 32182 w 404"/>
              <a:gd name="T9" fmla="*/ 302867 h 432"/>
              <a:gd name="T10" fmla="*/ 32182 w 404"/>
              <a:gd name="T11" fmla="*/ 278996 h 432"/>
              <a:gd name="T12" fmla="*/ 27585 w 404"/>
              <a:gd name="T13" fmla="*/ 213350 h 432"/>
              <a:gd name="T14" fmla="*/ 13792 w 404"/>
              <a:gd name="T15" fmla="*/ 167099 h 432"/>
              <a:gd name="T16" fmla="*/ 0 w 404"/>
              <a:gd name="T17" fmla="*/ 104437 h 432"/>
              <a:gd name="T18" fmla="*/ 6130 w 404"/>
              <a:gd name="T19" fmla="*/ 77582 h 432"/>
              <a:gd name="T20" fmla="*/ 0 w 404"/>
              <a:gd name="T21" fmla="*/ 46251 h 432"/>
              <a:gd name="T22" fmla="*/ 157846 w 404"/>
              <a:gd name="T23" fmla="*/ 19395 h 432"/>
              <a:gd name="T24" fmla="*/ 171639 w 404"/>
              <a:gd name="T25" fmla="*/ 5968 h 432"/>
              <a:gd name="T26" fmla="*/ 193093 w 404"/>
              <a:gd name="T27" fmla="*/ 32823 h 432"/>
              <a:gd name="T28" fmla="*/ 193093 w 404"/>
              <a:gd name="T29" fmla="*/ 64154 h 432"/>
              <a:gd name="T30" fmla="*/ 220678 w 404"/>
              <a:gd name="T31" fmla="*/ 77582 h 432"/>
              <a:gd name="T32" fmla="*/ 234471 w 404"/>
              <a:gd name="T33" fmla="*/ 85041 h 432"/>
              <a:gd name="T34" fmla="*/ 265120 w 404"/>
              <a:gd name="T35" fmla="*/ 85041 h 432"/>
              <a:gd name="T36" fmla="*/ 291173 w 404"/>
              <a:gd name="T37" fmla="*/ 91009 h 432"/>
              <a:gd name="T38" fmla="*/ 332550 w 404"/>
              <a:gd name="T39" fmla="*/ 85041 h 432"/>
              <a:gd name="T40" fmla="*/ 360135 w 404"/>
              <a:gd name="T41" fmla="*/ 91009 h 432"/>
              <a:gd name="T42" fmla="*/ 367797 w 404"/>
              <a:gd name="T43" fmla="*/ 98469 h 432"/>
              <a:gd name="T44" fmla="*/ 375459 w 404"/>
              <a:gd name="T45" fmla="*/ 117865 h 432"/>
              <a:gd name="T46" fmla="*/ 395382 w 404"/>
              <a:gd name="T47" fmla="*/ 108913 h 432"/>
              <a:gd name="T48" fmla="*/ 416837 w 404"/>
              <a:gd name="T49" fmla="*/ 122340 h 432"/>
              <a:gd name="T50" fmla="*/ 438292 w 404"/>
              <a:gd name="T51" fmla="*/ 129800 h 432"/>
              <a:gd name="T52" fmla="*/ 458214 w 404"/>
              <a:gd name="T53" fmla="*/ 135768 h 432"/>
              <a:gd name="T54" fmla="*/ 501123 w 404"/>
              <a:gd name="T55" fmla="*/ 117865 h 432"/>
              <a:gd name="T56" fmla="*/ 514916 w 404"/>
              <a:gd name="T57" fmla="*/ 129800 h 432"/>
              <a:gd name="T58" fmla="*/ 570085 w 404"/>
              <a:gd name="T59" fmla="*/ 129800 h 432"/>
              <a:gd name="T60" fmla="*/ 583878 w 404"/>
              <a:gd name="T61" fmla="*/ 143228 h 432"/>
              <a:gd name="T62" fmla="*/ 619125 w 404"/>
              <a:gd name="T63" fmla="*/ 135768 h 432"/>
              <a:gd name="T64" fmla="*/ 577748 w 404"/>
              <a:gd name="T65" fmla="*/ 162623 h 432"/>
              <a:gd name="T66" fmla="*/ 547098 w 404"/>
              <a:gd name="T67" fmla="*/ 167099 h 432"/>
              <a:gd name="T68" fmla="*/ 514916 w 404"/>
              <a:gd name="T69" fmla="*/ 189478 h 432"/>
              <a:gd name="T70" fmla="*/ 465876 w 404"/>
              <a:gd name="T71" fmla="*/ 234237 h 432"/>
              <a:gd name="T72" fmla="*/ 403044 w 404"/>
              <a:gd name="T73" fmla="*/ 292423 h 432"/>
              <a:gd name="T74" fmla="*/ 403044 w 404"/>
              <a:gd name="T75" fmla="*/ 356577 h 432"/>
              <a:gd name="T76" fmla="*/ 389252 w 404"/>
              <a:gd name="T77" fmla="*/ 361053 h 432"/>
              <a:gd name="T78" fmla="*/ 360135 w 404"/>
              <a:gd name="T79" fmla="*/ 395368 h 432"/>
              <a:gd name="T80" fmla="*/ 360135 w 404"/>
              <a:gd name="T81" fmla="*/ 419240 h 432"/>
              <a:gd name="T82" fmla="*/ 367797 w 404"/>
              <a:gd name="T83" fmla="*/ 446095 h 432"/>
              <a:gd name="T84" fmla="*/ 360135 w 404"/>
              <a:gd name="T85" fmla="*/ 472950 h 432"/>
              <a:gd name="T86" fmla="*/ 367797 w 404"/>
              <a:gd name="T87" fmla="*/ 510249 h 432"/>
              <a:gd name="T88" fmla="*/ 381589 w 404"/>
              <a:gd name="T89" fmla="*/ 517709 h 432"/>
              <a:gd name="T90" fmla="*/ 409174 w 404"/>
              <a:gd name="T91" fmla="*/ 531136 h 432"/>
              <a:gd name="T92" fmla="*/ 438292 w 404"/>
              <a:gd name="T93" fmla="*/ 544564 h 432"/>
              <a:gd name="T94" fmla="*/ 472006 w 404"/>
              <a:gd name="T95" fmla="*/ 575895 h 432"/>
              <a:gd name="T96" fmla="*/ 501123 w 404"/>
              <a:gd name="T97" fmla="*/ 599766 h 432"/>
              <a:gd name="T98" fmla="*/ 501123 w 404"/>
              <a:gd name="T99" fmla="*/ 634081 h 43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04"/>
              <a:gd name="T151" fmla="*/ 0 h 432"/>
              <a:gd name="T152" fmla="*/ 404 w 404"/>
              <a:gd name="T153" fmla="*/ 432 h 43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04" h="432">
                <a:moveTo>
                  <a:pt x="36" y="432"/>
                </a:moveTo>
                <a:lnTo>
                  <a:pt x="36" y="299"/>
                </a:lnTo>
                <a:lnTo>
                  <a:pt x="18" y="281"/>
                </a:lnTo>
                <a:lnTo>
                  <a:pt x="18" y="278"/>
                </a:lnTo>
                <a:lnTo>
                  <a:pt x="27" y="265"/>
                </a:lnTo>
                <a:lnTo>
                  <a:pt x="30" y="260"/>
                </a:lnTo>
                <a:lnTo>
                  <a:pt x="30" y="251"/>
                </a:lnTo>
                <a:lnTo>
                  <a:pt x="30" y="242"/>
                </a:lnTo>
                <a:lnTo>
                  <a:pt x="30" y="233"/>
                </a:lnTo>
                <a:lnTo>
                  <a:pt x="21" y="203"/>
                </a:lnTo>
                <a:lnTo>
                  <a:pt x="21" y="199"/>
                </a:lnTo>
                <a:lnTo>
                  <a:pt x="21" y="187"/>
                </a:lnTo>
                <a:lnTo>
                  <a:pt x="18" y="178"/>
                </a:lnTo>
                <a:lnTo>
                  <a:pt x="18" y="143"/>
                </a:lnTo>
                <a:lnTo>
                  <a:pt x="13" y="121"/>
                </a:lnTo>
                <a:lnTo>
                  <a:pt x="9" y="112"/>
                </a:lnTo>
                <a:lnTo>
                  <a:pt x="0" y="91"/>
                </a:lnTo>
                <a:lnTo>
                  <a:pt x="0" y="70"/>
                </a:lnTo>
                <a:lnTo>
                  <a:pt x="4" y="57"/>
                </a:lnTo>
                <a:lnTo>
                  <a:pt x="4" y="52"/>
                </a:lnTo>
                <a:lnTo>
                  <a:pt x="0" y="34"/>
                </a:lnTo>
                <a:lnTo>
                  <a:pt x="0" y="31"/>
                </a:lnTo>
                <a:lnTo>
                  <a:pt x="103" y="31"/>
                </a:lnTo>
                <a:lnTo>
                  <a:pt x="103" y="13"/>
                </a:lnTo>
                <a:lnTo>
                  <a:pt x="103" y="0"/>
                </a:lnTo>
                <a:lnTo>
                  <a:pt x="112" y="4"/>
                </a:lnTo>
                <a:lnTo>
                  <a:pt x="123" y="9"/>
                </a:lnTo>
                <a:lnTo>
                  <a:pt x="126" y="22"/>
                </a:lnTo>
                <a:lnTo>
                  <a:pt x="126" y="34"/>
                </a:lnTo>
                <a:lnTo>
                  <a:pt x="126" y="43"/>
                </a:lnTo>
                <a:lnTo>
                  <a:pt x="141" y="52"/>
                </a:lnTo>
                <a:lnTo>
                  <a:pt x="144" y="52"/>
                </a:lnTo>
                <a:lnTo>
                  <a:pt x="149" y="52"/>
                </a:lnTo>
                <a:lnTo>
                  <a:pt x="153" y="57"/>
                </a:lnTo>
                <a:lnTo>
                  <a:pt x="164" y="57"/>
                </a:lnTo>
                <a:lnTo>
                  <a:pt x="173" y="57"/>
                </a:lnTo>
                <a:lnTo>
                  <a:pt x="176" y="61"/>
                </a:lnTo>
                <a:lnTo>
                  <a:pt x="190" y="61"/>
                </a:lnTo>
                <a:lnTo>
                  <a:pt x="194" y="57"/>
                </a:lnTo>
                <a:lnTo>
                  <a:pt x="217" y="57"/>
                </a:lnTo>
                <a:lnTo>
                  <a:pt x="231" y="61"/>
                </a:lnTo>
                <a:lnTo>
                  <a:pt x="235" y="61"/>
                </a:lnTo>
                <a:lnTo>
                  <a:pt x="235" y="66"/>
                </a:lnTo>
                <a:lnTo>
                  <a:pt x="240" y="66"/>
                </a:lnTo>
                <a:lnTo>
                  <a:pt x="245" y="70"/>
                </a:lnTo>
                <a:lnTo>
                  <a:pt x="245" y="79"/>
                </a:lnTo>
                <a:lnTo>
                  <a:pt x="249" y="82"/>
                </a:lnTo>
                <a:lnTo>
                  <a:pt x="258" y="73"/>
                </a:lnTo>
                <a:lnTo>
                  <a:pt x="267" y="73"/>
                </a:lnTo>
                <a:lnTo>
                  <a:pt x="272" y="82"/>
                </a:lnTo>
                <a:lnTo>
                  <a:pt x="281" y="82"/>
                </a:lnTo>
                <a:lnTo>
                  <a:pt x="286" y="87"/>
                </a:lnTo>
                <a:lnTo>
                  <a:pt x="290" y="91"/>
                </a:lnTo>
                <a:lnTo>
                  <a:pt x="299" y="91"/>
                </a:lnTo>
                <a:lnTo>
                  <a:pt x="308" y="91"/>
                </a:lnTo>
                <a:lnTo>
                  <a:pt x="327" y="79"/>
                </a:lnTo>
                <a:lnTo>
                  <a:pt x="331" y="79"/>
                </a:lnTo>
                <a:lnTo>
                  <a:pt x="336" y="87"/>
                </a:lnTo>
                <a:lnTo>
                  <a:pt x="368" y="87"/>
                </a:lnTo>
                <a:lnTo>
                  <a:pt x="372" y="87"/>
                </a:lnTo>
                <a:lnTo>
                  <a:pt x="377" y="87"/>
                </a:lnTo>
                <a:lnTo>
                  <a:pt x="381" y="96"/>
                </a:lnTo>
                <a:lnTo>
                  <a:pt x="389" y="91"/>
                </a:lnTo>
                <a:lnTo>
                  <a:pt x="404" y="91"/>
                </a:lnTo>
                <a:lnTo>
                  <a:pt x="395" y="96"/>
                </a:lnTo>
                <a:lnTo>
                  <a:pt x="377" y="109"/>
                </a:lnTo>
                <a:lnTo>
                  <a:pt x="368" y="109"/>
                </a:lnTo>
                <a:lnTo>
                  <a:pt x="357" y="112"/>
                </a:lnTo>
                <a:lnTo>
                  <a:pt x="354" y="121"/>
                </a:lnTo>
                <a:lnTo>
                  <a:pt x="336" y="127"/>
                </a:lnTo>
                <a:lnTo>
                  <a:pt x="331" y="130"/>
                </a:lnTo>
                <a:lnTo>
                  <a:pt x="304" y="157"/>
                </a:lnTo>
                <a:lnTo>
                  <a:pt x="267" y="191"/>
                </a:lnTo>
                <a:lnTo>
                  <a:pt x="263" y="196"/>
                </a:lnTo>
                <a:lnTo>
                  <a:pt x="258" y="199"/>
                </a:lnTo>
                <a:lnTo>
                  <a:pt x="263" y="239"/>
                </a:lnTo>
                <a:lnTo>
                  <a:pt x="258" y="242"/>
                </a:lnTo>
                <a:lnTo>
                  <a:pt x="254" y="242"/>
                </a:lnTo>
                <a:lnTo>
                  <a:pt x="235" y="256"/>
                </a:lnTo>
                <a:lnTo>
                  <a:pt x="235" y="265"/>
                </a:lnTo>
                <a:lnTo>
                  <a:pt x="231" y="278"/>
                </a:lnTo>
                <a:lnTo>
                  <a:pt x="235" y="281"/>
                </a:lnTo>
                <a:lnTo>
                  <a:pt x="245" y="290"/>
                </a:lnTo>
                <a:lnTo>
                  <a:pt x="240" y="299"/>
                </a:lnTo>
                <a:lnTo>
                  <a:pt x="240" y="303"/>
                </a:lnTo>
                <a:lnTo>
                  <a:pt x="235" y="317"/>
                </a:lnTo>
                <a:lnTo>
                  <a:pt x="235" y="338"/>
                </a:lnTo>
                <a:lnTo>
                  <a:pt x="240" y="342"/>
                </a:lnTo>
                <a:lnTo>
                  <a:pt x="245" y="347"/>
                </a:lnTo>
                <a:lnTo>
                  <a:pt x="249" y="347"/>
                </a:lnTo>
                <a:lnTo>
                  <a:pt x="263" y="351"/>
                </a:lnTo>
                <a:lnTo>
                  <a:pt x="267" y="356"/>
                </a:lnTo>
                <a:lnTo>
                  <a:pt x="267" y="359"/>
                </a:lnTo>
                <a:lnTo>
                  <a:pt x="286" y="365"/>
                </a:lnTo>
                <a:lnTo>
                  <a:pt x="290" y="377"/>
                </a:lnTo>
                <a:lnTo>
                  <a:pt x="308" y="386"/>
                </a:lnTo>
                <a:lnTo>
                  <a:pt x="327" y="399"/>
                </a:lnTo>
                <a:lnTo>
                  <a:pt x="327" y="402"/>
                </a:lnTo>
                <a:lnTo>
                  <a:pt x="327" y="411"/>
                </a:lnTo>
                <a:lnTo>
                  <a:pt x="327" y="425"/>
                </a:lnTo>
                <a:lnTo>
                  <a:pt x="36" y="432"/>
                </a:lnTo>
                <a:close/>
              </a:path>
            </a:pathLst>
          </a:custGeom>
          <a:solidFill>
            <a:srgbClr val="99FF99"/>
          </a:solidFill>
          <a:ln w="3175">
            <a:solidFill>
              <a:srgbClr val="000000"/>
            </a:solidFill>
            <a:round/>
            <a:headEnd/>
            <a:tailEnd/>
          </a:ln>
        </p:spPr>
        <p:txBody>
          <a:bodyPr/>
          <a:lstStyle/>
          <a:p>
            <a:endParaRPr lang="en-US"/>
          </a:p>
        </p:txBody>
      </p:sp>
      <p:sp>
        <p:nvSpPr>
          <p:cNvPr id="332834" name="Freeform 60"/>
          <p:cNvSpPr>
            <a:spLocks/>
          </p:cNvSpPr>
          <p:nvPr/>
        </p:nvSpPr>
        <p:spPr bwMode="auto">
          <a:xfrm rot="-133339">
            <a:off x="2971800" y="3201988"/>
            <a:ext cx="571500" cy="344487"/>
          </a:xfrm>
          <a:custGeom>
            <a:avLst/>
            <a:gdLst>
              <a:gd name="T0" fmla="*/ 459652 w 373"/>
              <a:gd name="T1" fmla="*/ 0 h 233"/>
              <a:gd name="T2" fmla="*/ 473441 w 373"/>
              <a:gd name="T3" fmla="*/ 26613 h 233"/>
              <a:gd name="T4" fmla="*/ 468845 w 373"/>
              <a:gd name="T5" fmla="*/ 39919 h 233"/>
              <a:gd name="T6" fmla="*/ 481102 w 373"/>
              <a:gd name="T7" fmla="*/ 84274 h 233"/>
              <a:gd name="T8" fmla="*/ 517874 w 373"/>
              <a:gd name="T9" fmla="*/ 103494 h 233"/>
              <a:gd name="T10" fmla="*/ 522471 w 373"/>
              <a:gd name="T11" fmla="*/ 115322 h 233"/>
              <a:gd name="T12" fmla="*/ 543921 w 373"/>
              <a:gd name="T13" fmla="*/ 134542 h 233"/>
              <a:gd name="T14" fmla="*/ 571500 w 373"/>
              <a:gd name="T15" fmla="*/ 165590 h 233"/>
              <a:gd name="T16" fmla="*/ 557710 w 373"/>
              <a:gd name="T17" fmla="*/ 186289 h 233"/>
              <a:gd name="T18" fmla="*/ 557710 w 373"/>
              <a:gd name="T19" fmla="*/ 198117 h 233"/>
              <a:gd name="T20" fmla="*/ 522471 w 373"/>
              <a:gd name="T21" fmla="*/ 218816 h 233"/>
              <a:gd name="T22" fmla="*/ 501020 w 373"/>
              <a:gd name="T23" fmla="*/ 223251 h 233"/>
              <a:gd name="T24" fmla="*/ 487231 w 373"/>
              <a:gd name="T25" fmla="*/ 245429 h 233"/>
              <a:gd name="T26" fmla="*/ 501020 w 373"/>
              <a:gd name="T27" fmla="*/ 263170 h 233"/>
              <a:gd name="T28" fmla="*/ 501020 w 373"/>
              <a:gd name="T29" fmla="*/ 280912 h 233"/>
              <a:gd name="T30" fmla="*/ 473441 w 373"/>
              <a:gd name="T31" fmla="*/ 320831 h 233"/>
              <a:gd name="T32" fmla="*/ 468845 w 373"/>
              <a:gd name="T33" fmla="*/ 340052 h 233"/>
              <a:gd name="T34" fmla="*/ 438201 w 373"/>
              <a:gd name="T35" fmla="*/ 320831 h 233"/>
              <a:gd name="T36" fmla="*/ 76609 w 373"/>
              <a:gd name="T37" fmla="*/ 326745 h 233"/>
              <a:gd name="T38" fmla="*/ 76609 w 373"/>
              <a:gd name="T39" fmla="*/ 307525 h 233"/>
              <a:gd name="T40" fmla="*/ 62819 w 373"/>
              <a:gd name="T41" fmla="*/ 289783 h 233"/>
              <a:gd name="T42" fmla="*/ 70480 w 373"/>
              <a:gd name="T43" fmla="*/ 269084 h 233"/>
              <a:gd name="T44" fmla="*/ 53626 w 373"/>
              <a:gd name="T45" fmla="*/ 249864 h 233"/>
              <a:gd name="T46" fmla="*/ 53626 w 373"/>
              <a:gd name="T47" fmla="*/ 232122 h 233"/>
              <a:gd name="T48" fmla="*/ 39836 w 373"/>
              <a:gd name="T49" fmla="*/ 209945 h 233"/>
              <a:gd name="T50" fmla="*/ 35240 w 373"/>
              <a:gd name="T51" fmla="*/ 198117 h 233"/>
              <a:gd name="T52" fmla="*/ 21450 w 373"/>
              <a:gd name="T53" fmla="*/ 165590 h 233"/>
              <a:gd name="T54" fmla="*/ 27579 w 373"/>
              <a:gd name="T55" fmla="*/ 147849 h 233"/>
              <a:gd name="T56" fmla="*/ 13790 w 373"/>
              <a:gd name="T57" fmla="*/ 128628 h 233"/>
              <a:gd name="T58" fmla="*/ 0 w 373"/>
              <a:gd name="T59" fmla="*/ 97580 h 233"/>
              <a:gd name="T60" fmla="*/ 7661 w 373"/>
              <a:gd name="T61" fmla="*/ 63575 h 233"/>
              <a:gd name="T62" fmla="*/ 13790 w 373"/>
              <a:gd name="T63" fmla="*/ 44355 h 233"/>
              <a:gd name="T64" fmla="*/ 13790 w 373"/>
              <a:gd name="T65" fmla="*/ 26613 h 233"/>
              <a:gd name="T66" fmla="*/ 0 w 373"/>
              <a:gd name="T67" fmla="*/ 13306 h 2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3"/>
              <a:gd name="T103" fmla="*/ 0 h 233"/>
              <a:gd name="T104" fmla="*/ 373 w 373"/>
              <a:gd name="T105" fmla="*/ 233 h 2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3" h="233">
                <a:moveTo>
                  <a:pt x="9" y="9"/>
                </a:moveTo>
                <a:lnTo>
                  <a:pt x="300" y="0"/>
                </a:lnTo>
                <a:lnTo>
                  <a:pt x="306" y="9"/>
                </a:lnTo>
                <a:lnTo>
                  <a:pt x="309" y="18"/>
                </a:lnTo>
                <a:lnTo>
                  <a:pt x="309" y="22"/>
                </a:lnTo>
                <a:lnTo>
                  <a:pt x="306" y="27"/>
                </a:lnTo>
                <a:lnTo>
                  <a:pt x="309" y="34"/>
                </a:lnTo>
                <a:lnTo>
                  <a:pt x="314" y="57"/>
                </a:lnTo>
                <a:lnTo>
                  <a:pt x="332" y="61"/>
                </a:lnTo>
                <a:lnTo>
                  <a:pt x="338" y="70"/>
                </a:lnTo>
                <a:lnTo>
                  <a:pt x="341" y="73"/>
                </a:lnTo>
                <a:lnTo>
                  <a:pt x="341" y="78"/>
                </a:lnTo>
                <a:lnTo>
                  <a:pt x="355" y="87"/>
                </a:lnTo>
                <a:lnTo>
                  <a:pt x="355" y="91"/>
                </a:lnTo>
                <a:lnTo>
                  <a:pt x="368" y="100"/>
                </a:lnTo>
                <a:lnTo>
                  <a:pt x="373" y="112"/>
                </a:lnTo>
                <a:lnTo>
                  <a:pt x="368" y="118"/>
                </a:lnTo>
                <a:lnTo>
                  <a:pt x="364" y="126"/>
                </a:lnTo>
                <a:lnTo>
                  <a:pt x="364" y="130"/>
                </a:lnTo>
                <a:lnTo>
                  <a:pt x="364" y="134"/>
                </a:lnTo>
                <a:lnTo>
                  <a:pt x="350" y="148"/>
                </a:lnTo>
                <a:lnTo>
                  <a:pt x="341" y="148"/>
                </a:lnTo>
                <a:lnTo>
                  <a:pt x="341" y="151"/>
                </a:lnTo>
                <a:lnTo>
                  <a:pt x="327" y="151"/>
                </a:lnTo>
                <a:lnTo>
                  <a:pt x="323" y="157"/>
                </a:lnTo>
                <a:lnTo>
                  <a:pt x="318" y="166"/>
                </a:lnTo>
                <a:lnTo>
                  <a:pt x="318" y="169"/>
                </a:lnTo>
                <a:lnTo>
                  <a:pt x="327" y="178"/>
                </a:lnTo>
                <a:lnTo>
                  <a:pt x="327" y="182"/>
                </a:lnTo>
                <a:lnTo>
                  <a:pt x="327" y="190"/>
                </a:lnTo>
                <a:lnTo>
                  <a:pt x="318" y="212"/>
                </a:lnTo>
                <a:lnTo>
                  <a:pt x="309" y="217"/>
                </a:lnTo>
                <a:lnTo>
                  <a:pt x="306" y="221"/>
                </a:lnTo>
                <a:lnTo>
                  <a:pt x="306" y="230"/>
                </a:lnTo>
                <a:lnTo>
                  <a:pt x="300" y="233"/>
                </a:lnTo>
                <a:lnTo>
                  <a:pt x="286" y="217"/>
                </a:lnTo>
                <a:lnTo>
                  <a:pt x="50" y="226"/>
                </a:lnTo>
                <a:lnTo>
                  <a:pt x="50" y="221"/>
                </a:lnTo>
                <a:lnTo>
                  <a:pt x="46" y="212"/>
                </a:lnTo>
                <a:lnTo>
                  <a:pt x="50" y="208"/>
                </a:lnTo>
                <a:lnTo>
                  <a:pt x="46" y="199"/>
                </a:lnTo>
                <a:lnTo>
                  <a:pt x="41" y="196"/>
                </a:lnTo>
                <a:lnTo>
                  <a:pt x="46" y="190"/>
                </a:lnTo>
                <a:lnTo>
                  <a:pt x="46" y="182"/>
                </a:lnTo>
                <a:lnTo>
                  <a:pt x="35" y="178"/>
                </a:lnTo>
                <a:lnTo>
                  <a:pt x="35" y="169"/>
                </a:lnTo>
                <a:lnTo>
                  <a:pt x="41" y="160"/>
                </a:lnTo>
                <a:lnTo>
                  <a:pt x="35" y="157"/>
                </a:lnTo>
                <a:lnTo>
                  <a:pt x="26" y="151"/>
                </a:lnTo>
                <a:lnTo>
                  <a:pt x="26" y="142"/>
                </a:lnTo>
                <a:lnTo>
                  <a:pt x="26" y="139"/>
                </a:lnTo>
                <a:lnTo>
                  <a:pt x="23" y="134"/>
                </a:lnTo>
                <a:lnTo>
                  <a:pt x="18" y="121"/>
                </a:lnTo>
                <a:lnTo>
                  <a:pt x="14" y="112"/>
                </a:lnTo>
                <a:lnTo>
                  <a:pt x="18" y="103"/>
                </a:lnTo>
                <a:lnTo>
                  <a:pt x="18" y="100"/>
                </a:lnTo>
                <a:lnTo>
                  <a:pt x="9" y="96"/>
                </a:lnTo>
                <a:lnTo>
                  <a:pt x="9" y="87"/>
                </a:lnTo>
                <a:lnTo>
                  <a:pt x="9" y="78"/>
                </a:lnTo>
                <a:lnTo>
                  <a:pt x="0" y="66"/>
                </a:lnTo>
                <a:lnTo>
                  <a:pt x="9" y="52"/>
                </a:lnTo>
                <a:lnTo>
                  <a:pt x="5" y="43"/>
                </a:lnTo>
                <a:lnTo>
                  <a:pt x="9" y="43"/>
                </a:lnTo>
                <a:lnTo>
                  <a:pt x="9" y="30"/>
                </a:lnTo>
                <a:lnTo>
                  <a:pt x="5" y="27"/>
                </a:lnTo>
                <a:lnTo>
                  <a:pt x="9" y="18"/>
                </a:lnTo>
                <a:lnTo>
                  <a:pt x="5" y="13"/>
                </a:lnTo>
                <a:lnTo>
                  <a:pt x="0" y="9"/>
                </a:lnTo>
                <a:lnTo>
                  <a:pt x="9" y="9"/>
                </a:lnTo>
                <a:close/>
              </a:path>
            </a:pathLst>
          </a:custGeom>
          <a:solidFill>
            <a:srgbClr val="99FF99"/>
          </a:solidFill>
          <a:ln w="3175">
            <a:solidFill>
              <a:srgbClr val="000000"/>
            </a:solidFill>
            <a:round/>
            <a:headEnd/>
            <a:tailEnd/>
          </a:ln>
        </p:spPr>
        <p:txBody>
          <a:bodyPr/>
          <a:lstStyle/>
          <a:p>
            <a:endParaRPr lang="en-US"/>
          </a:p>
        </p:txBody>
      </p:sp>
      <p:sp>
        <p:nvSpPr>
          <p:cNvPr id="332835" name="Freeform 61"/>
          <p:cNvSpPr>
            <a:spLocks/>
          </p:cNvSpPr>
          <p:nvPr/>
        </p:nvSpPr>
        <p:spPr bwMode="auto">
          <a:xfrm rot="-133339">
            <a:off x="3271838" y="2808288"/>
            <a:ext cx="500062" cy="490537"/>
          </a:xfrm>
          <a:custGeom>
            <a:avLst/>
            <a:gdLst>
              <a:gd name="T0" fmla="*/ 203729 w 324"/>
              <a:gd name="T1" fmla="*/ 486064 h 329"/>
              <a:gd name="T2" fmla="*/ 169774 w 324"/>
              <a:gd name="T3" fmla="*/ 466681 h 329"/>
              <a:gd name="T4" fmla="*/ 154340 w 324"/>
              <a:gd name="T5" fmla="*/ 421951 h 329"/>
              <a:gd name="T6" fmla="*/ 162057 w 324"/>
              <a:gd name="T7" fmla="*/ 408532 h 329"/>
              <a:gd name="T8" fmla="*/ 148167 w 324"/>
              <a:gd name="T9" fmla="*/ 381694 h 329"/>
              <a:gd name="T10" fmla="*/ 148167 w 324"/>
              <a:gd name="T11" fmla="*/ 350384 h 329"/>
              <a:gd name="T12" fmla="*/ 120385 w 324"/>
              <a:gd name="T13" fmla="*/ 323546 h 329"/>
              <a:gd name="T14" fmla="*/ 84887 w 324"/>
              <a:gd name="T15" fmla="*/ 292235 h 329"/>
              <a:gd name="T16" fmla="*/ 58649 w 324"/>
              <a:gd name="T17" fmla="*/ 278816 h 329"/>
              <a:gd name="T18" fmla="*/ 27781 w 324"/>
              <a:gd name="T19" fmla="*/ 265397 h 329"/>
              <a:gd name="T20" fmla="*/ 13891 w 324"/>
              <a:gd name="T21" fmla="*/ 259433 h 329"/>
              <a:gd name="T22" fmla="*/ 9260 w 324"/>
              <a:gd name="T23" fmla="*/ 220667 h 329"/>
              <a:gd name="T24" fmla="*/ 13891 w 324"/>
              <a:gd name="T25" fmla="*/ 193829 h 329"/>
              <a:gd name="T26" fmla="*/ 9260 w 324"/>
              <a:gd name="T27" fmla="*/ 166991 h 329"/>
              <a:gd name="T28" fmla="*/ 9260 w 324"/>
              <a:gd name="T29" fmla="*/ 143135 h 329"/>
              <a:gd name="T30" fmla="*/ 35498 w 324"/>
              <a:gd name="T31" fmla="*/ 108843 h 329"/>
              <a:gd name="T32" fmla="*/ 49389 w 324"/>
              <a:gd name="T33" fmla="*/ 104370 h 329"/>
              <a:gd name="T34" fmla="*/ 49389 w 324"/>
              <a:gd name="T35" fmla="*/ 40257 h 329"/>
              <a:gd name="T36" fmla="*/ 63279 w 324"/>
              <a:gd name="T37" fmla="*/ 32802 h 329"/>
              <a:gd name="T38" fmla="*/ 91061 w 324"/>
              <a:gd name="T39" fmla="*/ 32802 h 329"/>
              <a:gd name="T40" fmla="*/ 154340 w 324"/>
              <a:gd name="T41" fmla="*/ 5964 h 329"/>
              <a:gd name="T42" fmla="*/ 169774 w 324"/>
              <a:gd name="T43" fmla="*/ 5964 h 329"/>
              <a:gd name="T44" fmla="*/ 162057 w 324"/>
              <a:gd name="T45" fmla="*/ 19383 h 329"/>
              <a:gd name="T46" fmla="*/ 154340 w 324"/>
              <a:gd name="T47" fmla="*/ 40257 h 329"/>
              <a:gd name="T48" fmla="*/ 183665 w 324"/>
              <a:gd name="T49" fmla="*/ 32802 h 329"/>
              <a:gd name="T50" fmla="*/ 197555 w 324"/>
              <a:gd name="T51" fmla="*/ 40257 h 329"/>
              <a:gd name="T52" fmla="*/ 217620 w 324"/>
              <a:gd name="T53" fmla="*/ 53676 h 329"/>
              <a:gd name="T54" fmla="*/ 225337 w 324"/>
              <a:gd name="T55" fmla="*/ 64113 h 329"/>
              <a:gd name="T56" fmla="*/ 310224 w 324"/>
              <a:gd name="T57" fmla="*/ 84987 h 329"/>
              <a:gd name="T58" fmla="*/ 338005 w 324"/>
              <a:gd name="T59" fmla="*/ 98406 h 329"/>
              <a:gd name="T60" fmla="*/ 359612 w 324"/>
              <a:gd name="T61" fmla="*/ 98406 h 329"/>
              <a:gd name="T62" fmla="*/ 395111 w 324"/>
              <a:gd name="T63" fmla="*/ 104370 h 329"/>
              <a:gd name="T64" fmla="*/ 395111 w 324"/>
              <a:gd name="T65" fmla="*/ 108843 h 329"/>
              <a:gd name="T66" fmla="*/ 409001 w 324"/>
              <a:gd name="T67" fmla="*/ 116298 h 329"/>
              <a:gd name="T68" fmla="*/ 429066 w 324"/>
              <a:gd name="T69" fmla="*/ 135680 h 329"/>
              <a:gd name="T70" fmla="*/ 436783 w 324"/>
              <a:gd name="T71" fmla="*/ 162518 h 329"/>
              <a:gd name="T72" fmla="*/ 436783 w 324"/>
              <a:gd name="T73" fmla="*/ 166991 h 329"/>
              <a:gd name="T74" fmla="*/ 436783 w 324"/>
              <a:gd name="T75" fmla="*/ 180410 h 329"/>
              <a:gd name="T76" fmla="*/ 429066 w 324"/>
              <a:gd name="T77" fmla="*/ 214703 h 329"/>
              <a:gd name="T78" fmla="*/ 415175 w 324"/>
              <a:gd name="T79" fmla="*/ 247505 h 329"/>
              <a:gd name="T80" fmla="*/ 429066 w 324"/>
              <a:gd name="T81" fmla="*/ 247505 h 329"/>
              <a:gd name="T82" fmla="*/ 458390 w 324"/>
              <a:gd name="T83" fmla="*/ 214703 h 329"/>
              <a:gd name="T84" fmla="*/ 472281 w 324"/>
              <a:gd name="T85" fmla="*/ 207248 h 329"/>
              <a:gd name="T86" fmla="*/ 478454 w 324"/>
              <a:gd name="T87" fmla="*/ 193829 h 329"/>
              <a:gd name="T88" fmla="*/ 478454 w 324"/>
              <a:gd name="T89" fmla="*/ 175937 h 329"/>
              <a:gd name="T90" fmla="*/ 486171 w 324"/>
              <a:gd name="T91" fmla="*/ 166991 h 329"/>
              <a:gd name="T92" fmla="*/ 500062 w 324"/>
              <a:gd name="T93" fmla="*/ 162518 h 329"/>
              <a:gd name="T94" fmla="*/ 500062 w 324"/>
              <a:gd name="T95" fmla="*/ 180410 h 329"/>
              <a:gd name="T96" fmla="*/ 478454 w 324"/>
              <a:gd name="T97" fmla="*/ 220667 h 329"/>
              <a:gd name="T98" fmla="*/ 478454 w 324"/>
              <a:gd name="T99" fmla="*/ 234086 h 329"/>
              <a:gd name="T100" fmla="*/ 464564 w 324"/>
              <a:gd name="T101" fmla="*/ 278816 h 329"/>
              <a:gd name="T102" fmla="*/ 450673 w 324"/>
              <a:gd name="T103" fmla="*/ 296708 h 329"/>
              <a:gd name="T104" fmla="*/ 450673 w 324"/>
              <a:gd name="T105" fmla="*/ 323546 h 329"/>
              <a:gd name="T106" fmla="*/ 450673 w 324"/>
              <a:gd name="T107" fmla="*/ 354857 h 329"/>
              <a:gd name="T108" fmla="*/ 441413 w 324"/>
              <a:gd name="T109" fmla="*/ 421951 h 329"/>
              <a:gd name="T110" fmla="*/ 458390 w 324"/>
              <a:gd name="T111" fmla="*/ 459226 h 329"/>
              <a:gd name="T112" fmla="*/ 458390 w 324"/>
              <a:gd name="T113" fmla="*/ 480100 h 32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24"/>
              <a:gd name="T172" fmla="*/ 0 h 329"/>
              <a:gd name="T173" fmla="*/ 324 w 324"/>
              <a:gd name="T174" fmla="*/ 329 h 329"/>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24" h="329">
                <a:moveTo>
                  <a:pt x="137" y="329"/>
                </a:moveTo>
                <a:lnTo>
                  <a:pt x="132" y="326"/>
                </a:lnTo>
                <a:lnTo>
                  <a:pt x="128" y="317"/>
                </a:lnTo>
                <a:lnTo>
                  <a:pt x="110" y="313"/>
                </a:lnTo>
                <a:lnTo>
                  <a:pt x="105" y="292"/>
                </a:lnTo>
                <a:lnTo>
                  <a:pt x="100" y="283"/>
                </a:lnTo>
                <a:lnTo>
                  <a:pt x="105" y="278"/>
                </a:lnTo>
                <a:lnTo>
                  <a:pt x="105" y="274"/>
                </a:lnTo>
                <a:lnTo>
                  <a:pt x="100" y="265"/>
                </a:lnTo>
                <a:lnTo>
                  <a:pt x="96" y="256"/>
                </a:lnTo>
                <a:lnTo>
                  <a:pt x="96" y="244"/>
                </a:lnTo>
                <a:lnTo>
                  <a:pt x="96" y="235"/>
                </a:lnTo>
                <a:lnTo>
                  <a:pt x="96" y="230"/>
                </a:lnTo>
                <a:lnTo>
                  <a:pt x="78" y="217"/>
                </a:lnTo>
                <a:lnTo>
                  <a:pt x="59" y="208"/>
                </a:lnTo>
                <a:lnTo>
                  <a:pt x="55" y="196"/>
                </a:lnTo>
                <a:lnTo>
                  <a:pt x="38" y="190"/>
                </a:lnTo>
                <a:lnTo>
                  <a:pt x="38" y="187"/>
                </a:lnTo>
                <a:lnTo>
                  <a:pt x="32" y="183"/>
                </a:lnTo>
                <a:lnTo>
                  <a:pt x="18" y="178"/>
                </a:lnTo>
                <a:lnTo>
                  <a:pt x="14" y="178"/>
                </a:lnTo>
                <a:lnTo>
                  <a:pt x="9" y="174"/>
                </a:lnTo>
                <a:lnTo>
                  <a:pt x="6" y="169"/>
                </a:lnTo>
                <a:lnTo>
                  <a:pt x="6" y="148"/>
                </a:lnTo>
                <a:lnTo>
                  <a:pt x="9" y="135"/>
                </a:lnTo>
                <a:lnTo>
                  <a:pt x="9" y="130"/>
                </a:lnTo>
                <a:lnTo>
                  <a:pt x="14" y="121"/>
                </a:lnTo>
                <a:lnTo>
                  <a:pt x="6" y="112"/>
                </a:lnTo>
                <a:lnTo>
                  <a:pt x="0" y="109"/>
                </a:lnTo>
                <a:lnTo>
                  <a:pt x="6" y="96"/>
                </a:lnTo>
                <a:lnTo>
                  <a:pt x="6" y="87"/>
                </a:lnTo>
                <a:lnTo>
                  <a:pt x="23" y="73"/>
                </a:lnTo>
                <a:lnTo>
                  <a:pt x="27" y="73"/>
                </a:lnTo>
                <a:lnTo>
                  <a:pt x="32" y="70"/>
                </a:lnTo>
                <a:lnTo>
                  <a:pt x="27" y="30"/>
                </a:lnTo>
                <a:lnTo>
                  <a:pt x="32" y="27"/>
                </a:lnTo>
                <a:lnTo>
                  <a:pt x="38" y="22"/>
                </a:lnTo>
                <a:lnTo>
                  <a:pt x="41" y="22"/>
                </a:lnTo>
                <a:lnTo>
                  <a:pt x="50" y="27"/>
                </a:lnTo>
                <a:lnTo>
                  <a:pt x="59" y="22"/>
                </a:lnTo>
                <a:lnTo>
                  <a:pt x="73" y="18"/>
                </a:lnTo>
                <a:lnTo>
                  <a:pt x="100" y="4"/>
                </a:lnTo>
                <a:lnTo>
                  <a:pt x="105" y="0"/>
                </a:lnTo>
                <a:lnTo>
                  <a:pt x="110" y="4"/>
                </a:lnTo>
                <a:lnTo>
                  <a:pt x="110" y="9"/>
                </a:lnTo>
                <a:lnTo>
                  <a:pt x="105" y="13"/>
                </a:lnTo>
                <a:lnTo>
                  <a:pt x="105" y="18"/>
                </a:lnTo>
                <a:lnTo>
                  <a:pt x="100" y="27"/>
                </a:lnTo>
                <a:lnTo>
                  <a:pt x="114" y="22"/>
                </a:lnTo>
                <a:lnTo>
                  <a:pt x="119" y="22"/>
                </a:lnTo>
                <a:lnTo>
                  <a:pt x="123" y="30"/>
                </a:lnTo>
                <a:lnTo>
                  <a:pt x="128" y="27"/>
                </a:lnTo>
                <a:lnTo>
                  <a:pt x="132" y="30"/>
                </a:lnTo>
                <a:lnTo>
                  <a:pt x="141" y="36"/>
                </a:lnTo>
                <a:lnTo>
                  <a:pt x="146" y="36"/>
                </a:lnTo>
                <a:lnTo>
                  <a:pt x="146" y="43"/>
                </a:lnTo>
                <a:lnTo>
                  <a:pt x="151" y="48"/>
                </a:lnTo>
                <a:lnTo>
                  <a:pt x="201" y="57"/>
                </a:lnTo>
                <a:lnTo>
                  <a:pt x="210" y="57"/>
                </a:lnTo>
                <a:lnTo>
                  <a:pt x="219" y="66"/>
                </a:lnTo>
                <a:lnTo>
                  <a:pt x="228" y="66"/>
                </a:lnTo>
                <a:lnTo>
                  <a:pt x="233" y="66"/>
                </a:lnTo>
                <a:lnTo>
                  <a:pt x="246" y="66"/>
                </a:lnTo>
                <a:lnTo>
                  <a:pt x="256" y="70"/>
                </a:lnTo>
                <a:lnTo>
                  <a:pt x="260" y="73"/>
                </a:lnTo>
                <a:lnTo>
                  <a:pt x="256" y="73"/>
                </a:lnTo>
                <a:lnTo>
                  <a:pt x="256" y="78"/>
                </a:lnTo>
                <a:lnTo>
                  <a:pt x="265" y="78"/>
                </a:lnTo>
                <a:lnTo>
                  <a:pt x="274" y="82"/>
                </a:lnTo>
                <a:lnTo>
                  <a:pt x="278" y="91"/>
                </a:lnTo>
                <a:lnTo>
                  <a:pt x="274" y="109"/>
                </a:lnTo>
                <a:lnTo>
                  <a:pt x="283" y="109"/>
                </a:lnTo>
                <a:lnTo>
                  <a:pt x="286" y="109"/>
                </a:lnTo>
                <a:lnTo>
                  <a:pt x="283" y="112"/>
                </a:lnTo>
                <a:lnTo>
                  <a:pt x="283" y="118"/>
                </a:lnTo>
                <a:lnTo>
                  <a:pt x="283" y="121"/>
                </a:lnTo>
                <a:lnTo>
                  <a:pt x="292" y="130"/>
                </a:lnTo>
                <a:lnTo>
                  <a:pt x="278" y="144"/>
                </a:lnTo>
                <a:lnTo>
                  <a:pt x="274" y="157"/>
                </a:lnTo>
                <a:lnTo>
                  <a:pt x="269" y="166"/>
                </a:lnTo>
                <a:lnTo>
                  <a:pt x="269" y="169"/>
                </a:lnTo>
                <a:lnTo>
                  <a:pt x="278" y="166"/>
                </a:lnTo>
                <a:lnTo>
                  <a:pt x="286" y="151"/>
                </a:lnTo>
                <a:lnTo>
                  <a:pt x="297" y="144"/>
                </a:lnTo>
                <a:lnTo>
                  <a:pt x="301" y="144"/>
                </a:lnTo>
                <a:lnTo>
                  <a:pt x="306" y="139"/>
                </a:lnTo>
                <a:lnTo>
                  <a:pt x="310" y="135"/>
                </a:lnTo>
                <a:lnTo>
                  <a:pt x="310" y="130"/>
                </a:lnTo>
                <a:lnTo>
                  <a:pt x="310" y="121"/>
                </a:lnTo>
                <a:lnTo>
                  <a:pt x="310" y="118"/>
                </a:lnTo>
                <a:lnTo>
                  <a:pt x="315" y="118"/>
                </a:lnTo>
                <a:lnTo>
                  <a:pt x="315" y="112"/>
                </a:lnTo>
                <a:lnTo>
                  <a:pt x="318" y="109"/>
                </a:lnTo>
                <a:lnTo>
                  <a:pt x="324" y="109"/>
                </a:lnTo>
                <a:lnTo>
                  <a:pt x="324" y="112"/>
                </a:lnTo>
                <a:lnTo>
                  <a:pt x="324" y="121"/>
                </a:lnTo>
                <a:lnTo>
                  <a:pt x="315" y="144"/>
                </a:lnTo>
                <a:lnTo>
                  <a:pt x="310" y="148"/>
                </a:lnTo>
                <a:lnTo>
                  <a:pt x="310" y="151"/>
                </a:lnTo>
                <a:lnTo>
                  <a:pt x="310" y="157"/>
                </a:lnTo>
                <a:lnTo>
                  <a:pt x="301" y="174"/>
                </a:lnTo>
                <a:lnTo>
                  <a:pt x="301" y="187"/>
                </a:lnTo>
                <a:lnTo>
                  <a:pt x="301" y="196"/>
                </a:lnTo>
                <a:lnTo>
                  <a:pt x="292" y="199"/>
                </a:lnTo>
                <a:lnTo>
                  <a:pt x="292" y="205"/>
                </a:lnTo>
                <a:lnTo>
                  <a:pt x="292" y="217"/>
                </a:lnTo>
                <a:lnTo>
                  <a:pt x="297" y="235"/>
                </a:lnTo>
                <a:lnTo>
                  <a:pt x="292" y="238"/>
                </a:lnTo>
                <a:lnTo>
                  <a:pt x="286" y="256"/>
                </a:lnTo>
                <a:lnTo>
                  <a:pt x="286" y="283"/>
                </a:lnTo>
                <a:lnTo>
                  <a:pt x="297" y="304"/>
                </a:lnTo>
                <a:lnTo>
                  <a:pt x="297" y="308"/>
                </a:lnTo>
                <a:lnTo>
                  <a:pt x="297" y="313"/>
                </a:lnTo>
                <a:lnTo>
                  <a:pt x="297" y="322"/>
                </a:lnTo>
                <a:lnTo>
                  <a:pt x="137" y="329"/>
                </a:lnTo>
                <a:close/>
              </a:path>
            </a:pathLst>
          </a:custGeom>
          <a:solidFill>
            <a:srgbClr val="99FF99"/>
          </a:solidFill>
          <a:ln w="3175">
            <a:solidFill>
              <a:srgbClr val="000000"/>
            </a:solidFill>
            <a:round/>
            <a:headEnd/>
            <a:tailEnd/>
          </a:ln>
        </p:spPr>
        <p:txBody>
          <a:bodyPr/>
          <a:lstStyle/>
          <a:p>
            <a:endParaRPr lang="en-US"/>
          </a:p>
        </p:txBody>
      </p:sp>
      <p:sp>
        <p:nvSpPr>
          <p:cNvPr id="332836" name="Freeform 62"/>
          <p:cNvSpPr>
            <a:spLocks/>
          </p:cNvSpPr>
          <p:nvPr/>
        </p:nvSpPr>
        <p:spPr bwMode="auto">
          <a:xfrm rot="-133339">
            <a:off x="3662363" y="3611563"/>
            <a:ext cx="692150" cy="327025"/>
          </a:xfrm>
          <a:custGeom>
            <a:avLst/>
            <a:gdLst>
              <a:gd name="T0" fmla="*/ 139349 w 452"/>
              <a:gd name="T1" fmla="*/ 313707 h 221"/>
              <a:gd name="T2" fmla="*/ 130161 w 452"/>
              <a:gd name="T3" fmla="*/ 300389 h 221"/>
              <a:gd name="T4" fmla="*/ 153131 w 452"/>
              <a:gd name="T5" fmla="*/ 300389 h 221"/>
              <a:gd name="T6" fmla="*/ 558926 w 452"/>
              <a:gd name="T7" fmla="*/ 263396 h 221"/>
              <a:gd name="T8" fmla="*/ 594146 w 452"/>
              <a:gd name="T9" fmla="*/ 242679 h 221"/>
              <a:gd name="T10" fmla="*/ 620179 w 452"/>
              <a:gd name="T11" fmla="*/ 223442 h 221"/>
              <a:gd name="T12" fmla="*/ 620179 w 452"/>
              <a:gd name="T13" fmla="*/ 211604 h 221"/>
              <a:gd name="T14" fmla="*/ 629366 w 452"/>
              <a:gd name="T15" fmla="*/ 198287 h 221"/>
              <a:gd name="T16" fmla="*/ 692150 w 452"/>
              <a:gd name="T17" fmla="*/ 147975 h 221"/>
              <a:gd name="T18" fmla="*/ 682962 w 452"/>
              <a:gd name="T19" fmla="*/ 140576 h 221"/>
              <a:gd name="T20" fmla="*/ 678368 w 452"/>
              <a:gd name="T21" fmla="*/ 134657 h 221"/>
              <a:gd name="T22" fmla="*/ 664587 w 452"/>
              <a:gd name="T23" fmla="*/ 134657 h 221"/>
              <a:gd name="T24" fmla="*/ 643148 w 452"/>
              <a:gd name="T25" fmla="*/ 113941 h 221"/>
              <a:gd name="T26" fmla="*/ 620179 w 452"/>
              <a:gd name="T27" fmla="*/ 81386 h 221"/>
              <a:gd name="T28" fmla="*/ 620179 w 452"/>
              <a:gd name="T29" fmla="*/ 63629 h 221"/>
              <a:gd name="T30" fmla="*/ 607928 w 452"/>
              <a:gd name="T31" fmla="*/ 45872 h 221"/>
              <a:gd name="T32" fmla="*/ 584959 w 452"/>
              <a:gd name="T33" fmla="*/ 23676 h 221"/>
              <a:gd name="T34" fmla="*/ 571177 w 452"/>
              <a:gd name="T35" fmla="*/ 23676 h 221"/>
              <a:gd name="T36" fmla="*/ 566583 w 452"/>
              <a:gd name="T37" fmla="*/ 36994 h 221"/>
              <a:gd name="T38" fmla="*/ 545145 w 452"/>
              <a:gd name="T39" fmla="*/ 36994 h 221"/>
              <a:gd name="T40" fmla="*/ 522175 w 452"/>
              <a:gd name="T41" fmla="*/ 36994 h 221"/>
              <a:gd name="T42" fmla="*/ 496143 w 452"/>
              <a:gd name="T43" fmla="*/ 32555 h 221"/>
              <a:gd name="T44" fmla="*/ 460923 w 452"/>
              <a:gd name="T45" fmla="*/ 23676 h 221"/>
              <a:gd name="T46" fmla="*/ 437953 w 452"/>
              <a:gd name="T47" fmla="*/ 0 h 221"/>
              <a:gd name="T48" fmla="*/ 411921 w 452"/>
              <a:gd name="T49" fmla="*/ 0 h 221"/>
              <a:gd name="T50" fmla="*/ 405796 w 452"/>
              <a:gd name="T51" fmla="*/ 10358 h 221"/>
              <a:gd name="T52" fmla="*/ 405796 w 452"/>
              <a:gd name="T53" fmla="*/ 36994 h 221"/>
              <a:gd name="T54" fmla="*/ 384358 w 452"/>
              <a:gd name="T55" fmla="*/ 50312 h 221"/>
              <a:gd name="T56" fmla="*/ 356794 w 452"/>
              <a:gd name="T57" fmla="*/ 50312 h 221"/>
              <a:gd name="T58" fmla="*/ 321574 w 452"/>
              <a:gd name="T59" fmla="*/ 113941 h 221"/>
              <a:gd name="T60" fmla="*/ 290948 w 452"/>
              <a:gd name="T61" fmla="*/ 134657 h 221"/>
              <a:gd name="T62" fmla="*/ 272572 w 452"/>
              <a:gd name="T63" fmla="*/ 121340 h 221"/>
              <a:gd name="T64" fmla="*/ 258791 w 452"/>
              <a:gd name="T65" fmla="*/ 152414 h 221"/>
              <a:gd name="T66" fmla="*/ 241946 w 452"/>
              <a:gd name="T67" fmla="*/ 152414 h 221"/>
              <a:gd name="T68" fmla="*/ 223571 w 452"/>
              <a:gd name="T69" fmla="*/ 147975 h 221"/>
              <a:gd name="T70" fmla="*/ 209789 w 452"/>
              <a:gd name="T71" fmla="*/ 165732 h 221"/>
              <a:gd name="T72" fmla="*/ 160787 w 452"/>
              <a:gd name="T73" fmla="*/ 161293 h 221"/>
              <a:gd name="T74" fmla="*/ 139349 w 452"/>
              <a:gd name="T75" fmla="*/ 165732 h 221"/>
              <a:gd name="T76" fmla="*/ 130161 w 452"/>
              <a:gd name="T77" fmla="*/ 171651 h 221"/>
              <a:gd name="T78" fmla="*/ 117911 w 452"/>
              <a:gd name="T79" fmla="*/ 179050 h 221"/>
              <a:gd name="T80" fmla="*/ 125567 w 452"/>
              <a:gd name="T81" fmla="*/ 205685 h 221"/>
              <a:gd name="T82" fmla="*/ 94941 w 452"/>
              <a:gd name="T83" fmla="*/ 216044 h 221"/>
              <a:gd name="T84" fmla="*/ 90347 w 452"/>
              <a:gd name="T85" fmla="*/ 229361 h 221"/>
              <a:gd name="T86" fmla="*/ 81159 w 452"/>
              <a:gd name="T87" fmla="*/ 255997 h 221"/>
              <a:gd name="T88" fmla="*/ 55127 w 452"/>
              <a:gd name="T89" fmla="*/ 242679 h 221"/>
              <a:gd name="T90" fmla="*/ 27563 w 452"/>
              <a:gd name="T91" fmla="*/ 250078 h 221"/>
              <a:gd name="T92" fmla="*/ 32157 w 452"/>
              <a:gd name="T93" fmla="*/ 273754 h 221"/>
              <a:gd name="T94" fmla="*/ 27563 w 452"/>
              <a:gd name="T95" fmla="*/ 313707 h 221"/>
              <a:gd name="T96" fmla="*/ 6125 w 452"/>
              <a:gd name="T97" fmla="*/ 313707 h 22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2"/>
              <a:gd name="T148" fmla="*/ 0 h 221"/>
              <a:gd name="T149" fmla="*/ 452 w 452"/>
              <a:gd name="T150" fmla="*/ 221 h 22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2" h="221">
                <a:moveTo>
                  <a:pt x="0" y="221"/>
                </a:moveTo>
                <a:lnTo>
                  <a:pt x="91" y="212"/>
                </a:lnTo>
                <a:lnTo>
                  <a:pt x="91" y="208"/>
                </a:lnTo>
                <a:lnTo>
                  <a:pt x="85" y="203"/>
                </a:lnTo>
                <a:lnTo>
                  <a:pt x="100" y="199"/>
                </a:lnTo>
                <a:lnTo>
                  <a:pt x="100" y="203"/>
                </a:lnTo>
                <a:lnTo>
                  <a:pt x="356" y="182"/>
                </a:lnTo>
                <a:lnTo>
                  <a:pt x="365" y="178"/>
                </a:lnTo>
                <a:lnTo>
                  <a:pt x="365" y="173"/>
                </a:lnTo>
                <a:lnTo>
                  <a:pt x="388" y="164"/>
                </a:lnTo>
                <a:lnTo>
                  <a:pt x="393" y="160"/>
                </a:lnTo>
                <a:lnTo>
                  <a:pt x="405" y="151"/>
                </a:lnTo>
                <a:lnTo>
                  <a:pt x="405" y="146"/>
                </a:lnTo>
                <a:lnTo>
                  <a:pt x="405" y="143"/>
                </a:lnTo>
                <a:lnTo>
                  <a:pt x="411" y="139"/>
                </a:lnTo>
                <a:lnTo>
                  <a:pt x="411" y="134"/>
                </a:lnTo>
                <a:lnTo>
                  <a:pt x="420" y="125"/>
                </a:lnTo>
                <a:lnTo>
                  <a:pt x="452" y="100"/>
                </a:lnTo>
                <a:lnTo>
                  <a:pt x="452" y="95"/>
                </a:lnTo>
                <a:lnTo>
                  <a:pt x="446" y="95"/>
                </a:lnTo>
                <a:lnTo>
                  <a:pt x="443" y="95"/>
                </a:lnTo>
                <a:lnTo>
                  <a:pt x="443" y="91"/>
                </a:lnTo>
                <a:lnTo>
                  <a:pt x="434" y="86"/>
                </a:lnTo>
                <a:lnTo>
                  <a:pt x="434" y="91"/>
                </a:lnTo>
                <a:lnTo>
                  <a:pt x="429" y="86"/>
                </a:lnTo>
                <a:lnTo>
                  <a:pt x="420" y="77"/>
                </a:lnTo>
                <a:lnTo>
                  <a:pt x="411" y="61"/>
                </a:lnTo>
                <a:lnTo>
                  <a:pt x="405" y="55"/>
                </a:lnTo>
                <a:lnTo>
                  <a:pt x="405" y="52"/>
                </a:lnTo>
                <a:lnTo>
                  <a:pt x="405" y="43"/>
                </a:lnTo>
                <a:lnTo>
                  <a:pt x="405" y="34"/>
                </a:lnTo>
                <a:lnTo>
                  <a:pt x="397" y="31"/>
                </a:lnTo>
                <a:lnTo>
                  <a:pt x="393" y="25"/>
                </a:lnTo>
                <a:lnTo>
                  <a:pt x="382" y="16"/>
                </a:lnTo>
                <a:lnTo>
                  <a:pt x="382" y="13"/>
                </a:lnTo>
                <a:lnTo>
                  <a:pt x="373" y="16"/>
                </a:lnTo>
                <a:lnTo>
                  <a:pt x="373" y="22"/>
                </a:lnTo>
                <a:lnTo>
                  <a:pt x="370" y="25"/>
                </a:lnTo>
                <a:lnTo>
                  <a:pt x="365" y="25"/>
                </a:lnTo>
                <a:lnTo>
                  <a:pt x="356" y="25"/>
                </a:lnTo>
                <a:lnTo>
                  <a:pt x="347" y="22"/>
                </a:lnTo>
                <a:lnTo>
                  <a:pt x="341" y="25"/>
                </a:lnTo>
                <a:lnTo>
                  <a:pt x="338" y="31"/>
                </a:lnTo>
                <a:lnTo>
                  <a:pt x="324" y="22"/>
                </a:lnTo>
                <a:lnTo>
                  <a:pt x="309" y="22"/>
                </a:lnTo>
                <a:lnTo>
                  <a:pt x="301" y="16"/>
                </a:lnTo>
                <a:lnTo>
                  <a:pt x="297" y="7"/>
                </a:lnTo>
                <a:lnTo>
                  <a:pt x="286" y="0"/>
                </a:lnTo>
                <a:lnTo>
                  <a:pt x="277" y="4"/>
                </a:lnTo>
                <a:lnTo>
                  <a:pt x="269" y="0"/>
                </a:lnTo>
                <a:lnTo>
                  <a:pt x="265" y="0"/>
                </a:lnTo>
                <a:lnTo>
                  <a:pt x="265" y="7"/>
                </a:lnTo>
                <a:lnTo>
                  <a:pt x="265" y="22"/>
                </a:lnTo>
                <a:lnTo>
                  <a:pt x="265" y="25"/>
                </a:lnTo>
                <a:lnTo>
                  <a:pt x="254" y="31"/>
                </a:lnTo>
                <a:lnTo>
                  <a:pt x="251" y="34"/>
                </a:lnTo>
                <a:lnTo>
                  <a:pt x="237" y="34"/>
                </a:lnTo>
                <a:lnTo>
                  <a:pt x="233" y="34"/>
                </a:lnTo>
                <a:lnTo>
                  <a:pt x="233" y="47"/>
                </a:lnTo>
                <a:lnTo>
                  <a:pt x="210" y="77"/>
                </a:lnTo>
                <a:lnTo>
                  <a:pt x="205" y="91"/>
                </a:lnTo>
                <a:lnTo>
                  <a:pt x="190" y="91"/>
                </a:lnTo>
                <a:lnTo>
                  <a:pt x="181" y="82"/>
                </a:lnTo>
                <a:lnTo>
                  <a:pt x="178" y="82"/>
                </a:lnTo>
                <a:lnTo>
                  <a:pt x="173" y="86"/>
                </a:lnTo>
                <a:lnTo>
                  <a:pt x="169" y="103"/>
                </a:lnTo>
                <a:lnTo>
                  <a:pt x="164" y="109"/>
                </a:lnTo>
                <a:lnTo>
                  <a:pt x="158" y="103"/>
                </a:lnTo>
                <a:lnTo>
                  <a:pt x="155" y="100"/>
                </a:lnTo>
                <a:lnTo>
                  <a:pt x="146" y="100"/>
                </a:lnTo>
                <a:lnTo>
                  <a:pt x="141" y="112"/>
                </a:lnTo>
                <a:lnTo>
                  <a:pt x="137" y="112"/>
                </a:lnTo>
                <a:lnTo>
                  <a:pt x="117" y="103"/>
                </a:lnTo>
                <a:lnTo>
                  <a:pt x="105" y="109"/>
                </a:lnTo>
                <a:lnTo>
                  <a:pt x="91" y="109"/>
                </a:lnTo>
                <a:lnTo>
                  <a:pt x="91" y="112"/>
                </a:lnTo>
                <a:lnTo>
                  <a:pt x="91" y="116"/>
                </a:lnTo>
                <a:lnTo>
                  <a:pt x="85" y="116"/>
                </a:lnTo>
                <a:lnTo>
                  <a:pt x="82" y="116"/>
                </a:lnTo>
                <a:lnTo>
                  <a:pt x="77" y="121"/>
                </a:lnTo>
                <a:lnTo>
                  <a:pt x="77" y="130"/>
                </a:lnTo>
                <a:lnTo>
                  <a:pt x="82" y="139"/>
                </a:lnTo>
                <a:lnTo>
                  <a:pt x="82" y="143"/>
                </a:lnTo>
                <a:lnTo>
                  <a:pt x="62" y="146"/>
                </a:lnTo>
                <a:lnTo>
                  <a:pt x="53" y="146"/>
                </a:lnTo>
                <a:lnTo>
                  <a:pt x="59" y="155"/>
                </a:lnTo>
                <a:lnTo>
                  <a:pt x="59" y="173"/>
                </a:lnTo>
                <a:lnTo>
                  <a:pt x="53" y="173"/>
                </a:lnTo>
                <a:lnTo>
                  <a:pt x="45" y="169"/>
                </a:lnTo>
                <a:lnTo>
                  <a:pt x="36" y="164"/>
                </a:lnTo>
                <a:lnTo>
                  <a:pt x="27" y="164"/>
                </a:lnTo>
                <a:lnTo>
                  <a:pt x="18" y="169"/>
                </a:lnTo>
                <a:lnTo>
                  <a:pt x="18" y="182"/>
                </a:lnTo>
                <a:lnTo>
                  <a:pt x="21" y="185"/>
                </a:lnTo>
                <a:lnTo>
                  <a:pt x="21" y="191"/>
                </a:lnTo>
                <a:lnTo>
                  <a:pt x="18" y="212"/>
                </a:lnTo>
                <a:lnTo>
                  <a:pt x="13" y="212"/>
                </a:lnTo>
                <a:lnTo>
                  <a:pt x="4" y="212"/>
                </a:lnTo>
                <a:lnTo>
                  <a:pt x="0" y="221"/>
                </a:lnTo>
                <a:close/>
              </a:path>
            </a:pathLst>
          </a:custGeom>
          <a:solidFill>
            <a:srgbClr val="FFFF66"/>
          </a:solidFill>
          <a:ln w="3175">
            <a:solidFill>
              <a:srgbClr val="000000"/>
            </a:solidFill>
            <a:round/>
            <a:headEnd/>
            <a:tailEnd/>
          </a:ln>
        </p:spPr>
        <p:txBody>
          <a:bodyPr/>
          <a:lstStyle/>
          <a:p>
            <a:endParaRPr lang="en-US"/>
          </a:p>
        </p:txBody>
      </p:sp>
      <p:sp>
        <p:nvSpPr>
          <p:cNvPr id="332837" name="Freeform 63"/>
          <p:cNvSpPr>
            <a:spLocks/>
          </p:cNvSpPr>
          <p:nvPr/>
        </p:nvSpPr>
        <p:spPr bwMode="auto">
          <a:xfrm rot="-133339">
            <a:off x="4021138" y="3251200"/>
            <a:ext cx="398462" cy="404813"/>
          </a:xfrm>
          <a:custGeom>
            <a:avLst/>
            <a:gdLst>
              <a:gd name="T0" fmla="*/ 35522 w 258"/>
              <a:gd name="T1" fmla="*/ 354211 h 272"/>
              <a:gd name="T2" fmla="*/ 54055 w 258"/>
              <a:gd name="T3" fmla="*/ 360164 h 272"/>
              <a:gd name="T4" fmla="*/ 84943 w 258"/>
              <a:gd name="T5" fmla="*/ 364629 h 272"/>
              <a:gd name="T6" fmla="*/ 103477 w 258"/>
              <a:gd name="T7" fmla="*/ 386954 h 272"/>
              <a:gd name="T8" fmla="*/ 148265 w 258"/>
              <a:gd name="T9" fmla="*/ 400348 h 272"/>
              <a:gd name="T10" fmla="*/ 162165 w 258"/>
              <a:gd name="T11" fmla="*/ 386954 h 272"/>
              <a:gd name="T12" fmla="*/ 189964 w 258"/>
              <a:gd name="T13" fmla="*/ 391418 h 272"/>
              <a:gd name="T14" fmla="*/ 202320 w 258"/>
              <a:gd name="T15" fmla="*/ 386954 h 272"/>
              <a:gd name="T16" fmla="*/ 216220 w 258"/>
              <a:gd name="T17" fmla="*/ 373559 h 272"/>
              <a:gd name="T18" fmla="*/ 230120 w 258"/>
              <a:gd name="T19" fmla="*/ 391418 h 272"/>
              <a:gd name="T20" fmla="*/ 251741 w 258"/>
              <a:gd name="T21" fmla="*/ 404813 h 272"/>
              <a:gd name="T22" fmla="*/ 274908 w 258"/>
              <a:gd name="T23" fmla="*/ 391418 h 272"/>
              <a:gd name="T24" fmla="*/ 279541 w 258"/>
              <a:gd name="T25" fmla="*/ 373559 h 272"/>
              <a:gd name="T26" fmla="*/ 288808 w 258"/>
              <a:gd name="T27" fmla="*/ 333375 h 272"/>
              <a:gd name="T28" fmla="*/ 307341 w 258"/>
              <a:gd name="T29" fmla="*/ 346770 h 272"/>
              <a:gd name="T30" fmla="*/ 315063 w 258"/>
              <a:gd name="T31" fmla="*/ 328911 h 272"/>
              <a:gd name="T32" fmla="*/ 328963 w 258"/>
              <a:gd name="T33" fmla="*/ 302121 h 272"/>
              <a:gd name="T34" fmla="*/ 338229 w 258"/>
              <a:gd name="T35" fmla="*/ 288727 h 272"/>
              <a:gd name="T36" fmla="*/ 356762 w 258"/>
              <a:gd name="T37" fmla="*/ 282774 h 272"/>
              <a:gd name="T38" fmla="*/ 378384 w 258"/>
              <a:gd name="T39" fmla="*/ 261938 h 272"/>
              <a:gd name="T40" fmla="*/ 384562 w 258"/>
              <a:gd name="T41" fmla="*/ 238125 h 272"/>
              <a:gd name="T42" fmla="*/ 384562 w 258"/>
              <a:gd name="T43" fmla="*/ 224731 h 272"/>
              <a:gd name="T44" fmla="*/ 398462 w 258"/>
              <a:gd name="T45" fmla="*/ 172641 h 272"/>
              <a:gd name="T46" fmla="*/ 392284 w 258"/>
              <a:gd name="T47" fmla="*/ 159246 h 272"/>
              <a:gd name="T48" fmla="*/ 392284 w 258"/>
              <a:gd name="T49" fmla="*/ 139899 h 272"/>
              <a:gd name="T50" fmla="*/ 370662 w 258"/>
              <a:gd name="T51" fmla="*/ 0 h 272"/>
              <a:gd name="T52" fmla="*/ 307341 w 258"/>
              <a:gd name="T53" fmla="*/ 31254 h 272"/>
              <a:gd name="T54" fmla="*/ 274908 w 258"/>
              <a:gd name="T55" fmla="*/ 63996 h 272"/>
              <a:gd name="T56" fmla="*/ 251741 w 258"/>
              <a:gd name="T57" fmla="*/ 63996 h 272"/>
              <a:gd name="T58" fmla="*/ 230120 w 258"/>
              <a:gd name="T59" fmla="*/ 68461 h 272"/>
              <a:gd name="T60" fmla="*/ 202320 w 258"/>
              <a:gd name="T61" fmla="*/ 81856 h 272"/>
              <a:gd name="T62" fmla="*/ 180698 w 258"/>
              <a:gd name="T63" fmla="*/ 81856 h 272"/>
              <a:gd name="T64" fmla="*/ 180698 w 258"/>
              <a:gd name="T65" fmla="*/ 68461 h 272"/>
              <a:gd name="T66" fmla="*/ 162165 w 258"/>
              <a:gd name="T67" fmla="*/ 68461 h 272"/>
              <a:gd name="T68" fmla="*/ 126643 w 258"/>
              <a:gd name="T69" fmla="*/ 55066 h 272"/>
              <a:gd name="T70" fmla="*/ 117376 w 258"/>
              <a:gd name="T71" fmla="*/ 55066 h 27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8"/>
              <a:gd name="T109" fmla="*/ 0 h 272"/>
              <a:gd name="T110" fmla="*/ 258 w 258"/>
              <a:gd name="T111" fmla="*/ 272 h 27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8" h="272">
                <a:moveTo>
                  <a:pt x="0" y="46"/>
                </a:moveTo>
                <a:lnTo>
                  <a:pt x="23" y="238"/>
                </a:lnTo>
                <a:lnTo>
                  <a:pt x="27" y="238"/>
                </a:lnTo>
                <a:lnTo>
                  <a:pt x="35" y="242"/>
                </a:lnTo>
                <a:lnTo>
                  <a:pt x="46" y="238"/>
                </a:lnTo>
                <a:lnTo>
                  <a:pt x="55" y="245"/>
                </a:lnTo>
                <a:lnTo>
                  <a:pt x="59" y="254"/>
                </a:lnTo>
                <a:lnTo>
                  <a:pt x="67" y="260"/>
                </a:lnTo>
                <a:lnTo>
                  <a:pt x="82" y="260"/>
                </a:lnTo>
                <a:lnTo>
                  <a:pt x="96" y="269"/>
                </a:lnTo>
                <a:lnTo>
                  <a:pt x="99" y="263"/>
                </a:lnTo>
                <a:lnTo>
                  <a:pt x="105" y="260"/>
                </a:lnTo>
                <a:lnTo>
                  <a:pt x="114" y="263"/>
                </a:lnTo>
                <a:lnTo>
                  <a:pt x="123" y="263"/>
                </a:lnTo>
                <a:lnTo>
                  <a:pt x="126" y="263"/>
                </a:lnTo>
                <a:lnTo>
                  <a:pt x="131" y="260"/>
                </a:lnTo>
                <a:lnTo>
                  <a:pt x="131" y="254"/>
                </a:lnTo>
                <a:lnTo>
                  <a:pt x="140" y="251"/>
                </a:lnTo>
                <a:lnTo>
                  <a:pt x="140" y="254"/>
                </a:lnTo>
                <a:lnTo>
                  <a:pt x="149" y="263"/>
                </a:lnTo>
                <a:lnTo>
                  <a:pt x="155" y="269"/>
                </a:lnTo>
                <a:lnTo>
                  <a:pt x="163" y="272"/>
                </a:lnTo>
                <a:lnTo>
                  <a:pt x="172" y="272"/>
                </a:lnTo>
                <a:lnTo>
                  <a:pt x="178" y="263"/>
                </a:lnTo>
                <a:lnTo>
                  <a:pt x="181" y="260"/>
                </a:lnTo>
                <a:lnTo>
                  <a:pt x="181" y="251"/>
                </a:lnTo>
                <a:lnTo>
                  <a:pt x="181" y="242"/>
                </a:lnTo>
                <a:lnTo>
                  <a:pt x="187" y="224"/>
                </a:lnTo>
                <a:lnTo>
                  <a:pt x="190" y="224"/>
                </a:lnTo>
                <a:lnTo>
                  <a:pt x="199" y="233"/>
                </a:lnTo>
                <a:lnTo>
                  <a:pt x="204" y="224"/>
                </a:lnTo>
                <a:lnTo>
                  <a:pt x="204" y="221"/>
                </a:lnTo>
                <a:lnTo>
                  <a:pt x="208" y="206"/>
                </a:lnTo>
                <a:lnTo>
                  <a:pt x="213" y="203"/>
                </a:lnTo>
                <a:lnTo>
                  <a:pt x="213" y="199"/>
                </a:lnTo>
                <a:lnTo>
                  <a:pt x="219" y="194"/>
                </a:lnTo>
                <a:lnTo>
                  <a:pt x="222" y="194"/>
                </a:lnTo>
                <a:lnTo>
                  <a:pt x="231" y="190"/>
                </a:lnTo>
                <a:lnTo>
                  <a:pt x="240" y="176"/>
                </a:lnTo>
                <a:lnTo>
                  <a:pt x="245" y="176"/>
                </a:lnTo>
                <a:lnTo>
                  <a:pt x="249" y="169"/>
                </a:lnTo>
                <a:lnTo>
                  <a:pt x="249" y="160"/>
                </a:lnTo>
                <a:lnTo>
                  <a:pt x="249" y="155"/>
                </a:lnTo>
                <a:lnTo>
                  <a:pt x="249" y="151"/>
                </a:lnTo>
                <a:lnTo>
                  <a:pt x="254" y="146"/>
                </a:lnTo>
                <a:lnTo>
                  <a:pt x="258" y="116"/>
                </a:lnTo>
                <a:lnTo>
                  <a:pt x="245" y="112"/>
                </a:lnTo>
                <a:lnTo>
                  <a:pt x="254" y="107"/>
                </a:lnTo>
                <a:lnTo>
                  <a:pt x="249" y="100"/>
                </a:lnTo>
                <a:lnTo>
                  <a:pt x="254" y="94"/>
                </a:lnTo>
                <a:lnTo>
                  <a:pt x="258" y="94"/>
                </a:lnTo>
                <a:lnTo>
                  <a:pt x="240" y="0"/>
                </a:lnTo>
                <a:lnTo>
                  <a:pt x="208" y="13"/>
                </a:lnTo>
                <a:lnTo>
                  <a:pt x="199" y="21"/>
                </a:lnTo>
                <a:lnTo>
                  <a:pt x="190" y="25"/>
                </a:lnTo>
                <a:lnTo>
                  <a:pt x="178" y="43"/>
                </a:lnTo>
                <a:lnTo>
                  <a:pt x="167" y="43"/>
                </a:lnTo>
                <a:lnTo>
                  <a:pt x="163" y="43"/>
                </a:lnTo>
                <a:lnTo>
                  <a:pt x="155" y="43"/>
                </a:lnTo>
                <a:lnTo>
                  <a:pt x="149" y="46"/>
                </a:lnTo>
                <a:lnTo>
                  <a:pt x="137" y="55"/>
                </a:lnTo>
                <a:lnTo>
                  <a:pt x="131" y="55"/>
                </a:lnTo>
                <a:lnTo>
                  <a:pt x="123" y="52"/>
                </a:lnTo>
                <a:lnTo>
                  <a:pt x="117" y="55"/>
                </a:lnTo>
                <a:lnTo>
                  <a:pt x="114" y="52"/>
                </a:lnTo>
                <a:lnTo>
                  <a:pt x="117" y="46"/>
                </a:lnTo>
                <a:lnTo>
                  <a:pt x="114" y="46"/>
                </a:lnTo>
                <a:lnTo>
                  <a:pt x="105" y="46"/>
                </a:lnTo>
                <a:lnTo>
                  <a:pt x="85" y="37"/>
                </a:lnTo>
                <a:lnTo>
                  <a:pt x="82" y="37"/>
                </a:lnTo>
                <a:lnTo>
                  <a:pt x="76" y="43"/>
                </a:lnTo>
                <a:lnTo>
                  <a:pt x="76" y="37"/>
                </a:lnTo>
                <a:lnTo>
                  <a:pt x="0" y="46"/>
                </a:lnTo>
                <a:close/>
              </a:path>
            </a:pathLst>
          </a:custGeom>
          <a:solidFill>
            <a:srgbClr val="FFFF66"/>
          </a:solidFill>
          <a:ln w="3175">
            <a:solidFill>
              <a:srgbClr val="000000"/>
            </a:solidFill>
            <a:round/>
            <a:headEnd/>
            <a:tailEnd/>
          </a:ln>
        </p:spPr>
        <p:txBody>
          <a:bodyPr/>
          <a:lstStyle/>
          <a:p>
            <a:endParaRPr lang="en-US"/>
          </a:p>
        </p:txBody>
      </p:sp>
      <p:grpSp>
        <p:nvGrpSpPr>
          <p:cNvPr id="5" name="Group 64"/>
          <p:cNvGrpSpPr>
            <a:grpSpLocks/>
          </p:cNvGrpSpPr>
          <p:nvPr/>
        </p:nvGrpSpPr>
        <p:grpSpPr bwMode="auto">
          <a:xfrm rot="-133339">
            <a:off x="3470275" y="2725738"/>
            <a:ext cx="715963" cy="620712"/>
            <a:chOff x="3262" y="1470"/>
            <a:chExt cx="464" cy="416"/>
          </a:xfrm>
        </p:grpSpPr>
        <p:sp>
          <p:nvSpPr>
            <p:cNvPr id="332978" name="Freeform 65"/>
            <p:cNvSpPr>
              <a:spLocks/>
            </p:cNvSpPr>
            <p:nvPr/>
          </p:nvSpPr>
          <p:spPr bwMode="auto">
            <a:xfrm>
              <a:off x="3490" y="1579"/>
              <a:ext cx="236" cy="307"/>
            </a:xfrm>
            <a:custGeom>
              <a:avLst/>
              <a:gdLst>
                <a:gd name="T0" fmla="*/ 117 w 236"/>
                <a:gd name="T1" fmla="*/ 295 h 307"/>
                <a:gd name="T2" fmla="*/ 195 w 236"/>
                <a:gd name="T3" fmla="*/ 289 h 307"/>
                <a:gd name="T4" fmla="*/ 204 w 236"/>
                <a:gd name="T5" fmla="*/ 268 h 307"/>
                <a:gd name="T6" fmla="*/ 204 w 236"/>
                <a:gd name="T7" fmla="*/ 250 h 307"/>
                <a:gd name="T8" fmla="*/ 218 w 236"/>
                <a:gd name="T9" fmla="*/ 238 h 307"/>
                <a:gd name="T10" fmla="*/ 222 w 236"/>
                <a:gd name="T11" fmla="*/ 225 h 307"/>
                <a:gd name="T12" fmla="*/ 227 w 236"/>
                <a:gd name="T13" fmla="*/ 217 h 307"/>
                <a:gd name="T14" fmla="*/ 231 w 236"/>
                <a:gd name="T15" fmla="*/ 220 h 307"/>
                <a:gd name="T16" fmla="*/ 236 w 236"/>
                <a:gd name="T17" fmla="*/ 211 h 307"/>
                <a:gd name="T18" fmla="*/ 236 w 236"/>
                <a:gd name="T19" fmla="*/ 186 h 307"/>
                <a:gd name="T20" fmla="*/ 231 w 236"/>
                <a:gd name="T21" fmla="*/ 160 h 307"/>
                <a:gd name="T22" fmla="*/ 195 w 236"/>
                <a:gd name="T23" fmla="*/ 117 h 307"/>
                <a:gd name="T24" fmla="*/ 181 w 236"/>
                <a:gd name="T25" fmla="*/ 126 h 307"/>
                <a:gd name="T26" fmla="*/ 160 w 236"/>
                <a:gd name="T27" fmla="*/ 156 h 307"/>
                <a:gd name="T28" fmla="*/ 149 w 236"/>
                <a:gd name="T29" fmla="*/ 151 h 307"/>
                <a:gd name="T30" fmla="*/ 146 w 236"/>
                <a:gd name="T31" fmla="*/ 142 h 307"/>
                <a:gd name="T32" fmla="*/ 149 w 236"/>
                <a:gd name="T33" fmla="*/ 126 h 307"/>
                <a:gd name="T34" fmla="*/ 163 w 236"/>
                <a:gd name="T35" fmla="*/ 112 h 307"/>
                <a:gd name="T36" fmla="*/ 172 w 236"/>
                <a:gd name="T37" fmla="*/ 103 h 307"/>
                <a:gd name="T38" fmla="*/ 172 w 236"/>
                <a:gd name="T39" fmla="*/ 73 h 307"/>
                <a:gd name="T40" fmla="*/ 169 w 236"/>
                <a:gd name="T41" fmla="*/ 60 h 307"/>
                <a:gd name="T42" fmla="*/ 160 w 236"/>
                <a:gd name="T43" fmla="*/ 51 h 307"/>
                <a:gd name="T44" fmla="*/ 169 w 236"/>
                <a:gd name="T45" fmla="*/ 42 h 307"/>
                <a:gd name="T46" fmla="*/ 154 w 236"/>
                <a:gd name="T47" fmla="*/ 26 h 307"/>
                <a:gd name="T48" fmla="*/ 122 w 236"/>
                <a:gd name="T49" fmla="*/ 12 h 307"/>
                <a:gd name="T50" fmla="*/ 105 w 236"/>
                <a:gd name="T51" fmla="*/ 9 h 307"/>
                <a:gd name="T52" fmla="*/ 87 w 236"/>
                <a:gd name="T53" fmla="*/ 0 h 307"/>
                <a:gd name="T54" fmla="*/ 76 w 236"/>
                <a:gd name="T55" fmla="*/ 3 h 307"/>
                <a:gd name="T56" fmla="*/ 67 w 236"/>
                <a:gd name="T57" fmla="*/ 21 h 307"/>
                <a:gd name="T58" fmla="*/ 73 w 236"/>
                <a:gd name="T59" fmla="*/ 26 h 307"/>
                <a:gd name="T60" fmla="*/ 67 w 236"/>
                <a:gd name="T61" fmla="*/ 33 h 307"/>
                <a:gd name="T62" fmla="*/ 58 w 236"/>
                <a:gd name="T63" fmla="*/ 42 h 307"/>
                <a:gd name="T64" fmla="*/ 55 w 236"/>
                <a:gd name="T65" fmla="*/ 57 h 307"/>
                <a:gd name="T66" fmla="*/ 55 w 236"/>
                <a:gd name="T67" fmla="*/ 73 h 307"/>
                <a:gd name="T68" fmla="*/ 46 w 236"/>
                <a:gd name="T69" fmla="*/ 69 h 307"/>
                <a:gd name="T70" fmla="*/ 46 w 236"/>
                <a:gd name="T71" fmla="*/ 57 h 307"/>
                <a:gd name="T72" fmla="*/ 46 w 236"/>
                <a:gd name="T73" fmla="*/ 48 h 307"/>
                <a:gd name="T74" fmla="*/ 35 w 236"/>
                <a:gd name="T75" fmla="*/ 57 h 307"/>
                <a:gd name="T76" fmla="*/ 35 w 236"/>
                <a:gd name="T77" fmla="*/ 69 h 307"/>
                <a:gd name="T78" fmla="*/ 23 w 236"/>
                <a:gd name="T79" fmla="*/ 73 h 307"/>
                <a:gd name="T80" fmla="*/ 18 w 236"/>
                <a:gd name="T81" fmla="*/ 81 h 307"/>
                <a:gd name="T82" fmla="*/ 14 w 236"/>
                <a:gd name="T83" fmla="*/ 99 h 307"/>
                <a:gd name="T84" fmla="*/ 9 w 236"/>
                <a:gd name="T85" fmla="*/ 121 h 307"/>
                <a:gd name="T86" fmla="*/ 5 w 236"/>
                <a:gd name="T87" fmla="*/ 138 h 307"/>
                <a:gd name="T88" fmla="*/ 9 w 236"/>
                <a:gd name="T89" fmla="*/ 160 h 307"/>
                <a:gd name="T90" fmla="*/ 9 w 236"/>
                <a:gd name="T91" fmla="*/ 177 h 307"/>
                <a:gd name="T92" fmla="*/ 26 w 236"/>
                <a:gd name="T93" fmla="*/ 217 h 307"/>
                <a:gd name="T94" fmla="*/ 32 w 236"/>
                <a:gd name="T95" fmla="*/ 238 h 307"/>
                <a:gd name="T96" fmla="*/ 26 w 236"/>
                <a:gd name="T97" fmla="*/ 256 h 307"/>
                <a:gd name="T98" fmla="*/ 23 w 236"/>
                <a:gd name="T99" fmla="*/ 277 h 307"/>
                <a:gd name="T100" fmla="*/ 5 w 236"/>
                <a:gd name="T101" fmla="*/ 307 h 3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6"/>
                <a:gd name="T154" fmla="*/ 0 h 307"/>
                <a:gd name="T155" fmla="*/ 236 w 236"/>
                <a:gd name="T156" fmla="*/ 307 h 3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6" h="307">
                  <a:moveTo>
                    <a:pt x="0" y="307"/>
                  </a:moveTo>
                  <a:lnTo>
                    <a:pt x="117" y="295"/>
                  </a:lnTo>
                  <a:lnTo>
                    <a:pt x="117" y="298"/>
                  </a:lnTo>
                  <a:lnTo>
                    <a:pt x="195" y="289"/>
                  </a:lnTo>
                  <a:lnTo>
                    <a:pt x="195" y="286"/>
                  </a:lnTo>
                  <a:lnTo>
                    <a:pt x="204" y="268"/>
                  </a:lnTo>
                  <a:lnTo>
                    <a:pt x="204" y="265"/>
                  </a:lnTo>
                  <a:lnTo>
                    <a:pt x="204" y="250"/>
                  </a:lnTo>
                  <a:lnTo>
                    <a:pt x="210" y="241"/>
                  </a:lnTo>
                  <a:lnTo>
                    <a:pt x="218" y="238"/>
                  </a:lnTo>
                  <a:lnTo>
                    <a:pt x="218" y="225"/>
                  </a:lnTo>
                  <a:lnTo>
                    <a:pt x="222" y="225"/>
                  </a:lnTo>
                  <a:lnTo>
                    <a:pt x="222" y="220"/>
                  </a:lnTo>
                  <a:lnTo>
                    <a:pt x="227" y="217"/>
                  </a:lnTo>
                  <a:lnTo>
                    <a:pt x="227" y="220"/>
                  </a:lnTo>
                  <a:lnTo>
                    <a:pt x="231" y="220"/>
                  </a:lnTo>
                  <a:lnTo>
                    <a:pt x="236" y="217"/>
                  </a:lnTo>
                  <a:lnTo>
                    <a:pt x="236" y="211"/>
                  </a:lnTo>
                  <a:lnTo>
                    <a:pt x="236" y="199"/>
                  </a:lnTo>
                  <a:lnTo>
                    <a:pt x="236" y="186"/>
                  </a:lnTo>
                  <a:lnTo>
                    <a:pt x="231" y="181"/>
                  </a:lnTo>
                  <a:lnTo>
                    <a:pt x="231" y="160"/>
                  </a:lnTo>
                  <a:lnTo>
                    <a:pt x="213" y="121"/>
                  </a:lnTo>
                  <a:lnTo>
                    <a:pt x="195" y="117"/>
                  </a:lnTo>
                  <a:lnTo>
                    <a:pt x="190" y="121"/>
                  </a:lnTo>
                  <a:lnTo>
                    <a:pt x="181" y="126"/>
                  </a:lnTo>
                  <a:lnTo>
                    <a:pt x="163" y="156"/>
                  </a:lnTo>
                  <a:lnTo>
                    <a:pt x="160" y="156"/>
                  </a:lnTo>
                  <a:lnTo>
                    <a:pt x="160" y="151"/>
                  </a:lnTo>
                  <a:lnTo>
                    <a:pt x="149" y="151"/>
                  </a:lnTo>
                  <a:lnTo>
                    <a:pt x="149" y="147"/>
                  </a:lnTo>
                  <a:lnTo>
                    <a:pt x="146" y="142"/>
                  </a:lnTo>
                  <a:lnTo>
                    <a:pt x="149" y="129"/>
                  </a:lnTo>
                  <a:lnTo>
                    <a:pt x="149" y="126"/>
                  </a:lnTo>
                  <a:lnTo>
                    <a:pt x="163" y="121"/>
                  </a:lnTo>
                  <a:lnTo>
                    <a:pt x="163" y="112"/>
                  </a:lnTo>
                  <a:lnTo>
                    <a:pt x="169" y="103"/>
                  </a:lnTo>
                  <a:lnTo>
                    <a:pt x="172" y="103"/>
                  </a:lnTo>
                  <a:lnTo>
                    <a:pt x="172" y="96"/>
                  </a:lnTo>
                  <a:lnTo>
                    <a:pt x="172" y="73"/>
                  </a:lnTo>
                  <a:lnTo>
                    <a:pt x="172" y="65"/>
                  </a:lnTo>
                  <a:lnTo>
                    <a:pt x="169" y="60"/>
                  </a:lnTo>
                  <a:lnTo>
                    <a:pt x="163" y="51"/>
                  </a:lnTo>
                  <a:lnTo>
                    <a:pt x="160" y="51"/>
                  </a:lnTo>
                  <a:lnTo>
                    <a:pt x="163" y="48"/>
                  </a:lnTo>
                  <a:lnTo>
                    <a:pt x="169" y="42"/>
                  </a:lnTo>
                  <a:lnTo>
                    <a:pt x="163" y="30"/>
                  </a:lnTo>
                  <a:lnTo>
                    <a:pt x="154" y="26"/>
                  </a:lnTo>
                  <a:lnTo>
                    <a:pt x="137" y="17"/>
                  </a:lnTo>
                  <a:lnTo>
                    <a:pt x="122" y="12"/>
                  </a:lnTo>
                  <a:lnTo>
                    <a:pt x="117" y="9"/>
                  </a:lnTo>
                  <a:lnTo>
                    <a:pt x="105" y="9"/>
                  </a:lnTo>
                  <a:lnTo>
                    <a:pt x="96" y="3"/>
                  </a:lnTo>
                  <a:lnTo>
                    <a:pt x="87" y="0"/>
                  </a:lnTo>
                  <a:lnTo>
                    <a:pt x="82" y="3"/>
                  </a:lnTo>
                  <a:lnTo>
                    <a:pt x="76" y="3"/>
                  </a:lnTo>
                  <a:lnTo>
                    <a:pt x="67" y="12"/>
                  </a:lnTo>
                  <a:lnTo>
                    <a:pt x="67" y="21"/>
                  </a:lnTo>
                  <a:lnTo>
                    <a:pt x="67" y="26"/>
                  </a:lnTo>
                  <a:lnTo>
                    <a:pt x="73" y="26"/>
                  </a:lnTo>
                  <a:lnTo>
                    <a:pt x="73" y="30"/>
                  </a:lnTo>
                  <a:lnTo>
                    <a:pt x="67" y="33"/>
                  </a:lnTo>
                  <a:lnTo>
                    <a:pt x="64" y="33"/>
                  </a:lnTo>
                  <a:lnTo>
                    <a:pt x="58" y="42"/>
                  </a:lnTo>
                  <a:lnTo>
                    <a:pt x="55" y="48"/>
                  </a:lnTo>
                  <a:lnTo>
                    <a:pt x="55" y="57"/>
                  </a:lnTo>
                  <a:lnTo>
                    <a:pt x="58" y="65"/>
                  </a:lnTo>
                  <a:lnTo>
                    <a:pt x="55" y="73"/>
                  </a:lnTo>
                  <a:lnTo>
                    <a:pt x="46" y="78"/>
                  </a:lnTo>
                  <a:lnTo>
                    <a:pt x="46" y="69"/>
                  </a:lnTo>
                  <a:lnTo>
                    <a:pt x="46" y="60"/>
                  </a:lnTo>
                  <a:lnTo>
                    <a:pt x="46" y="57"/>
                  </a:lnTo>
                  <a:lnTo>
                    <a:pt x="46" y="51"/>
                  </a:lnTo>
                  <a:lnTo>
                    <a:pt x="46" y="48"/>
                  </a:lnTo>
                  <a:lnTo>
                    <a:pt x="41" y="51"/>
                  </a:lnTo>
                  <a:lnTo>
                    <a:pt x="35" y="57"/>
                  </a:lnTo>
                  <a:lnTo>
                    <a:pt x="35" y="65"/>
                  </a:lnTo>
                  <a:lnTo>
                    <a:pt x="35" y="69"/>
                  </a:lnTo>
                  <a:lnTo>
                    <a:pt x="32" y="69"/>
                  </a:lnTo>
                  <a:lnTo>
                    <a:pt x="23" y="73"/>
                  </a:lnTo>
                  <a:lnTo>
                    <a:pt x="23" y="78"/>
                  </a:lnTo>
                  <a:lnTo>
                    <a:pt x="18" y="81"/>
                  </a:lnTo>
                  <a:lnTo>
                    <a:pt x="14" y="90"/>
                  </a:lnTo>
                  <a:lnTo>
                    <a:pt x="14" y="99"/>
                  </a:lnTo>
                  <a:lnTo>
                    <a:pt x="14" y="112"/>
                  </a:lnTo>
                  <a:lnTo>
                    <a:pt x="9" y="121"/>
                  </a:lnTo>
                  <a:lnTo>
                    <a:pt x="5" y="135"/>
                  </a:lnTo>
                  <a:lnTo>
                    <a:pt x="5" y="138"/>
                  </a:lnTo>
                  <a:lnTo>
                    <a:pt x="5" y="142"/>
                  </a:lnTo>
                  <a:lnTo>
                    <a:pt x="9" y="160"/>
                  </a:lnTo>
                  <a:lnTo>
                    <a:pt x="5" y="169"/>
                  </a:lnTo>
                  <a:lnTo>
                    <a:pt x="9" y="177"/>
                  </a:lnTo>
                  <a:lnTo>
                    <a:pt x="23" y="199"/>
                  </a:lnTo>
                  <a:lnTo>
                    <a:pt x="26" y="217"/>
                  </a:lnTo>
                  <a:lnTo>
                    <a:pt x="26" y="234"/>
                  </a:lnTo>
                  <a:lnTo>
                    <a:pt x="32" y="238"/>
                  </a:lnTo>
                  <a:lnTo>
                    <a:pt x="32" y="241"/>
                  </a:lnTo>
                  <a:lnTo>
                    <a:pt x="26" y="256"/>
                  </a:lnTo>
                  <a:lnTo>
                    <a:pt x="26" y="268"/>
                  </a:lnTo>
                  <a:lnTo>
                    <a:pt x="23" y="277"/>
                  </a:lnTo>
                  <a:lnTo>
                    <a:pt x="9" y="298"/>
                  </a:lnTo>
                  <a:lnTo>
                    <a:pt x="5" y="307"/>
                  </a:lnTo>
                  <a:lnTo>
                    <a:pt x="0" y="307"/>
                  </a:lnTo>
                  <a:close/>
                </a:path>
              </a:pathLst>
            </a:custGeom>
            <a:solidFill>
              <a:srgbClr val="FFFF66"/>
            </a:solidFill>
            <a:ln w="3175">
              <a:solidFill>
                <a:srgbClr val="000000"/>
              </a:solidFill>
              <a:round/>
              <a:headEnd/>
              <a:tailEnd/>
            </a:ln>
          </p:spPr>
          <p:txBody>
            <a:bodyPr/>
            <a:lstStyle/>
            <a:p>
              <a:endParaRPr lang="en-US"/>
            </a:p>
          </p:txBody>
        </p:sp>
        <p:sp>
          <p:nvSpPr>
            <p:cNvPr id="332979" name="Freeform 66"/>
            <p:cNvSpPr>
              <a:spLocks/>
            </p:cNvSpPr>
            <p:nvPr/>
          </p:nvSpPr>
          <p:spPr bwMode="auto">
            <a:xfrm>
              <a:off x="3262" y="1470"/>
              <a:ext cx="377" cy="178"/>
            </a:xfrm>
            <a:custGeom>
              <a:avLst/>
              <a:gdLst>
                <a:gd name="T0" fmla="*/ 13 w 377"/>
                <a:gd name="T1" fmla="*/ 73 h 178"/>
                <a:gd name="T2" fmla="*/ 30 w 377"/>
                <a:gd name="T3" fmla="*/ 61 h 178"/>
                <a:gd name="T4" fmla="*/ 36 w 377"/>
                <a:gd name="T5" fmla="*/ 57 h 178"/>
                <a:gd name="T6" fmla="*/ 73 w 377"/>
                <a:gd name="T7" fmla="*/ 43 h 178"/>
                <a:gd name="T8" fmla="*/ 94 w 377"/>
                <a:gd name="T9" fmla="*/ 22 h 178"/>
                <a:gd name="T10" fmla="*/ 118 w 377"/>
                <a:gd name="T11" fmla="*/ 4 h 178"/>
                <a:gd name="T12" fmla="*/ 141 w 377"/>
                <a:gd name="T13" fmla="*/ 4 h 178"/>
                <a:gd name="T14" fmla="*/ 126 w 377"/>
                <a:gd name="T15" fmla="*/ 9 h 178"/>
                <a:gd name="T16" fmla="*/ 114 w 377"/>
                <a:gd name="T17" fmla="*/ 30 h 178"/>
                <a:gd name="T18" fmla="*/ 105 w 377"/>
                <a:gd name="T19" fmla="*/ 39 h 178"/>
                <a:gd name="T20" fmla="*/ 105 w 377"/>
                <a:gd name="T21" fmla="*/ 57 h 178"/>
                <a:gd name="T22" fmla="*/ 118 w 377"/>
                <a:gd name="T23" fmla="*/ 43 h 178"/>
                <a:gd name="T24" fmla="*/ 126 w 377"/>
                <a:gd name="T25" fmla="*/ 43 h 178"/>
                <a:gd name="T26" fmla="*/ 164 w 377"/>
                <a:gd name="T27" fmla="*/ 70 h 178"/>
                <a:gd name="T28" fmla="*/ 187 w 377"/>
                <a:gd name="T29" fmla="*/ 70 h 178"/>
                <a:gd name="T30" fmla="*/ 196 w 377"/>
                <a:gd name="T31" fmla="*/ 70 h 178"/>
                <a:gd name="T32" fmla="*/ 205 w 377"/>
                <a:gd name="T33" fmla="*/ 73 h 178"/>
                <a:gd name="T34" fmla="*/ 222 w 377"/>
                <a:gd name="T35" fmla="*/ 57 h 178"/>
                <a:gd name="T36" fmla="*/ 283 w 377"/>
                <a:gd name="T37" fmla="*/ 39 h 178"/>
                <a:gd name="T38" fmla="*/ 292 w 377"/>
                <a:gd name="T39" fmla="*/ 39 h 178"/>
                <a:gd name="T40" fmla="*/ 286 w 377"/>
                <a:gd name="T41" fmla="*/ 48 h 178"/>
                <a:gd name="T42" fmla="*/ 301 w 377"/>
                <a:gd name="T43" fmla="*/ 61 h 178"/>
                <a:gd name="T44" fmla="*/ 315 w 377"/>
                <a:gd name="T45" fmla="*/ 61 h 178"/>
                <a:gd name="T46" fmla="*/ 333 w 377"/>
                <a:gd name="T47" fmla="*/ 61 h 178"/>
                <a:gd name="T48" fmla="*/ 347 w 377"/>
                <a:gd name="T49" fmla="*/ 78 h 178"/>
                <a:gd name="T50" fmla="*/ 368 w 377"/>
                <a:gd name="T51" fmla="*/ 78 h 178"/>
                <a:gd name="T52" fmla="*/ 377 w 377"/>
                <a:gd name="T53" fmla="*/ 82 h 178"/>
                <a:gd name="T54" fmla="*/ 374 w 377"/>
                <a:gd name="T55" fmla="*/ 91 h 178"/>
                <a:gd name="T56" fmla="*/ 359 w 377"/>
                <a:gd name="T57" fmla="*/ 91 h 178"/>
                <a:gd name="T58" fmla="*/ 347 w 377"/>
                <a:gd name="T59" fmla="*/ 91 h 178"/>
                <a:gd name="T60" fmla="*/ 336 w 377"/>
                <a:gd name="T61" fmla="*/ 91 h 178"/>
                <a:gd name="T62" fmla="*/ 315 w 377"/>
                <a:gd name="T63" fmla="*/ 91 h 178"/>
                <a:gd name="T64" fmla="*/ 315 w 377"/>
                <a:gd name="T65" fmla="*/ 100 h 178"/>
                <a:gd name="T66" fmla="*/ 310 w 377"/>
                <a:gd name="T67" fmla="*/ 100 h 178"/>
                <a:gd name="T68" fmla="*/ 283 w 377"/>
                <a:gd name="T69" fmla="*/ 91 h 178"/>
                <a:gd name="T70" fmla="*/ 272 w 377"/>
                <a:gd name="T71" fmla="*/ 91 h 178"/>
                <a:gd name="T72" fmla="*/ 254 w 377"/>
                <a:gd name="T73" fmla="*/ 100 h 178"/>
                <a:gd name="T74" fmla="*/ 251 w 377"/>
                <a:gd name="T75" fmla="*/ 109 h 178"/>
                <a:gd name="T76" fmla="*/ 237 w 377"/>
                <a:gd name="T77" fmla="*/ 105 h 178"/>
                <a:gd name="T78" fmla="*/ 228 w 377"/>
                <a:gd name="T79" fmla="*/ 112 h 178"/>
                <a:gd name="T80" fmla="*/ 210 w 377"/>
                <a:gd name="T81" fmla="*/ 130 h 178"/>
                <a:gd name="T82" fmla="*/ 214 w 377"/>
                <a:gd name="T83" fmla="*/ 121 h 178"/>
                <a:gd name="T84" fmla="*/ 205 w 377"/>
                <a:gd name="T85" fmla="*/ 118 h 178"/>
                <a:gd name="T86" fmla="*/ 196 w 377"/>
                <a:gd name="T87" fmla="*/ 126 h 178"/>
                <a:gd name="T88" fmla="*/ 190 w 377"/>
                <a:gd name="T89" fmla="*/ 118 h 178"/>
                <a:gd name="T90" fmla="*/ 187 w 377"/>
                <a:gd name="T91" fmla="*/ 126 h 178"/>
                <a:gd name="T92" fmla="*/ 178 w 377"/>
                <a:gd name="T93" fmla="*/ 148 h 178"/>
                <a:gd name="T94" fmla="*/ 164 w 377"/>
                <a:gd name="T95" fmla="*/ 166 h 178"/>
                <a:gd name="T96" fmla="*/ 164 w 377"/>
                <a:gd name="T97" fmla="*/ 178 h 178"/>
                <a:gd name="T98" fmla="*/ 155 w 377"/>
                <a:gd name="T99" fmla="*/ 166 h 178"/>
                <a:gd name="T100" fmla="*/ 158 w 377"/>
                <a:gd name="T101" fmla="*/ 157 h 178"/>
                <a:gd name="T102" fmla="*/ 146 w 377"/>
                <a:gd name="T103" fmla="*/ 157 h 178"/>
                <a:gd name="T104" fmla="*/ 146 w 377"/>
                <a:gd name="T105" fmla="*/ 130 h 178"/>
                <a:gd name="T106" fmla="*/ 126 w 377"/>
                <a:gd name="T107" fmla="*/ 126 h 178"/>
                <a:gd name="T108" fmla="*/ 132 w 377"/>
                <a:gd name="T109" fmla="*/ 121 h 178"/>
                <a:gd name="T110" fmla="*/ 118 w 377"/>
                <a:gd name="T111" fmla="*/ 112 h 178"/>
                <a:gd name="T112" fmla="*/ 100 w 377"/>
                <a:gd name="T113" fmla="*/ 112 h 178"/>
                <a:gd name="T114" fmla="*/ 82 w 377"/>
                <a:gd name="T115" fmla="*/ 105 h 178"/>
                <a:gd name="T116" fmla="*/ 22 w 377"/>
                <a:gd name="T117" fmla="*/ 96 h 178"/>
                <a:gd name="T118" fmla="*/ 18 w 377"/>
                <a:gd name="T119" fmla="*/ 82 h 178"/>
                <a:gd name="T120" fmla="*/ 4 w 377"/>
                <a:gd name="T121" fmla="*/ 78 h 17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77"/>
                <a:gd name="T184" fmla="*/ 0 h 178"/>
                <a:gd name="T185" fmla="*/ 377 w 377"/>
                <a:gd name="T186" fmla="*/ 178 h 17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77" h="178">
                  <a:moveTo>
                    <a:pt x="0" y="73"/>
                  </a:moveTo>
                  <a:lnTo>
                    <a:pt x="13" y="73"/>
                  </a:lnTo>
                  <a:lnTo>
                    <a:pt x="18" y="70"/>
                  </a:lnTo>
                  <a:lnTo>
                    <a:pt x="30" y="61"/>
                  </a:lnTo>
                  <a:lnTo>
                    <a:pt x="30" y="57"/>
                  </a:lnTo>
                  <a:lnTo>
                    <a:pt x="36" y="57"/>
                  </a:lnTo>
                  <a:lnTo>
                    <a:pt x="59" y="48"/>
                  </a:lnTo>
                  <a:lnTo>
                    <a:pt x="73" y="43"/>
                  </a:lnTo>
                  <a:lnTo>
                    <a:pt x="91" y="27"/>
                  </a:lnTo>
                  <a:lnTo>
                    <a:pt x="94" y="22"/>
                  </a:lnTo>
                  <a:lnTo>
                    <a:pt x="109" y="9"/>
                  </a:lnTo>
                  <a:lnTo>
                    <a:pt x="118" y="4"/>
                  </a:lnTo>
                  <a:lnTo>
                    <a:pt x="135" y="0"/>
                  </a:lnTo>
                  <a:lnTo>
                    <a:pt x="141" y="4"/>
                  </a:lnTo>
                  <a:lnTo>
                    <a:pt x="132" y="9"/>
                  </a:lnTo>
                  <a:lnTo>
                    <a:pt x="126" y="9"/>
                  </a:lnTo>
                  <a:lnTo>
                    <a:pt x="126" y="18"/>
                  </a:lnTo>
                  <a:lnTo>
                    <a:pt x="114" y="30"/>
                  </a:lnTo>
                  <a:lnTo>
                    <a:pt x="109" y="36"/>
                  </a:lnTo>
                  <a:lnTo>
                    <a:pt x="105" y="39"/>
                  </a:lnTo>
                  <a:lnTo>
                    <a:pt x="105" y="48"/>
                  </a:lnTo>
                  <a:lnTo>
                    <a:pt x="105" y="57"/>
                  </a:lnTo>
                  <a:lnTo>
                    <a:pt x="105" y="52"/>
                  </a:lnTo>
                  <a:lnTo>
                    <a:pt x="118" y="43"/>
                  </a:lnTo>
                  <a:lnTo>
                    <a:pt x="123" y="43"/>
                  </a:lnTo>
                  <a:lnTo>
                    <a:pt x="126" y="43"/>
                  </a:lnTo>
                  <a:lnTo>
                    <a:pt x="150" y="52"/>
                  </a:lnTo>
                  <a:lnTo>
                    <a:pt x="164" y="70"/>
                  </a:lnTo>
                  <a:lnTo>
                    <a:pt x="178" y="66"/>
                  </a:lnTo>
                  <a:lnTo>
                    <a:pt x="187" y="70"/>
                  </a:lnTo>
                  <a:lnTo>
                    <a:pt x="190" y="70"/>
                  </a:lnTo>
                  <a:lnTo>
                    <a:pt x="196" y="70"/>
                  </a:lnTo>
                  <a:lnTo>
                    <a:pt x="199" y="73"/>
                  </a:lnTo>
                  <a:lnTo>
                    <a:pt x="205" y="73"/>
                  </a:lnTo>
                  <a:lnTo>
                    <a:pt x="210" y="66"/>
                  </a:lnTo>
                  <a:lnTo>
                    <a:pt x="222" y="57"/>
                  </a:lnTo>
                  <a:lnTo>
                    <a:pt x="269" y="43"/>
                  </a:lnTo>
                  <a:lnTo>
                    <a:pt x="283" y="39"/>
                  </a:lnTo>
                  <a:lnTo>
                    <a:pt x="292" y="36"/>
                  </a:lnTo>
                  <a:lnTo>
                    <a:pt x="292" y="39"/>
                  </a:lnTo>
                  <a:lnTo>
                    <a:pt x="286" y="43"/>
                  </a:lnTo>
                  <a:lnTo>
                    <a:pt x="286" y="48"/>
                  </a:lnTo>
                  <a:lnTo>
                    <a:pt x="295" y="61"/>
                  </a:lnTo>
                  <a:lnTo>
                    <a:pt x="301" y="61"/>
                  </a:lnTo>
                  <a:lnTo>
                    <a:pt x="310" y="61"/>
                  </a:lnTo>
                  <a:lnTo>
                    <a:pt x="315" y="61"/>
                  </a:lnTo>
                  <a:lnTo>
                    <a:pt x="327" y="57"/>
                  </a:lnTo>
                  <a:lnTo>
                    <a:pt x="333" y="61"/>
                  </a:lnTo>
                  <a:lnTo>
                    <a:pt x="342" y="73"/>
                  </a:lnTo>
                  <a:lnTo>
                    <a:pt x="347" y="78"/>
                  </a:lnTo>
                  <a:lnTo>
                    <a:pt x="359" y="82"/>
                  </a:lnTo>
                  <a:lnTo>
                    <a:pt x="368" y="78"/>
                  </a:lnTo>
                  <a:lnTo>
                    <a:pt x="374" y="82"/>
                  </a:lnTo>
                  <a:lnTo>
                    <a:pt x="377" y="82"/>
                  </a:lnTo>
                  <a:lnTo>
                    <a:pt x="377" y="87"/>
                  </a:lnTo>
                  <a:lnTo>
                    <a:pt x="374" y="91"/>
                  </a:lnTo>
                  <a:lnTo>
                    <a:pt x="365" y="91"/>
                  </a:lnTo>
                  <a:lnTo>
                    <a:pt x="359" y="91"/>
                  </a:lnTo>
                  <a:lnTo>
                    <a:pt x="356" y="91"/>
                  </a:lnTo>
                  <a:lnTo>
                    <a:pt x="347" y="91"/>
                  </a:lnTo>
                  <a:lnTo>
                    <a:pt x="342" y="91"/>
                  </a:lnTo>
                  <a:lnTo>
                    <a:pt x="336" y="91"/>
                  </a:lnTo>
                  <a:lnTo>
                    <a:pt x="324" y="96"/>
                  </a:lnTo>
                  <a:lnTo>
                    <a:pt x="315" y="91"/>
                  </a:lnTo>
                  <a:lnTo>
                    <a:pt x="315" y="96"/>
                  </a:lnTo>
                  <a:lnTo>
                    <a:pt x="315" y="100"/>
                  </a:lnTo>
                  <a:lnTo>
                    <a:pt x="315" y="105"/>
                  </a:lnTo>
                  <a:lnTo>
                    <a:pt x="310" y="100"/>
                  </a:lnTo>
                  <a:lnTo>
                    <a:pt x="301" y="96"/>
                  </a:lnTo>
                  <a:lnTo>
                    <a:pt x="283" y="91"/>
                  </a:lnTo>
                  <a:lnTo>
                    <a:pt x="278" y="96"/>
                  </a:lnTo>
                  <a:lnTo>
                    <a:pt x="272" y="91"/>
                  </a:lnTo>
                  <a:lnTo>
                    <a:pt x="260" y="100"/>
                  </a:lnTo>
                  <a:lnTo>
                    <a:pt x="254" y="100"/>
                  </a:lnTo>
                  <a:lnTo>
                    <a:pt x="251" y="105"/>
                  </a:lnTo>
                  <a:lnTo>
                    <a:pt x="251" y="109"/>
                  </a:lnTo>
                  <a:lnTo>
                    <a:pt x="246" y="109"/>
                  </a:lnTo>
                  <a:lnTo>
                    <a:pt x="237" y="105"/>
                  </a:lnTo>
                  <a:lnTo>
                    <a:pt x="228" y="109"/>
                  </a:lnTo>
                  <a:lnTo>
                    <a:pt x="228" y="112"/>
                  </a:lnTo>
                  <a:lnTo>
                    <a:pt x="228" y="118"/>
                  </a:lnTo>
                  <a:lnTo>
                    <a:pt x="210" y="130"/>
                  </a:lnTo>
                  <a:lnTo>
                    <a:pt x="205" y="130"/>
                  </a:lnTo>
                  <a:lnTo>
                    <a:pt x="214" y="121"/>
                  </a:lnTo>
                  <a:lnTo>
                    <a:pt x="214" y="118"/>
                  </a:lnTo>
                  <a:lnTo>
                    <a:pt x="205" y="118"/>
                  </a:lnTo>
                  <a:lnTo>
                    <a:pt x="199" y="121"/>
                  </a:lnTo>
                  <a:lnTo>
                    <a:pt x="196" y="126"/>
                  </a:lnTo>
                  <a:lnTo>
                    <a:pt x="190" y="121"/>
                  </a:lnTo>
                  <a:lnTo>
                    <a:pt x="190" y="118"/>
                  </a:lnTo>
                  <a:lnTo>
                    <a:pt x="187" y="118"/>
                  </a:lnTo>
                  <a:lnTo>
                    <a:pt x="187" y="126"/>
                  </a:lnTo>
                  <a:lnTo>
                    <a:pt x="182" y="139"/>
                  </a:lnTo>
                  <a:lnTo>
                    <a:pt x="178" y="148"/>
                  </a:lnTo>
                  <a:lnTo>
                    <a:pt x="173" y="157"/>
                  </a:lnTo>
                  <a:lnTo>
                    <a:pt x="164" y="166"/>
                  </a:lnTo>
                  <a:lnTo>
                    <a:pt x="164" y="174"/>
                  </a:lnTo>
                  <a:lnTo>
                    <a:pt x="164" y="178"/>
                  </a:lnTo>
                  <a:lnTo>
                    <a:pt x="155" y="169"/>
                  </a:lnTo>
                  <a:lnTo>
                    <a:pt x="155" y="166"/>
                  </a:lnTo>
                  <a:lnTo>
                    <a:pt x="155" y="160"/>
                  </a:lnTo>
                  <a:lnTo>
                    <a:pt x="158" y="157"/>
                  </a:lnTo>
                  <a:lnTo>
                    <a:pt x="155" y="157"/>
                  </a:lnTo>
                  <a:lnTo>
                    <a:pt x="146" y="157"/>
                  </a:lnTo>
                  <a:lnTo>
                    <a:pt x="150" y="139"/>
                  </a:lnTo>
                  <a:lnTo>
                    <a:pt x="146" y="130"/>
                  </a:lnTo>
                  <a:lnTo>
                    <a:pt x="135" y="126"/>
                  </a:lnTo>
                  <a:lnTo>
                    <a:pt x="126" y="126"/>
                  </a:lnTo>
                  <a:lnTo>
                    <a:pt x="126" y="121"/>
                  </a:lnTo>
                  <a:lnTo>
                    <a:pt x="132" y="121"/>
                  </a:lnTo>
                  <a:lnTo>
                    <a:pt x="126" y="118"/>
                  </a:lnTo>
                  <a:lnTo>
                    <a:pt x="118" y="112"/>
                  </a:lnTo>
                  <a:lnTo>
                    <a:pt x="105" y="112"/>
                  </a:lnTo>
                  <a:lnTo>
                    <a:pt x="100" y="112"/>
                  </a:lnTo>
                  <a:lnTo>
                    <a:pt x="91" y="112"/>
                  </a:lnTo>
                  <a:lnTo>
                    <a:pt x="82" y="105"/>
                  </a:lnTo>
                  <a:lnTo>
                    <a:pt x="73" y="105"/>
                  </a:lnTo>
                  <a:lnTo>
                    <a:pt x="22" y="96"/>
                  </a:lnTo>
                  <a:lnTo>
                    <a:pt x="18" y="91"/>
                  </a:lnTo>
                  <a:lnTo>
                    <a:pt x="18" y="82"/>
                  </a:lnTo>
                  <a:lnTo>
                    <a:pt x="13" y="82"/>
                  </a:lnTo>
                  <a:lnTo>
                    <a:pt x="4" y="78"/>
                  </a:lnTo>
                  <a:lnTo>
                    <a:pt x="0" y="73"/>
                  </a:lnTo>
                  <a:close/>
                </a:path>
              </a:pathLst>
            </a:custGeom>
            <a:solidFill>
              <a:srgbClr val="FFFF66"/>
            </a:solidFill>
            <a:ln w="3175">
              <a:solidFill>
                <a:srgbClr val="000000"/>
              </a:solidFill>
              <a:round/>
              <a:headEnd/>
              <a:tailEnd/>
            </a:ln>
          </p:spPr>
          <p:txBody>
            <a:bodyPr/>
            <a:lstStyle/>
            <a:p>
              <a:endParaRPr lang="en-US"/>
            </a:p>
          </p:txBody>
        </p:sp>
      </p:grpSp>
      <p:sp>
        <p:nvSpPr>
          <p:cNvPr id="332839" name="Freeform 67"/>
          <p:cNvSpPr>
            <a:spLocks/>
          </p:cNvSpPr>
          <p:nvPr/>
        </p:nvSpPr>
        <p:spPr bwMode="auto">
          <a:xfrm rot="-133339">
            <a:off x="3263900" y="4352925"/>
            <a:ext cx="541338" cy="428625"/>
          </a:xfrm>
          <a:custGeom>
            <a:avLst/>
            <a:gdLst>
              <a:gd name="T0" fmla="*/ 296963 w 350"/>
              <a:gd name="T1" fmla="*/ 0 h 286"/>
              <a:gd name="T2" fmla="*/ 303149 w 350"/>
              <a:gd name="T3" fmla="*/ 31472 h 286"/>
              <a:gd name="T4" fmla="*/ 310883 w 350"/>
              <a:gd name="T5" fmla="*/ 62945 h 286"/>
              <a:gd name="T6" fmla="*/ 315523 w 350"/>
              <a:gd name="T7" fmla="*/ 76433 h 286"/>
              <a:gd name="T8" fmla="*/ 303149 w 350"/>
              <a:gd name="T9" fmla="*/ 89921 h 286"/>
              <a:gd name="T10" fmla="*/ 283042 w 350"/>
              <a:gd name="T11" fmla="*/ 143874 h 286"/>
              <a:gd name="T12" fmla="*/ 261389 w 350"/>
              <a:gd name="T13" fmla="*/ 220307 h 286"/>
              <a:gd name="T14" fmla="*/ 451631 w 350"/>
              <a:gd name="T15" fmla="*/ 220307 h 286"/>
              <a:gd name="T16" fmla="*/ 451631 w 350"/>
              <a:gd name="T17" fmla="*/ 260772 h 286"/>
              <a:gd name="T18" fmla="*/ 473284 w 350"/>
              <a:gd name="T19" fmla="*/ 298239 h 286"/>
              <a:gd name="T20" fmla="*/ 423790 w 350"/>
              <a:gd name="T21" fmla="*/ 284751 h 286"/>
              <a:gd name="T22" fmla="*/ 409870 w 350"/>
              <a:gd name="T23" fmla="*/ 284751 h 286"/>
              <a:gd name="T24" fmla="*/ 388217 w 350"/>
              <a:gd name="T25" fmla="*/ 311727 h 286"/>
              <a:gd name="T26" fmla="*/ 409870 w 350"/>
              <a:gd name="T27" fmla="*/ 319221 h 286"/>
              <a:gd name="T28" fmla="*/ 437710 w 350"/>
              <a:gd name="T29" fmla="*/ 311727 h 286"/>
              <a:gd name="T30" fmla="*/ 459364 w 350"/>
              <a:gd name="T31" fmla="*/ 305732 h 286"/>
              <a:gd name="T32" fmla="*/ 464004 w 350"/>
              <a:gd name="T33" fmla="*/ 311727 h 286"/>
              <a:gd name="T34" fmla="*/ 451631 w 350"/>
              <a:gd name="T35" fmla="*/ 319221 h 286"/>
              <a:gd name="T36" fmla="*/ 464004 w 350"/>
              <a:gd name="T37" fmla="*/ 329711 h 286"/>
              <a:gd name="T38" fmla="*/ 477924 w 350"/>
              <a:gd name="T39" fmla="*/ 319221 h 286"/>
              <a:gd name="T40" fmla="*/ 508858 w 350"/>
              <a:gd name="T41" fmla="*/ 305732 h 286"/>
              <a:gd name="T42" fmla="*/ 522778 w 350"/>
              <a:gd name="T43" fmla="*/ 311727 h 286"/>
              <a:gd name="T44" fmla="*/ 522778 w 350"/>
              <a:gd name="T45" fmla="*/ 325215 h 286"/>
              <a:gd name="T46" fmla="*/ 508858 w 350"/>
              <a:gd name="T47" fmla="*/ 329711 h 286"/>
              <a:gd name="T48" fmla="*/ 477924 w 350"/>
              <a:gd name="T49" fmla="*/ 364181 h 286"/>
              <a:gd name="T50" fmla="*/ 477924 w 350"/>
              <a:gd name="T51" fmla="*/ 383664 h 286"/>
              <a:gd name="T52" fmla="*/ 536698 w 350"/>
              <a:gd name="T53" fmla="*/ 401649 h 286"/>
              <a:gd name="T54" fmla="*/ 541338 w 350"/>
              <a:gd name="T55" fmla="*/ 422630 h 286"/>
              <a:gd name="T56" fmla="*/ 508858 w 350"/>
              <a:gd name="T57" fmla="*/ 428625 h 286"/>
              <a:gd name="T58" fmla="*/ 487204 w 350"/>
              <a:gd name="T59" fmla="*/ 401649 h 286"/>
              <a:gd name="T60" fmla="*/ 451631 w 350"/>
              <a:gd name="T61" fmla="*/ 383664 h 286"/>
              <a:gd name="T62" fmla="*/ 437710 w 350"/>
              <a:gd name="T63" fmla="*/ 383664 h 286"/>
              <a:gd name="T64" fmla="*/ 437710 w 350"/>
              <a:gd name="T65" fmla="*/ 409142 h 286"/>
              <a:gd name="T66" fmla="*/ 414510 w 350"/>
              <a:gd name="T67" fmla="*/ 422630 h 286"/>
              <a:gd name="T68" fmla="*/ 402137 w 350"/>
              <a:gd name="T69" fmla="*/ 409142 h 286"/>
              <a:gd name="T70" fmla="*/ 382030 w 350"/>
              <a:gd name="T71" fmla="*/ 409142 h 286"/>
              <a:gd name="T72" fmla="*/ 352643 w 350"/>
              <a:gd name="T73" fmla="*/ 422630 h 286"/>
              <a:gd name="T74" fmla="*/ 332536 w 350"/>
              <a:gd name="T75" fmla="*/ 415137 h 286"/>
              <a:gd name="T76" fmla="*/ 289229 w 350"/>
              <a:gd name="T77" fmla="*/ 383664 h 286"/>
              <a:gd name="T78" fmla="*/ 266029 w 350"/>
              <a:gd name="T79" fmla="*/ 370176 h 286"/>
              <a:gd name="T80" fmla="*/ 261389 w 350"/>
              <a:gd name="T81" fmla="*/ 364181 h 286"/>
              <a:gd name="T82" fmla="*/ 253656 w 350"/>
              <a:gd name="T83" fmla="*/ 364181 h 286"/>
              <a:gd name="T84" fmla="*/ 239735 w 350"/>
              <a:gd name="T85" fmla="*/ 350693 h 286"/>
              <a:gd name="T86" fmla="*/ 211895 w 350"/>
              <a:gd name="T87" fmla="*/ 370176 h 286"/>
              <a:gd name="T88" fmla="*/ 190242 w 350"/>
              <a:gd name="T89" fmla="*/ 383664 h 286"/>
              <a:gd name="T90" fmla="*/ 105174 w 350"/>
              <a:gd name="T91" fmla="*/ 364181 h 286"/>
              <a:gd name="T92" fmla="*/ 27840 w 350"/>
              <a:gd name="T93" fmla="*/ 364181 h 286"/>
              <a:gd name="T94" fmla="*/ 27840 w 350"/>
              <a:gd name="T95" fmla="*/ 350693 h 286"/>
              <a:gd name="T96" fmla="*/ 49494 w 350"/>
              <a:gd name="T97" fmla="*/ 319221 h 286"/>
              <a:gd name="T98" fmla="*/ 41760 w 350"/>
              <a:gd name="T99" fmla="*/ 298239 h 286"/>
              <a:gd name="T100" fmla="*/ 41760 w 350"/>
              <a:gd name="T101" fmla="*/ 284751 h 286"/>
              <a:gd name="T102" fmla="*/ 49494 w 350"/>
              <a:gd name="T103" fmla="*/ 265268 h 286"/>
              <a:gd name="T104" fmla="*/ 63414 w 350"/>
              <a:gd name="T105" fmla="*/ 239790 h 286"/>
              <a:gd name="T106" fmla="*/ 57227 w 350"/>
              <a:gd name="T107" fmla="*/ 206819 h 286"/>
              <a:gd name="T108" fmla="*/ 41760 w 350"/>
              <a:gd name="T109" fmla="*/ 193331 h 286"/>
              <a:gd name="T110" fmla="*/ 41760 w 350"/>
              <a:gd name="T111" fmla="*/ 181341 h 286"/>
              <a:gd name="T112" fmla="*/ 27840 w 350"/>
              <a:gd name="T113" fmla="*/ 167853 h 286"/>
              <a:gd name="T114" fmla="*/ 35574 w 350"/>
              <a:gd name="T115" fmla="*/ 157362 h 286"/>
              <a:gd name="T116" fmla="*/ 7733 w 350"/>
              <a:gd name="T117" fmla="*/ 121394 h 286"/>
              <a:gd name="T118" fmla="*/ 0 w 350"/>
              <a:gd name="T119" fmla="*/ 4496 h 28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50"/>
              <a:gd name="T181" fmla="*/ 0 h 286"/>
              <a:gd name="T182" fmla="*/ 350 w 350"/>
              <a:gd name="T183" fmla="*/ 286 h 28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50" h="286">
                <a:moveTo>
                  <a:pt x="0" y="3"/>
                </a:moveTo>
                <a:lnTo>
                  <a:pt x="192" y="0"/>
                </a:lnTo>
                <a:lnTo>
                  <a:pt x="187" y="3"/>
                </a:lnTo>
                <a:lnTo>
                  <a:pt x="196" y="21"/>
                </a:lnTo>
                <a:lnTo>
                  <a:pt x="196" y="35"/>
                </a:lnTo>
                <a:lnTo>
                  <a:pt x="201" y="42"/>
                </a:lnTo>
                <a:lnTo>
                  <a:pt x="204" y="48"/>
                </a:lnTo>
                <a:lnTo>
                  <a:pt x="204" y="51"/>
                </a:lnTo>
                <a:lnTo>
                  <a:pt x="196" y="57"/>
                </a:lnTo>
                <a:lnTo>
                  <a:pt x="196" y="60"/>
                </a:lnTo>
                <a:lnTo>
                  <a:pt x="192" y="73"/>
                </a:lnTo>
                <a:lnTo>
                  <a:pt x="183" y="96"/>
                </a:lnTo>
                <a:lnTo>
                  <a:pt x="169" y="126"/>
                </a:lnTo>
                <a:lnTo>
                  <a:pt x="169" y="147"/>
                </a:lnTo>
                <a:lnTo>
                  <a:pt x="292" y="142"/>
                </a:lnTo>
                <a:lnTo>
                  <a:pt x="292" y="147"/>
                </a:lnTo>
                <a:lnTo>
                  <a:pt x="288" y="156"/>
                </a:lnTo>
                <a:lnTo>
                  <a:pt x="292" y="174"/>
                </a:lnTo>
                <a:lnTo>
                  <a:pt x="300" y="186"/>
                </a:lnTo>
                <a:lnTo>
                  <a:pt x="306" y="199"/>
                </a:lnTo>
                <a:lnTo>
                  <a:pt x="288" y="195"/>
                </a:lnTo>
                <a:lnTo>
                  <a:pt x="274" y="190"/>
                </a:lnTo>
                <a:lnTo>
                  <a:pt x="268" y="186"/>
                </a:lnTo>
                <a:lnTo>
                  <a:pt x="265" y="190"/>
                </a:lnTo>
                <a:lnTo>
                  <a:pt x="251" y="199"/>
                </a:lnTo>
                <a:lnTo>
                  <a:pt x="251" y="208"/>
                </a:lnTo>
                <a:lnTo>
                  <a:pt x="256" y="213"/>
                </a:lnTo>
                <a:lnTo>
                  <a:pt x="265" y="213"/>
                </a:lnTo>
                <a:lnTo>
                  <a:pt x="274" y="213"/>
                </a:lnTo>
                <a:lnTo>
                  <a:pt x="283" y="208"/>
                </a:lnTo>
                <a:lnTo>
                  <a:pt x="288" y="204"/>
                </a:lnTo>
                <a:lnTo>
                  <a:pt x="297" y="204"/>
                </a:lnTo>
                <a:lnTo>
                  <a:pt x="300" y="204"/>
                </a:lnTo>
                <a:lnTo>
                  <a:pt x="300" y="208"/>
                </a:lnTo>
                <a:lnTo>
                  <a:pt x="297" y="208"/>
                </a:lnTo>
                <a:lnTo>
                  <a:pt x="292" y="213"/>
                </a:lnTo>
                <a:lnTo>
                  <a:pt x="297" y="217"/>
                </a:lnTo>
                <a:lnTo>
                  <a:pt x="300" y="220"/>
                </a:lnTo>
                <a:lnTo>
                  <a:pt x="306" y="220"/>
                </a:lnTo>
                <a:lnTo>
                  <a:pt x="309" y="213"/>
                </a:lnTo>
                <a:lnTo>
                  <a:pt x="324" y="204"/>
                </a:lnTo>
                <a:lnTo>
                  <a:pt x="329" y="204"/>
                </a:lnTo>
                <a:lnTo>
                  <a:pt x="332" y="204"/>
                </a:lnTo>
                <a:lnTo>
                  <a:pt x="338" y="208"/>
                </a:lnTo>
                <a:lnTo>
                  <a:pt x="332" y="213"/>
                </a:lnTo>
                <a:lnTo>
                  <a:pt x="338" y="217"/>
                </a:lnTo>
                <a:lnTo>
                  <a:pt x="332" y="220"/>
                </a:lnTo>
                <a:lnTo>
                  <a:pt x="329" y="220"/>
                </a:lnTo>
                <a:lnTo>
                  <a:pt x="320" y="234"/>
                </a:lnTo>
                <a:lnTo>
                  <a:pt x="309" y="243"/>
                </a:lnTo>
                <a:lnTo>
                  <a:pt x="309" y="247"/>
                </a:lnTo>
                <a:lnTo>
                  <a:pt x="309" y="256"/>
                </a:lnTo>
                <a:lnTo>
                  <a:pt x="324" y="259"/>
                </a:lnTo>
                <a:lnTo>
                  <a:pt x="347" y="268"/>
                </a:lnTo>
                <a:lnTo>
                  <a:pt x="350" y="273"/>
                </a:lnTo>
                <a:lnTo>
                  <a:pt x="350" y="282"/>
                </a:lnTo>
                <a:lnTo>
                  <a:pt x="347" y="282"/>
                </a:lnTo>
                <a:lnTo>
                  <a:pt x="329" y="286"/>
                </a:lnTo>
                <a:lnTo>
                  <a:pt x="324" y="273"/>
                </a:lnTo>
                <a:lnTo>
                  <a:pt x="315" y="268"/>
                </a:lnTo>
                <a:lnTo>
                  <a:pt x="297" y="265"/>
                </a:lnTo>
                <a:lnTo>
                  <a:pt x="292" y="256"/>
                </a:lnTo>
                <a:lnTo>
                  <a:pt x="288" y="256"/>
                </a:lnTo>
                <a:lnTo>
                  <a:pt x="283" y="256"/>
                </a:lnTo>
                <a:lnTo>
                  <a:pt x="277" y="268"/>
                </a:lnTo>
                <a:lnTo>
                  <a:pt x="283" y="273"/>
                </a:lnTo>
                <a:lnTo>
                  <a:pt x="274" y="282"/>
                </a:lnTo>
                <a:lnTo>
                  <a:pt x="268" y="282"/>
                </a:lnTo>
                <a:lnTo>
                  <a:pt x="265" y="273"/>
                </a:lnTo>
                <a:lnTo>
                  <a:pt x="260" y="273"/>
                </a:lnTo>
                <a:lnTo>
                  <a:pt x="251" y="273"/>
                </a:lnTo>
                <a:lnTo>
                  <a:pt x="247" y="273"/>
                </a:lnTo>
                <a:lnTo>
                  <a:pt x="236" y="282"/>
                </a:lnTo>
                <a:lnTo>
                  <a:pt x="228" y="282"/>
                </a:lnTo>
                <a:lnTo>
                  <a:pt x="224" y="277"/>
                </a:lnTo>
                <a:lnTo>
                  <a:pt x="215" y="277"/>
                </a:lnTo>
                <a:lnTo>
                  <a:pt x="196" y="259"/>
                </a:lnTo>
                <a:lnTo>
                  <a:pt x="187" y="256"/>
                </a:lnTo>
                <a:lnTo>
                  <a:pt x="178" y="250"/>
                </a:lnTo>
                <a:lnTo>
                  <a:pt x="172" y="247"/>
                </a:lnTo>
                <a:lnTo>
                  <a:pt x="169" y="247"/>
                </a:lnTo>
                <a:lnTo>
                  <a:pt x="169" y="243"/>
                </a:lnTo>
                <a:lnTo>
                  <a:pt x="169" y="238"/>
                </a:lnTo>
                <a:lnTo>
                  <a:pt x="164" y="243"/>
                </a:lnTo>
                <a:lnTo>
                  <a:pt x="155" y="238"/>
                </a:lnTo>
                <a:lnTo>
                  <a:pt x="155" y="234"/>
                </a:lnTo>
                <a:lnTo>
                  <a:pt x="151" y="234"/>
                </a:lnTo>
                <a:lnTo>
                  <a:pt x="137" y="247"/>
                </a:lnTo>
                <a:lnTo>
                  <a:pt x="142" y="250"/>
                </a:lnTo>
                <a:lnTo>
                  <a:pt x="123" y="256"/>
                </a:lnTo>
                <a:lnTo>
                  <a:pt x="87" y="247"/>
                </a:lnTo>
                <a:lnTo>
                  <a:pt x="68" y="243"/>
                </a:lnTo>
                <a:lnTo>
                  <a:pt x="18" y="247"/>
                </a:lnTo>
                <a:lnTo>
                  <a:pt x="18" y="243"/>
                </a:lnTo>
                <a:lnTo>
                  <a:pt x="18" y="238"/>
                </a:lnTo>
                <a:lnTo>
                  <a:pt x="18" y="234"/>
                </a:lnTo>
                <a:lnTo>
                  <a:pt x="23" y="229"/>
                </a:lnTo>
                <a:lnTo>
                  <a:pt x="32" y="213"/>
                </a:lnTo>
                <a:lnTo>
                  <a:pt x="27" y="204"/>
                </a:lnTo>
                <a:lnTo>
                  <a:pt x="27" y="199"/>
                </a:lnTo>
                <a:lnTo>
                  <a:pt x="27" y="195"/>
                </a:lnTo>
                <a:lnTo>
                  <a:pt x="27" y="190"/>
                </a:lnTo>
                <a:lnTo>
                  <a:pt x="27" y="181"/>
                </a:lnTo>
                <a:lnTo>
                  <a:pt x="32" y="177"/>
                </a:lnTo>
                <a:lnTo>
                  <a:pt x="37" y="174"/>
                </a:lnTo>
                <a:lnTo>
                  <a:pt x="41" y="160"/>
                </a:lnTo>
                <a:lnTo>
                  <a:pt x="41" y="151"/>
                </a:lnTo>
                <a:lnTo>
                  <a:pt x="37" y="138"/>
                </a:lnTo>
                <a:lnTo>
                  <a:pt x="32" y="129"/>
                </a:lnTo>
                <a:lnTo>
                  <a:pt x="27" y="129"/>
                </a:lnTo>
                <a:lnTo>
                  <a:pt x="32" y="126"/>
                </a:lnTo>
                <a:lnTo>
                  <a:pt x="27" y="121"/>
                </a:lnTo>
                <a:lnTo>
                  <a:pt x="23" y="117"/>
                </a:lnTo>
                <a:lnTo>
                  <a:pt x="18" y="112"/>
                </a:lnTo>
                <a:lnTo>
                  <a:pt x="18" y="108"/>
                </a:lnTo>
                <a:lnTo>
                  <a:pt x="23" y="105"/>
                </a:lnTo>
                <a:lnTo>
                  <a:pt x="18" y="90"/>
                </a:lnTo>
                <a:lnTo>
                  <a:pt x="5" y="81"/>
                </a:lnTo>
                <a:lnTo>
                  <a:pt x="5" y="78"/>
                </a:lnTo>
                <a:lnTo>
                  <a:pt x="0" y="3"/>
                </a:lnTo>
                <a:close/>
              </a:path>
            </a:pathLst>
          </a:custGeom>
          <a:solidFill>
            <a:srgbClr val="99CCFF"/>
          </a:solidFill>
          <a:ln w="3175">
            <a:solidFill>
              <a:srgbClr val="000000"/>
            </a:solidFill>
            <a:round/>
            <a:headEnd/>
            <a:tailEnd/>
          </a:ln>
        </p:spPr>
        <p:txBody>
          <a:bodyPr/>
          <a:lstStyle/>
          <a:p>
            <a:endParaRPr lang="en-US"/>
          </a:p>
        </p:txBody>
      </p:sp>
      <p:sp>
        <p:nvSpPr>
          <p:cNvPr id="332840" name="Freeform 68"/>
          <p:cNvSpPr>
            <a:spLocks/>
          </p:cNvSpPr>
          <p:nvPr/>
        </p:nvSpPr>
        <p:spPr bwMode="auto">
          <a:xfrm rot="-133339">
            <a:off x="3519488" y="4111625"/>
            <a:ext cx="323850" cy="534988"/>
          </a:xfrm>
          <a:custGeom>
            <a:avLst/>
            <a:gdLst>
              <a:gd name="T0" fmla="*/ 305432 w 211"/>
              <a:gd name="T1" fmla="*/ 0 h 359"/>
              <a:gd name="T2" fmla="*/ 102834 w 211"/>
              <a:gd name="T3" fmla="*/ 10432 h 359"/>
              <a:gd name="T4" fmla="*/ 102834 w 211"/>
              <a:gd name="T5" fmla="*/ 17883 h 359"/>
              <a:gd name="T6" fmla="*/ 81346 w 211"/>
              <a:gd name="T7" fmla="*/ 31295 h 359"/>
              <a:gd name="T8" fmla="*/ 81346 w 211"/>
              <a:gd name="T9" fmla="*/ 49177 h 359"/>
              <a:gd name="T10" fmla="*/ 81346 w 211"/>
              <a:gd name="T11" fmla="*/ 68550 h 359"/>
              <a:gd name="T12" fmla="*/ 75207 w 211"/>
              <a:gd name="T13" fmla="*/ 76001 h 359"/>
              <a:gd name="T14" fmla="*/ 59859 w 211"/>
              <a:gd name="T15" fmla="*/ 89413 h 359"/>
              <a:gd name="T16" fmla="*/ 46045 w 211"/>
              <a:gd name="T17" fmla="*/ 102825 h 359"/>
              <a:gd name="T18" fmla="*/ 39906 w 211"/>
              <a:gd name="T19" fmla="*/ 108786 h 359"/>
              <a:gd name="T20" fmla="*/ 39906 w 211"/>
              <a:gd name="T21" fmla="*/ 120708 h 359"/>
              <a:gd name="T22" fmla="*/ 32232 w 211"/>
              <a:gd name="T23" fmla="*/ 134120 h 359"/>
              <a:gd name="T24" fmla="*/ 32232 w 211"/>
              <a:gd name="T25" fmla="*/ 140080 h 359"/>
              <a:gd name="T26" fmla="*/ 26092 w 211"/>
              <a:gd name="T27" fmla="*/ 157963 h 359"/>
              <a:gd name="T28" fmla="*/ 18418 w 211"/>
              <a:gd name="T29" fmla="*/ 171375 h 359"/>
              <a:gd name="T30" fmla="*/ 26092 w 211"/>
              <a:gd name="T31" fmla="*/ 192238 h 359"/>
              <a:gd name="T32" fmla="*/ 32232 w 211"/>
              <a:gd name="T33" fmla="*/ 198199 h 359"/>
              <a:gd name="T34" fmla="*/ 32232 w 211"/>
              <a:gd name="T35" fmla="*/ 211611 h 359"/>
              <a:gd name="T36" fmla="*/ 32232 w 211"/>
              <a:gd name="T37" fmla="*/ 216082 h 359"/>
              <a:gd name="T38" fmla="*/ 26092 w 211"/>
              <a:gd name="T39" fmla="*/ 229493 h 359"/>
              <a:gd name="T40" fmla="*/ 32232 w 211"/>
              <a:gd name="T41" fmla="*/ 238435 h 359"/>
              <a:gd name="T42" fmla="*/ 26092 w 211"/>
              <a:gd name="T43" fmla="*/ 242905 h 359"/>
              <a:gd name="T44" fmla="*/ 39906 w 211"/>
              <a:gd name="T45" fmla="*/ 269729 h 359"/>
              <a:gd name="T46" fmla="*/ 39906 w 211"/>
              <a:gd name="T47" fmla="*/ 287612 h 359"/>
              <a:gd name="T48" fmla="*/ 46045 w 211"/>
              <a:gd name="T49" fmla="*/ 301024 h 359"/>
              <a:gd name="T50" fmla="*/ 53719 w 211"/>
              <a:gd name="T51" fmla="*/ 309965 h 359"/>
              <a:gd name="T52" fmla="*/ 53719 w 211"/>
              <a:gd name="T53" fmla="*/ 314436 h 359"/>
              <a:gd name="T54" fmla="*/ 39906 w 211"/>
              <a:gd name="T55" fmla="*/ 320397 h 359"/>
              <a:gd name="T56" fmla="*/ 39906 w 211"/>
              <a:gd name="T57" fmla="*/ 327848 h 359"/>
              <a:gd name="T58" fmla="*/ 32232 w 211"/>
              <a:gd name="T59" fmla="*/ 347221 h 359"/>
              <a:gd name="T60" fmla="*/ 18418 w 211"/>
              <a:gd name="T61" fmla="*/ 378515 h 359"/>
              <a:gd name="T62" fmla="*/ 0 w 211"/>
              <a:gd name="T63" fmla="*/ 426202 h 359"/>
              <a:gd name="T64" fmla="*/ 0 w 211"/>
              <a:gd name="T65" fmla="*/ 457497 h 359"/>
              <a:gd name="T66" fmla="*/ 185715 w 211"/>
              <a:gd name="T67" fmla="*/ 450046 h 359"/>
              <a:gd name="T68" fmla="*/ 185715 w 211"/>
              <a:gd name="T69" fmla="*/ 457497 h 359"/>
              <a:gd name="T70" fmla="*/ 179576 w 211"/>
              <a:gd name="T71" fmla="*/ 470909 h 359"/>
              <a:gd name="T72" fmla="*/ 185715 w 211"/>
              <a:gd name="T73" fmla="*/ 494752 h 359"/>
              <a:gd name="T74" fmla="*/ 201063 w 211"/>
              <a:gd name="T75" fmla="*/ 515615 h 359"/>
              <a:gd name="T76" fmla="*/ 207203 w 211"/>
              <a:gd name="T77" fmla="*/ 534988 h 359"/>
              <a:gd name="T78" fmla="*/ 221016 w 211"/>
              <a:gd name="T79" fmla="*/ 534988 h 359"/>
              <a:gd name="T80" fmla="*/ 242504 w 211"/>
              <a:gd name="T81" fmla="*/ 521576 h 359"/>
              <a:gd name="T82" fmla="*/ 283944 w 211"/>
              <a:gd name="T83" fmla="*/ 508164 h 359"/>
              <a:gd name="T84" fmla="*/ 296223 w 211"/>
              <a:gd name="T85" fmla="*/ 508164 h 359"/>
              <a:gd name="T86" fmla="*/ 310036 w 211"/>
              <a:gd name="T87" fmla="*/ 502203 h 359"/>
              <a:gd name="T88" fmla="*/ 319245 w 211"/>
              <a:gd name="T89" fmla="*/ 508164 h 359"/>
              <a:gd name="T90" fmla="*/ 323850 w 211"/>
              <a:gd name="T91" fmla="*/ 515615 h 359"/>
              <a:gd name="T92" fmla="*/ 323850 w 211"/>
              <a:gd name="T93" fmla="*/ 508164 h 359"/>
              <a:gd name="T94" fmla="*/ 305432 w 211"/>
              <a:gd name="T95" fmla="*/ 347221 h 359"/>
              <a:gd name="T96" fmla="*/ 305432 w 211"/>
              <a:gd name="T97" fmla="*/ 333809 h 359"/>
              <a:gd name="T98" fmla="*/ 310036 w 211"/>
              <a:gd name="T99" fmla="*/ 10432 h 359"/>
              <a:gd name="T100" fmla="*/ 305432 w 211"/>
              <a:gd name="T101" fmla="*/ 0 h 35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11"/>
              <a:gd name="T154" fmla="*/ 0 h 359"/>
              <a:gd name="T155" fmla="*/ 211 w 211"/>
              <a:gd name="T156" fmla="*/ 359 h 35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11" h="359">
                <a:moveTo>
                  <a:pt x="199" y="0"/>
                </a:moveTo>
                <a:lnTo>
                  <a:pt x="67" y="7"/>
                </a:lnTo>
                <a:lnTo>
                  <a:pt x="67" y="12"/>
                </a:lnTo>
                <a:lnTo>
                  <a:pt x="53" y="21"/>
                </a:lnTo>
                <a:lnTo>
                  <a:pt x="53" y="33"/>
                </a:lnTo>
                <a:lnTo>
                  <a:pt x="53" y="46"/>
                </a:lnTo>
                <a:lnTo>
                  <a:pt x="49" y="51"/>
                </a:lnTo>
                <a:lnTo>
                  <a:pt x="39" y="60"/>
                </a:lnTo>
                <a:lnTo>
                  <a:pt x="30" y="69"/>
                </a:lnTo>
                <a:lnTo>
                  <a:pt x="26" y="73"/>
                </a:lnTo>
                <a:lnTo>
                  <a:pt x="26" y="81"/>
                </a:lnTo>
                <a:lnTo>
                  <a:pt x="21" y="90"/>
                </a:lnTo>
                <a:lnTo>
                  <a:pt x="21" y="94"/>
                </a:lnTo>
                <a:lnTo>
                  <a:pt x="17" y="106"/>
                </a:lnTo>
                <a:lnTo>
                  <a:pt x="12" y="115"/>
                </a:lnTo>
                <a:lnTo>
                  <a:pt x="17" y="129"/>
                </a:lnTo>
                <a:lnTo>
                  <a:pt x="21" y="133"/>
                </a:lnTo>
                <a:lnTo>
                  <a:pt x="21" y="142"/>
                </a:lnTo>
                <a:lnTo>
                  <a:pt x="21" y="145"/>
                </a:lnTo>
                <a:lnTo>
                  <a:pt x="17" y="154"/>
                </a:lnTo>
                <a:lnTo>
                  <a:pt x="21" y="160"/>
                </a:lnTo>
                <a:lnTo>
                  <a:pt x="17" y="163"/>
                </a:lnTo>
                <a:lnTo>
                  <a:pt x="26" y="181"/>
                </a:lnTo>
                <a:lnTo>
                  <a:pt x="26" y="193"/>
                </a:lnTo>
                <a:lnTo>
                  <a:pt x="30" y="202"/>
                </a:lnTo>
                <a:lnTo>
                  <a:pt x="35" y="208"/>
                </a:lnTo>
                <a:lnTo>
                  <a:pt x="35" y="211"/>
                </a:lnTo>
                <a:lnTo>
                  <a:pt x="26" y="215"/>
                </a:lnTo>
                <a:lnTo>
                  <a:pt x="26" y="220"/>
                </a:lnTo>
                <a:lnTo>
                  <a:pt x="21" y="233"/>
                </a:lnTo>
                <a:lnTo>
                  <a:pt x="12" y="254"/>
                </a:lnTo>
                <a:lnTo>
                  <a:pt x="0" y="286"/>
                </a:lnTo>
                <a:lnTo>
                  <a:pt x="0" y="307"/>
                </a:lnTo>
                <a:lnTo>
                  <a:pt x="121" y="302"/>
                </a:lnTo>
                <a:lnTo>
                  <a:pt x="121" y="307"/>
                </a:lnTo>
                <a:lnTo>
                  <a:pt x="117" y="316"/>
                </a:lnTo>
                <a:lnTo>
                  <a:pt x="121" y="332"/>
                </a:lnTo>
                <a:lnTo>
                  <a:pt x="131" y="346"/>
                </a:lnTo>
                <a:lnTo>
                  <a:pt x="135" y="359"/>
                </a:lnTo>
                <a:lnTo>
                  <a:pt x="144" y="359"/>
                </a:lnTo>
                <a:lnTo>
                  <a:pt x="158" y="350"/>
                </a:lnTo>
                <a:lnTo>
                  <a:pt x="185" y="341"/>
                </a:lnTo>
                <a:lnTo>
                  <a:pt x="193" y="341"/>
                </a:lnTo>
                <a:lnTo>
                  <a:pt x="202" y="337"/>
                </a:lnTo>
                <a:lnTo>
                  <a:pt x="208" y="341"/>
                </a:lnTo>
                <a:lnTo>
                  <a:pt x="211" y="346"/>
                </a:lnTo>
                <a:lnTo>
                  <a:pt x="211" y="341"/>
                </a:lnTo>
                <a:lnTo>
                  <a:pt x="199" y="233"/>
                </a:lnTo>
                <a:lnTo>
                  <a:pt x="199" y="224"/>
                </a:lnTo>
                <a:lnTo>
                  <a:pt x="202" y="7"/>
                </a:lnTo>
                <a:lnTo>
                  <a:pt x="199" y="0"/>
                </a:lnTo>
                <a:close/>
              </a:path>
            </a:pathLst>
          </a:custGeom>
          <a:solidFill>
            <a:srgbClr val="99CCFF"/>
          </a:solidFill>
          <a:ln w="3175">
            <a:solidFill>
              <a:srgbClr val="000000"/>
            </a:solidFill>
            <a:round/>
            <a:headEnd/>
            <a:tailEnd/>
          </a:ln>
        </p:spPr>
        <p:txBody>
          <a:bodyPr/>
          <a:lstStyle/>
          <a:p>
            <a:endParaRPr lang="en-US"/>
          </a:p>
        </p:txBody>
      </p:sp>
      <p:sp>
        <p:nvSpPr>
          <p:cNvPr id="332841" name="Freeform 69"/>
          <p:cNvSpPr>
            <a:spLocks/>
          </p:cNvSpPr>
          <p:nvPr/>
        </p:nvSpPr>
        <p:spPr bwMode="auto">
          <a:xfrm rot="-133339">
            <a:off x="3824288" y="4079875"/>
            <a:ext cx="361950" cy="534988"/>
          </a:xfrm>
          <a:custGeom>
            <a:avLst/>
            <a:gdLst>
              <a:gd name="T0" fmla="*/ 0 w 236"/>
              <a:gd name="T1" fmla="*/ 19427 h 358"/>
              <a:gd name="T2" fmla="*/ 7668 w 236"/>
              <a:gd name="T3" fmla="*/ 32876 h 358"/>
              <a:gd name="T4" fmla="*/ 0 w 236"/>
              <a:gd name="T5" fmla="*/ 354168 h 358"/>
              <a:gd name="T6" fmla="*/ 0 w 236"/>
              <a:gd name="T7" fmla="*/ 367617 h 358"/>
              <a:gd name="T8" fmla="*/ 21472 w 236"/>
              <a:gd name="T9" fmla="*/ 529010 h 358"/>
              <a:gd name="T10" fmla="*/ 27606 w 236"/>
              <a:gd name="T11" fmla="*/ 529010 h 358"/>
              <a:gd name="T12" fmla="*/ 35275 w 236"/>
              <a:gd name="T13" fmla="*/ 523033 h 358"/>
              <a:gd name="T14" fmla="*/ 49078 w 236"/>
              <a:gd name="T15" fmla="*/ 529010 h 358"/>
              <a:gd name="T16" fmla="*/ 53679 w 236"/>
              <a:gd name="T17" fmla="*/ 523033 h 358"/>
              <a:gd name="T18" fmla="*/ 53679 w 236"/>
              <a:gd name="T19" fmla="*/ 497629 h 358"/>
              <a:gd name="T20" fmla="*/ 62881 w 236"/>
              <a:gd name="T21" fmla="*/ 484179 h 358"/>
              <a:gd name="T22" fmla="*/ 70550 w 236"/>
              <a:gd name="T23" fmla="*/ 497629 h 358"/>
              <a:gd name="T24" fmla="*/ 70550 w 236"/>
              <a:gd name="T25" fmla="*/ 502112 h 358"/>
              <a:gd name="T26" fmla="*/ 76684 w 236"/>
              <a:gd name="T27" fmla="*/ 515561 h 358"/>
              <a:gd name="T28" fmla="*/ 88954 w 236"/>
              <a:gd name="T29" fmla="*/ 534988 h 358"/>
              <a:gd name="T30" fmla="*/ 98156 w 236"/>
              <a:gd name="T31" fmla="*/ 534988 h 358"/>
              <a:gd name="T32" fmla="*/ 102757 w 236"/>
              <a:gd name="T33" fmla="*/ 534988 h 358"/>
              <a:gd name="T34" fmla="*/ 116560 w 236"/>
              <a:gd name="T35" fmla="*/ 523033 h 358"/>
              <a:gd name="T36" fmla="*/ 125762 w 236"/>
              <a:gd name="T37" fmla="*/ 515561 h 358"/>
              <a:gd name="T38" fmla="*/ 125762 w 236"/>
              <a:gd name="T39" fmla="*/ 511078 h 358"/>
              <a:gd name="T40" fmla="*/ 116560 w 236"/>
              <a:gd name="T41" fmla="*/ 511078 h 358"/>
              <a:gd name="T42" fmla="*/ 116560 w 236"/>
              <a:gd name="T43" fmla="*/ 502112 h 358"/>
              <a:gd name="T44" fmla="*/ 125762 w 236"/>
              <a:gd name="T45" fmla="*/ 497629 h 358"/>
              <a:gd name="T46" fmla="*/ 125762 w 236"/>
              <a:gd name="T47" fmla="*/ 488662 h 358"/>
              <a:gd name="T48" fmla="*/ 111959 w 236"/>
              <a:gd name="T49" fmla="*/ 484179 h 358"/>
              <a:gd name="T50" fmla="*/ 102757 w 236"/>
              <a:gd name="T51" fmla="*/ 484179 h 358"/>
              <a:gd name="T52" fmla="*/ 98156 w 236"/>
              <a:gd name="T53" fmla="*/ 470730 h 358"/>
              <a:gd name="T54" fmla="*/ 98156 w 236"/>
              <a:gd name="T55" fmla="*/ 464752 h 358"/>
              <a:gd name="T56" fmla="*/ 98156 w 236"/>
              <a:gd name="T57" fmla="*/ 457280 h 358"/>
              <a:gd name="T58" fmla="*/ 98156 w 236"/>
              <a:gd name="T59" fmla="*/ 451303 h 358"/>
              <a:gd name="T60" fmla="*/ 361950 w 236"/>
              <a:gd name="T61" fmla="*/ 425898 h 358"/>
              <a:gd name="T62" fmla="*/ 361950 w 236"/>
              <a:gd name="T63" fmla="*/ 419921 h 358"/>
              <a:gd name="T64" fmla="*/ 348147 w 236"/>
              <a:gd name="T65" fmla="*/ 406471 h 358"/>
              <a:gd name="T66" fmla="*/ 348147 w 236"/>
              <a:gd name="T67" fmla="*/ 375089 h 358"/>
              <a:gd name="T68" fmla="*/ 334344 w 236"/>
              <a:gd name="T69" fmla="*/ 354168 h 358"/>
              <a:gd name="T70" fmla="*/ 334344 w 236"/>
              <a:gd name="T71" fmla="*/ 334741 h 358"/>
              <a:gd name="T72" fmla="*/ 340478 w 236"/>
              <a:gd name="T73" fmla="*/ 321292 h 358"/>
              <a:gd name="T74" fmla="*/ 340478 w 236"/>
              <a:gd name="T75" fmla="*/ 303359 h 358"/>
              <a:gd name="T76" fmla="*/ 348147 w 236"/>
              <a:gd name="T77" fmla="*/ 289910 h 358"/>
              <a:gd name="T78" fmla="*/ 354282 w 236"/>
              <a:gd name="T79" fmla="*/ 289910 h 358"/>
              <a:gd name="T80" fmla="*/ 340478 w 236"/>
              <a:gd name="T81" fmla="*/ 283932 h 358"/>
              <a:gd name="T82" fmla="*/ 348147 w 236"/>
              <a:gd name="T83" fmla="*/ 271977 h 358"/>
              <a:gd name="T84" fmla="*/ 340478 w 236"/>
              <a:gd name="T85" fmla="*/ 263011 h 358"/>
              <a:gd name="T86" fmla="*/ 334344 w 236"/>
              <a:gd name="T87" fmla="*/ 258528 h 358"/>
              <a:gd name="T88" fmla="*/ 326675 w 236"/>
              <a:gd name="T89" fmla="*/ 249561 h 358"/>
              <a:gd name="T90" fmla="*/ 322074 w 236"/>
              <a:gd name="T91" fmla="*/ 239101 h 358"/>
              <a:gd name="T92" fmla="*/ 312872 w 236"/>
              <a:gd name="T93" fmla="*/ 231629 h 358"/>
              <a:gd name="T94" fmla="*/ 249991 w 236"/>
              <a:gd name="T95" fmla="*/ 0 h 358"/>
              <a:gd name="T96" fmla="*/ 0 w 236"/>
              <a:gd name="T97" fmla="*/ 19427 h 35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36"/>
              <a:gd name="T148" fmla="*/ 0 h 358"/>
              <a:gd name="T149" fmla="*/ 236 w 236"/>
              <a:gd name="T150" fmla="*/ 358 h 35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36" h="358">
                <a:moveTo>
                  <a:pt x="0" y="13"/>
                </a:moveTo>
                <a:lnTo>
                  <a:pt x="5" y="22"/>
                </a:lnTo>
                <a:lnTo>
                  <a:pt x="0" y="237"/>
                </a:lnTo>
                <a:lnTo>
                  <a:pt x="0" y="246"/>
                </a:lnTo>
                <a:lnTo>
                  <a:pt x="14" y="354"/>
                </a:lnTo>
                <a:lnTo>
                  <a:pt x="18" y="354"/>
                </a:lnTo>
                <a:lnTo>
                  <a:pt x="23" y="350"/>
                </a:lnTo>
                <a:lnTo>
                  <a:pt x="32" y="354"/>
                </a:lnTo>
                <a:lnTo>
                  <a:pt x="35" y="350"/>
                </a:lnTo>
                <a:lnTo>
                  <a:pt x="35" y="333"/>
                </a:lnTo>
                <a:lnTo>
                  <a:pt x="41" y="324"/>
                </a:lnTo>
                <a:lnTo>
                  <a:pt x="46" y="333"/>
                </a:lnTo>
                <a:lnTo>
                  <a:pt x="46" y="336"/>
                </a:lnTo>
                <a:lnTo>
                  <a:pt x="50" y="345"/>
                </a:lnTo>
                <a:lnTo>
                  <a:pt x="58" y="358"/>
                </a:lnTo>
                <a:lnTo>
                  <a:pt x="64" y="358"/>
                </a:lnTo>
                <a:lnTo>
                  <a:pt x="67" y="358"/>
                </a:lnTo>
                <a:lnTo>
                  <a:pt x="76" y="350"/>
                </a:lnTo>
                <a:lnTo>
                  <a:pt x="82" y="345"/>
                </a:lnTo>
                <a:lnTo>
                  <a:pt x="82" y="342"/>
                </a:lnTo>
                <a:lnTo>
                  <a:pt x="76" y="342"/>
                </a:lnTo>
                <a:lnTo>
                  <a:pt x="76" y="336"/>
                </a:lnTo>
                <a:lnTo>
                  <a:pt x="82" y="333"/>
                </a:lnTo>
                <a:lnTo>
                  <a:pt x="82" y="327"/>
                </a:lnTo>
                <a:lnTo>
                  <a:pt x="73" y="324"/>
                </a:lnTo>
                <a:lnTo>
                  <a:pt x="67" y="324"/>
                </a:lnTo>
                <a:lnTo>
                  <a:pt x="64" y="315"/>
                </a:lnTo>
                <a:lnTo>
                  <a:pt x="64" y="311"/>
                </a:lnTo>
                <a:lnTo>
                  <a:pt x="64" y="306"/>
                </a:lnTo>
                <a:lnTo>
                  <a:pt x="64" y="302"/>
                </a:lnTo>
                <a:lnTo>
                  <a:pt x="236" y="285"/>
                </a:lnTo>
                <a:lnTo>
                  <a:pt x="236" y="281"/>
                </a:lnTo>
                <a:lnTo>
                  <a:pt x="227" y="272"/>
                </a:lnTo>
                <a:lnTo>
                  <a:pt x="227" y="251"/>
                </a:lnTo>
                <a:lnTo>
                  <a:pt x="218" y="237"/>
                </a:lnTo>
                <a:lnTo>
                  <a:pt x="218" y="224"/>
                </a:lnTo>
                <a:lnTo>
                  <a:pt x="222" y="215"/>
                </a:lnTo>
                <a:lnTo>
                  <a:pt x="222" y="203"/>
                </a:lnTo>
                <a:lnTo>
                  <a:pt x="227" y="194"/>
                </a:lnTo>
                <a:lnTo>
                  <a:pt x="231" y="194"/>
                </a:lnTo>
                <a:lnTo>
                  <a:pt x="222" y="190"/>
                </a:lnTo>
                <a:lnTo>
                  <a:pt x="227" y="182"/>
                </a:lnTo>
                <a:lnTo>
                  <a:pt x="222" y="176"/>
                </a:lnTo>
                <a:lnTo>
                  <a:pt x="218" y="173"/>
                </a:lnTo>
                <a:lnTo>
                  <a:pt x="213" y="167"/>
                </a:lnTo>
                <a:lnTo>
                  <a:pt x="210" y="160"/>
                </a:lnTo>
                <a:lnTo>
                  <a:pt x="204" y="155"/>
                </a:lnTo>
                <a:lnTo>
                  <a:pt x="163" y="0"/>
                </a:lnTo>
                <a:lnTo>
                  <a:pt x="0" y="13"/>
                </a:lnTo>
                <a:close/>
              </a:path>
            </a:pathLst>
          </a:custGeom>
          <a:solidFill>
            <a:srgbClr val="99CCFF"/>
          </a:solidFill>
          <a:ln w="3175">
            <a:solidFill>
              <a:srgbClr val="000000"/>
            </a:solidFill>
            <a:round/>
            <a:headEnd/>
            <a:tailEnd/>
          </a:ln>
        </p:spPr>
        <p:txBody>
          <a:bodyPr/>
          <a:lstStyle/>
          <a:p>
            <a:endParaRPr lang="en-US"/>
          </a:p>
        </p:txBody>
      </p:sp>
      <p:sp>
        <p:nvSpPr>
          <p:cNvPr id="332842" name="Freeform 70"/>
          <p:cNvSpPr>
            <a:spLocks/>
          </p:cNvSpPr>
          <p:nvPr/>
        </p:nvSpPr>
        <p:spPr bwMode="auto">
          <a:xfrm rot="-133339">
            <a:off x="4075113" y="4032250"/>
            <a:ext cx="509587" cy="496888"/>
          </a:xfrm>
          <a:custGeom>
            <a:avLst/>
            <a:gdLst>
              <a:gd name="T0" fmla="*/ 62742 w 333"/>
              <a:gd name="T1" fmla="*/ 264809 h 334"/>
              <a:gd name="T2" fmla="*/ 76515 w 333"/>
              <a:gd name="T3" fmla="*/ 282661 h 334"/>
              <a:gd name="T4" fmla="*/ 90287 w 333"/>
              <a:gd name="T5" fmla="*/ 296050 h 334"/>
              <a:gd name="T6" fmla="*/ 90287 w 333"/>
              <a:gd name="T7" fmla="*/ 316878 h 334"/>
              <a:gd name="T8" fmla="*/ 97939 w 333"/>
              <a:gd name="T9" fmla="*/ 322828 h 334"/>
              <a:gd name="T10" fmla="*/ 90287 w 333"/>
              <a:gd name="T11" fmla="*/ 354070 h 334"/>
              <a:gd name="T12" fmla="*/ 84166 w 333"/>
              <a:gd name="T13" fmla="*/ 386799 h 334"/>
              <a:gd name="T14" fmla="*/ 97939 w 333"/>
              <a:gd name="T15" fmla="*/ 438868 h 334"/>
              <a:gd name="T16" fmla="*/ 111711 w 333"/>
              <a:gd name="T17" fmla="*/ 458208 h 334"/>
              <a:gd name="T18" fmla="*/ 120893 w 333"/>
              <a:gd name="T19" fmla="*/ 479036 h 334"/>
              <a:gd name="T20" fmla="*/ 125484 w 333"/>
              <a:gd name="T21" fmla="*/ 492425 h 334"/>
              <a:gd name="T22" fmla="*/ 405527 w 333"/>
              <a:gd name="T23" fmla="*/ 492425 h 334"/>
              <a:gd name="T24" fmla="*/ 419300 w 333"/>
              <a:gd name="T25" fmla="*/ 483499 h 334"/>
              <a:gd name="T26" fmla="*/ 419300 w 333"/>
              <a:gd name="T27" fmla="*/ 452257 h 334"/>
              <a:gd name="T28" fmla="*/ 426951 w 333"/>
              <a:gd name="T29" fmla="*/ 438868 h 334"/>
              <a:gd name="T30" fmla="*/ 463678 w 333"/>
              <a:gd name="T31" fmla="*/ 444819 h 334"/>
              <a:gd name="T32" fmla="*/ 468269 w 333"/>
              <a:gd name="T33" fmla="*/ 425479 h 334"/>
              <a:gd name="T34" fmla="*/ 468269 w 333"/>
              <a:gd name="T35" fmla="*/ 407627 h 334"/>
              <a:gd name="T36" fmla="*/ 482042 w 333"/>
              <a:gd name="T37" fmla="*/ 362996 h 334"/>
              <a:gd name="T38" fmla="*/ 489693 w 333"/>
              <a:gd name="T39" fmla="*/ 330267 h 334"/>
              <a:gd name="T40" fmla="*/ 509587 w 333"/>
              <a:gd name="T41" fmla="*/ 304976 h 334"/>
              <a:gd name="T42" fmla="*/ 503466 w 333"/>
              <a:gd name="T43" fmla="*/ 291587 h 334"/>
              <a:gd name="T44" fmla="*/ 489693 w 333"/>
              <a:gd name="T45" fmla="*/ 291587 h 334"/>
              <a:gd name="T46" fmla="*/ 482042 w 333"/>
              <a:gd name="T47" fmla="*/ 282661 h 334"/>
              <a:gd name="T48" fmla="*/ 463678 w 333"/>
              <a:gd name="T49" fmla="*/ 245469 h 334"/>
              <a:gd name="T50" fmla="*/ 440724 w 333"/>
              <a:gd name="T51" fmla="*/ 220178 h 334"/>
              <a:gd name="T52" fmla="*/ 426951 w 333"/>
              <a:gd name="T53" fmla="*/ 193400 h 334"/>
              <a:gd name="T54" fmla="*/ 397876 w 333"/>
              <a:gd name="T55" fmla="*/ 187449 h 334"/>
              <a:gd name="T56" fmla="*/ 377982 w 333"/>
              <a:gd name="T57" fmla="*/ 166621 h 334"/>
              <a:gd name="T58" fmla="*/ 370330 w 333"/>
              <a:gd name="T59" fmla="*/ 148769 h 334"/>
              <a:gd name="T60" fmla="*/ 321361 w 333"/>
              <a:gd name="T61" fmla="*/ 116040 h 334"/>
              <a:gd name="T62" fmla="*/ 307589 w 333"/>
              <a:gd name="T63" fmla="*/ 102651 h 334"/>
              <a:gd name="T64" fmla="*/ 286164 w 333"/>
              <a:gd name="T65" fmla="*/ 77360 h 334"/>
              <a:gd name="T66" fmla="*/ 272392 w 333"/>
              <a:gd name="T67" fmla="*/ 58020 h 334"/>
              <a:gd name="T68" fmla="*/ 223423 w 333"/>
              <a:gd name="T69" fmla="*/ 44631 h 334"/>
              <a:gd name="T70" fmla="*/ 223423 w 333"/>
              <a:gd name="T71" fmla="*/ 19340 h 334"/>
              <a:gd name="T72" fmla="*/ 237195 w 333"/>
              <a:gd name="T73" fmla="*/ 5951 h 334"/>
              <a:gd name="T74" fmla="*/ 90287 w 333"/>
              <a:gd name="T75" fmla="*/ 19340 h 3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3"/>
              <a:gd name="T115" fmla="*/ 0 h 334"/>
              <a:gd name="T116" fmla="*/ 333 w 333"/>
              <a:gd name="T117" fmla="*/ 334 h 3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3" h="334">
                <a:moveTo>
                  <a:pt x="0" y="21"/>
                </a:moveTo>
                <a:lnTo>
                  <a:pt x="41" y="178"/>
                </a:lnTo>
                <a:lnTo>
                  <a:pt x="47" y="183"/>
                </a:lnTo>
                <a:lnTo>
                  <a:pt x="50" y="190"/>
                </a:lnTo>
                <a:lnTo>
                  <a:pt x="55" y="196"/>
                </a:lnTo>
                <a:lnTo>
                  <a:pt x="59" y="199"/>
                </a:lnTo>
                <a:lnTo>
                  <a:pt x="64" y="205"/>
                </a:lnTo>
                <a:lnTo>
                  <a:pt x="59" y="213"/>
                </a:lnTo>
                <a:lnTo>
                  <a:pt x="70" y="217"/>
                </a:lnTo>
                <a:lnTo>
                  <a:pt x="64" y="217"/>
                </a:lnTo>
                <a:lnTo>
                  <a:pt x="59" y="226"/>
                </a:lnTo>
                <a:lnTo>
                  <a:pt x="59" y="238"/>
                </a:lnTo>
                <a:lnTo>
                  <a:pt x="55" y="247"/>
                </a:lnTo>
                <a:lnTo>
                  <a:pt x="55" y="260"/>
                </a:lnTo>
                <a:lnTo>
                  <a:pt x="64" y="274"/>
                </a:lnTo>
                <a:lnTo>
                  <a:pt x="64" y="295"/>
                </a:lnTo>
                <a:lnTo>
                  <a:pt x="73" y="304"/>
                </a:lnTo>
                <a:lnTo>
                  <a:pt x="73" y="308"/>
                </a:lnTo>
                <a:lnTo>
                  <a:pt x="73" y="313"/>
                </a:lnTo>
                <a:lnTo>
                  <a:pt x="79" y="322"/>
                </a:lnTo>
                <a:lnTo>
                  <a:pt x="79" y="325"/>
                </a:lnTo>
                <a:lnTo>
                  <a:pt x="82" y="331"/>
                </a:lnTo>
                <a:lnTo>
                  <a:pt x="260" y="322"/>
                </a:lnTo>
                <a:lnTo>
                  <a:pt x="265" y="331"/>
                </a:lnTo>
                <a:lnTo>
                  <a:pt x="274" y="334"/>
                </a:lnTo>
                <a:lnTo>
                  <a:pt x="274" y="325"/>
                </a:lnTo>
                <a:lnTo>
                  <a:pt x="271" y="308"/>
                </a:lnTo>
                <a:lnTo>
                  <a:pt x="274" y="304"/>
                </a:lnTo>
                <a:lnTo>
                  <a:pt x="274" y="299"/>
                </a:lnTo>
                <a:lnTo>
                  <a:pt x="279" y="295"/>
                </a:lnTo>
                <a:lnTo>
                  <a:pt x="292" y="299"/>
                </a:lnTo>
                <a:lnTo>
                  <a:pt x="303" y="299"/>
                </a:lnTo>
                <a:lnTo>
                  <a:pt x="306" y="299"/>
                </a:lnTo>
                <a:lnTo>
                  <a:pt x="306" y="286"/>
                </a:lnTo>
                <a:lnTo>
                  <a:pt x="306" y="283"/>
                </a:lnTo>
                <a:lnTo>
                  <a:pt x="306" y="274"/>
                </a:lnTo>
                <a:lnTo>
                  <a:pt x="306" y="269"/>
                </a:lnTo>
                <a:lnTo>
                  <a:pt x="315" y="244"/>
                </a:lnTo>
                <a:lnTo>
                  <a:pt x="315" y="229"/>
                </a:lnTo>
                <a:lnTo>
                  <a:pt x="320" y="222"/>
                </a:lnTo>
                <a:lnTo>
                  <a:pt x="324" y="208"/>
                </a:lnTo>
                <a:lnTo>
                  <a:pt x="333" y="205"/>
                </a:lnTo>
                <a:lnTo>
                  <a:pt x="333" y="199"/>
                </a:lnTo>
                <a:lnTo>
                  <a:pt x="329" y="196"/>
                </a:lnTo>
                <a:lnTo>
                  <a:pt x="329" y="199"/>
                </a:lnTo>
                <a:lnTo>
                  <a:pt x="320" y="196"/>
                </a:lnTo>
                <a:lnTo>
                  <a:pt x="315" y="196"/>
                </a:lnTo>
                <a:lnTo>
                  <a:pt x="315" y="190"/>
                </a:lnTo>
                <a:lnTo>
                  <a:pt x="311" y="178"/>
                </a:lnTo>
                <a:lnTo>
                  <a:pt x="303" y="165"/>
                </a:lnTo>
                <a:lnTo>
                  <a:pt x="292" y="160"/>
                </a:lnTo>
                <a:lnTo>
                  <a:pt x="288" y="148"/>
                </a:lnTo>
                <a:lnTo>
                  <a:pt x="283" y="139"/>
                </a:lnTo>
                <a:lnTo>
                  <a:pt x="279" y="130"/>
                </a:lnTo>
                <a:lnTo>
                  <a:pt x="274" y="130"/>
                </a:lnTo>
                <a:lnTo>
                  <a:pt x="260" y="126"/>
                </a:lnTo>
                <a:lnTo>
                  <a:pt x="256" y="117"/>
                </a:lnTo>
                <a:lnTo>
                  <a:pt x="247" y="112"/>
                </a:lnTo>
                <a:lnTo>
                  <a:pt x="247" y="109"/>
                </a:lnTo>
                <a:lnTo>
                  <a:pt x="242" y="100"/>
                </a:lnTo>
                <a:lnTo>
                  <a:pt x="228" y="96"/>
                </a:lnTo>
                <a:lnTo>
                  <a:pt x="210" y="78"/>
                </a:lnTo>
                <a:lnTo>
                  <a:pt x="201" y="75"/>
                </a:lnTo>
                <a:lnTo>
                  <a:pt x="201" y="69"/>
                </a:lnTo>
                <a:lnTo>
                  <a:pt x="192" y="61"/>
                </a:lnTo>
                <a:lnTo>
                  <a:pt x="187" y="52"/>
                </a:lnTo>
                <a:lnTo>
                  <a:pt x="178" y="43"/>
                </a:lnTo>
                <a:lnTo>
                  <a:pt x="178" y="39"/>
                </a:lnTo>
                <a:lnTo>
                  <a:pt x="164" y="39"/>
                </a:lnTo>
                <a:lnTo>
                  <a:pt x="146" y="30"/>
                </a:lnTo>
                <a:lnTo>
                  <a:pt x="143" y="27"/>
                </a:lnTo>
                <a:lnTo>
                  <a:pt x="146" y="13"/>
                </a:lnTo>
                <a:lnTo>
                  <a:pt x="151" y="9"/>
                </a:lnTo>
                <a:lnTo>
                  <a:pt x="155" y="4"/>
                </a:lnTo>
                <a:lnTo>
                  <a:pt x="155" y="0"/>
                </a:lnTo>
                <a:lnTo>
                  <a:pt x="59" y="13"/>
                </a:lnTo>
                <a:lnTo>
                  <a:pt x="0" y="21"/>
                </a:lnTo>
                <a:close/>
              </a:path>
            </a:pathLst>
          </a:custGeom>
          <a:solidFill>
            <a:srgbClr val="99CCFF"/>
          </a:solidFill>
          <a:ln w="3175">
            <a:solidFill>
              <a:srgbClr val="000000"/>
            </a:solidFill>
            <a:round/>
            <a:headEnd/>
            <a:tailEnd/>
          </a:ln>
        </p:spPr>
        <p:txBody>
          <a:bodyPr/>
          <a:lstStyle/>
          <a:p>
            <a:endParaRPr lang="en-US"/>
          </a:p>
        </p:txBody>
      </p:sp>
      <p:sp>
        <p:nvSpPr>
          <p:cNvPr id="332843" name="Freeform 71"/>
          <p:cNvSpPr>
            <a:spLocks/>
          </p:cNvSpPr>
          <p:nvPr/>
        </p:nvSpPr>
        <p:spPr bwMode="auto">
          <a:xfrm rot="-133339">
            <a:off x="4287838" y="3979863"/>
            <a:ext cx="482600" cy="341312"/>
          </a:xfrm>
          <a:custGeom>
            <a:avLst/>
            <a:gdLst>
              <a:gd name="T0" fmla="*/ 284610 w 312"/>
              <a:gd name="T1" fmla="*/ 341312 h 229"/>
              <a:gd name="T2" fmla="*/ 266049 w 312"/>
              <a:gd name="T3" fmla="*/ 336841 h 229"/>
              <a:gd name="T4" fmla="*/ 258315 w 312"/>
              <a:gd name="T5" fmla="*/ 310013 h 229"/>
              <a:gd name="T6" fmla="*/ 230472 w 312"/>
              <a:gd name="T7" fmla="*/ 283185 h 229"/>
              <a:gd name="T8" fmla="*/ 216551 w 312"/>
              <a:gd name="T9" fmla="*/ 251885 h 229"/>
              <a:gd name="T10" fmla="*/ 202630 w 312"/>
              <a:gd name="T11" fmla="*/ 238471 h 229"/>
              <a:gd name="T12" fmla="*/ 173241 w 312"/>
              <a:gd name="T13" fmla="*/ 219096 h 229"/>
              <a:gd name="T14" fmla="*/ 159320 w 312"/>
              <a:gd name="T15" fmla="*/ 207172 h 229"/>
              <a:gd name="T16" fmla="*/ 131478 w 312"/>
              <a:gd name="T17" fmla="*/ 187796 h 229"/>
              <a:gd name="T18" fmla="*/ 89714 w 312"/>
              <a:gd name="T19" fmla="*/ 153516 h 229"/>
              <a:gd name="T20" fmla="*/ 75793 w 312"/>
              <a:gd name="T21" fmla="*/ 135631 h 229"/>
              <a:gd name="T22" fmla="*/ 54138 w 312"/>
              <a:gd name="T23" fmla="*/ 108803 h 229"/>
              <a:gd name="T24" fmla="*/ 32483 w 312"/>
              <a:gd name="T25" fmla="*/ 102841 h 229"/>
              <a:gd name="T26" fmla="*/ 0 w 312"/>
              <a:gd name="T27" fmla="*/ 84955 h 229"/>
              <a:gd name="T28" fmla="*/ 12374 w 312"/>
              <a:gd name="T29" fmla="*/ 58127 h 229"/>
              <a:gd name="T30" fmla="*/ 18562 w 312"/>
              <a:gd name="T31" fmla="*/ 44713 h 229"/>
              <a:gd name="T32" fmla="*/ 54138 w 312"/>
              <a:gd name="T33" fmla="*/ 31299 h 229"/>
              <a:gd name="T34" fmla="*/ 81980 w 312"/>
              <a:gd name="T35" fmla="*/ 13414 h 229"/>
              <a:gd name="T36" fmla="*/ 216551 w 312"/>
              <a:gd name="T37" fmla="*/ 0 h 229"/>
              <a:gd name="T38" fmla="*/ 216551 w 312"/>
              <a:gd name="T39" fmla="*/ 13414 h 229"/>
              <a:gd name="T40" fmla="*/ 244394 w 312"/>
              <a:gd name="T41" fmla="*/ 26828 h 229"/>
              <a:gd name="T42" fmla="*/ 357310 w 312"/>
              <a:gd name="T43" fmla="*/ 26828 h 229"/>
              <a:gd name="T44" fmla="*/ 474866 w 312"/>
              <a:gd name="T45" fmla="*/ 108803 h 229"/>
              <a:gd name="T46" fmla="*/ 460945 w 312"/>
              <a:gd name="T47" fmla="*/ 122217 h 229"/>
              <a:gd name="T48" fmla="*/ 442383 w 312"/>
              <a:gd name="T49" fmla="*/ 153516 h 229"/>
              <a:gd name="T50" fmla="*/ 433103 w 312"/>
              <a:gd name="T51" fmla="*/ 180344 h 229"/>
              <a:gd name="T52" fmla="*/ 433103 w 312"/>
              <a:gd name="T53" fmla="*/ 193758 h 229"/>
              <a:gd name="T54" fmla="*/ 420728 w 312"/>
              <a:gd name="T55" fmla="*/ 198229 h 229"/>
              <a:gd name="T56" fmla="*/ 411447 w 312"/>
              <a:gd name="T57" fmla="*/ 211643 h 229"/>
              <a:gd name="T58" fmla="*/ 397526 w 312"/>
              <a:gd name="T59" fmla="*/ 225057 h 229"/>
              <a:gd name="T60" fmla="*/ 371231 w 312"/>
              <a:gd name="T61" fmla="*/ 251885 h 229"/>
              <a:gd name="T62" fmla="*/ 348029 w 312"/>
              <a:gd name="T63" fmla="*/ 265299 h 229"/>
              <a:gd name="T64" fmla="*/ 343388 w 312"/>
              <a:gd name="T65" fmla="*/ 278713 h 229"/>
              <a:gd name="T66" fmla="*/ 321733 w 312"/>
              <a:gd name="T67" fmla="*/ 283185 h 229"/>
              <a:gd name="T68" fmla="*/ 315546 w 312"/>
              <a:gd name="T69" fmla="*/ 302560 h 229"/>
              <a:gd name="T70" fmla="*/ 298531 w 312"/>
              <a:gd name="T71" fmla="*/ 310013 h 229"/>
              <a:gd name="T72" fmla="*/ 307812 w 312"/>
              <a:gd name="T73" fmla="*/ 314484 h 229"/>
              <a:gd name="T74" fmla="*/ 298531 w 312"/>
              <a:gd name="T75" fmla="*/ 323427 h 229"/>
              <a:gd name="T76" fmla="*/ 284610 w 312"/>
              <a:gd name="T77" fmla="*/ 336841 h 22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12"/>
              <a:gd name="T118" fmla="*/ 0 h 229"/>
              <a:gd name="T119" fmla="*/ 312 w 312"/>
              <a:gd name="T120" fmla="*/ 229 h 22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12" h="229">
                <a:moveTo>
                  <a:pt x="184" y="226"/>
                </a:moveTo>
                <a:lnTo>
                  <a:pt x="184" y="229"/>
                </a:lnTo>
                <a:lnTo>
                  <a:pt x="176" y="226"/>
                </a:lnTo>
                <a:lnTo>
                  <a:pt x="172" y="226"/>
                </a:lnTo>
                <a:lnTo>
                  <a:pt x="172" y="220"/>
                </a:lnTo>
                <a:lnTo>
                  <a:pt x="167" y="208"/>
                </a:lnTo>
                <a:lnTo>
                  <a:pt x="158" y="195"/>
                </a:lnTo>
                <a:lnTo>
                  <a:pt x="149" y="190"/>
                </a:lnTo>
                <a:lnTo>
                  <a:pt x="144" y="178"/>
                </a:lnTo>
                <a:lnTo>
                  <a:pt x="140" y="169"/>
                </a:lnTo>
                <a:lnTo>
                  <a:pt x="135" y="160"/>
                </a:lnTo>
                <a:lnTo>
                  <a:pt x="131" y="160"/>
                </a:lnTo>
                <a:lnTo>
                  <a:pt x="117" y="156"/>
                </a:lnTo>
                <a:lnTo>
                  <a:pt x="112" y="147"/>
                </a:lnTo>
                <a:lnTo>
                  <a:pt x="103" y="142"/>
                </a:lnTo>
                <a:lnTo>
                  <a:pt x="103" y="139"/>
                </a:lnTo>
                <a:lnTo>
                  <a:pt x="99" y="130"/>
                </a:lnTo>
                <a:lnTo>
                  <a:pt x="85" y="126"/>
                </a:lnTo>
                <a:lnTo>
                  <a:pt x="67" y="108"/>
                </a:lnTo>
                <a:lnTo>
                  <a:pt x="58" y="103"/>
                </a:lnTo>
                <a:lnTo>
                  <a:pt x="58" y="99"/>
                </a:lnTo>
                <a:lnTo>
                  <a:pt x="49" y="91"/>
                </a:lnTo>
                <a:lnTo>
                  <a:pt x="44" y="82"/>
                </a:lnTo>
                <a:lnTo>
                  <a:pt x="35" y="73"/>
                </a:lnTo>
                <a:lnTo>
                  <a:pt x="35" y="69"/>
                </a:lnTo>
                <a:lnTo>
                  <a:pt x="21" y="69"/>
                </a:lnTo>
                <a:lnTo>
                  <a:pt x="3" y="60"/>
                </a:lnTo>
                <a:lnTo>
                  <a:pt x="0" y="57"/>
                </a:lnTo>
                <a:lnTo>
                  <a:pt x="3" y="43"/>
                </a:lnTo>
                <a:lnTo>
                  <a:pt x="8" y="39"/>
                </a:lnTo>
                <a:lnTo>
                  <a:pt x="12" y="34"/>
                </a:lnTo>
                <a:lnTo>
                  <a:pt x="12" y="30"/>
                </a:lnTo>
                <a:lnTo>
                  <a:pt x="30" y="21"/>
                </a:lnTo>
                <a:lnTo>
                  <a:pt x="35" y="21"/>
                </a:lnTo>
                <a:lnTo>
                  <a:pt x="53" y="12"/>
                </a:lnTo>
                <a:lnTo>
                  <a:pt x="53" y="9"/>
                </a:lnTo>
                <a:lnTo>
                  <a:pt x="58" y="9"/>
                </a:lnTo>
                <a:lnTo>
                  <a:pt x="140" y="0"/>
                </a:lnTo>
                <a:lnTo>
                  <a:pt x="140" y="3"/>
                </a:lnTo>
                <a:lnTo>
                  <a:pt x="140" y="9"/>
                </a:lnTo>
                <a:lnTo>
                  <a:pt x="144" y="3"/>
                </a:lnTo>
                <a:lnTo>
                  <a:pt x="158" y="18"/>
                </a:lnTo>
                <a:lnTo>
                  <a:pt x="163" y="27"/>
                </a:lnTo>
                <a:lnTo>
                  <a:pt x="231" y="18"/>
                </a:lnTo>
                <a:lnTo>
                  <a:pt x="312" y="69"/>
                </a:lnTo>
                <a:lnTo>
                  <a:pt x="307" y="73"/>
                </a:lnTo>
                <a:lnTo>
                  <a:pt x="304" y="78"/>
                </a:lnTo>
                <a:lnTo>
                  <a:pt x="298" y="82"/>
                </a:lnTo>
                <a:lnTo>
                  <a:pt x="286" y="99"/>
                </a:lnTo>
                <a:lnTo>
                  <a:pt x="286" y="103"/>
                </a:lnTo>
                <a:lnTo>
                  <a:pt x="280" y="112"/>
                </a:lnTo>
                <a:lnTo>
                  <a:pt x="280" y="121"/>
                </a:lnTo>
                <a:lnTo>
                  <a:pt x="280" y="126"/>
                </a:lnTo>
                <a:lnTo>
                  <a:pt x="280" y="130"/>
                </a:lnTo>
                <a:lnTo>
                  <a:pt x="277" y="133"/>
                </a:lnTo>
                <a:lnTo>
                  <a:pt x="272" y="133"/>
                </a:lnTo>
                <a:lnTo>
                  <a:pt x="266" y="139"/>
                </a:lnTo>
                <a:lnTo>
                  <a:pt x="266" y="142"/>
                </a:lnTo>
                <a:lnTo>
                  <a:pt x="263" y="147"/>
                </a:lnTo>
                <a:lnTo>
                  <a:pt x="257" y="151"/>
                </a:lnTo>
                <a:lnTo>
                  <a:pt x="248" y="160"/>
                </a:lnTo>
                <a:lnTo>
                  <a:pt x="240" y="169"/>
                </a:lnTo>
                <a:lnTo>
                  <a:pt x="236" y="172"/>
                </a:lnTo>
                <a:lnTo>
                  <a:pt x="225" y="178"/>
                </a:lnTo>
                <a:lnTo>
                  <a:pt x="225" y="181"/>
                </a:lnTo>
                <a:lnTo>
                  <a:pt x="222" y="187"/>
                </a:lnTo>
                <a:lnTo>
                  <a:pt x="213" y="190"/>
                </a:lnTo>
                <a:lnTo>
                  <a:pt x="208" y="190"/>
                </a:lnTo>
                <a:lnTo>
                  <a:pt x="208" y="195"/>
                </a:lnTo>
                <a:lnTo>
                  <a:pt x="204" y="203"/>
                </a:lnTo>
                <a:lnTo>
                  <a:pt x="199" y="208"/>
                </a:lnTo>
                <a:lnTo>
                  <a:pt x="193" y="208"/>
                </a:lnTo>
                <a:lnTo>
                  <a:pt x="193" y="211"/>
                </a:lnTo>
                <a:lnTo>
                  <a:pt x="199" y="211"/>
                </a:lnTo>
                <a:lnTo>
                  <a:pt x="199" y="217"/>
                </a:lnTo>
                <a:lnTo>
                  <a:pt x="193" y="217"/>
                </a:lnTo>
                <a:lnTo>
                  <a:pt x="190" y="220"/>
                </a:lnTo>
                <a:lnTo>
                  <a:pt x="184" y="226"/>
                </a:lnTo>
                <a:close/>
              </a:path>
            </a:pathLst>
          </a:custGeom>
          <a:solidFill>
            <a:srgbClr val="99CCFF"/>
          </a:solidFill>
          <a:ln w="3175">
            <a:solidFill>
              <a:srgbClr val="000000"/>
            </a:solidFill>
            <a:round/>
            <a:headEnd/>
            <a:tailEnd/>
          </a:ln>
        </p:spPr>
        <p:txBody>
          <a:bodyPr/>
          <a:lstStyle/>
          <a:p>
            <a:endParaRPr lang="en-US"/>
          </a:p>
        </p:txBody>
      </p:sp>
      <p:sp>
        <p:nvSpPr>
          <p:cNvPr id="332844" name="Freeform 72"/>
          <p:cNvSpPr>
            <a:spLocks/>
          </p:cNvSpPr>
          <p:nvPr/>
        </p:nvSpPr>
        <p:spPr bwMode="auto">
          <a:xfrm rot="-133339">
            <a:off x="3941763" y="4471988"/>
            <a:ext cx="862012" cy="598487"/>
          </a:xfrm>
          <a:custGeom>
            <a:avLst/>
            <a:gdLst>
              <a:gd name="T0" fmla="*/ 0 w 560"/>
              <a:gd name="T1" fmla="*/ 50618 h 402"/>
              <a:gd name="T2" fmla="*/ 7697 w 560"/>
              <a:gd name="T3" fmla="*/ 77416 h 402"/>
              <a:gd name="T4" fmla="*/ 27708 w 560"/>
              <a:gd name="T5" fmla="*/ 90815 h 402"/>
              <a:gd name="T6" fmla="*/ 27708 w 560"/>
              <a:gd name="T7" fmla="*/ 104214 h 402"/>
              <a:gd name="T8" fmla="*/ 21550 w 560"/>
              <a:gd name="T9" fmla="*/ 122079 h 402"/>
              <a:gd name="T10" fmla="*/ 49258 w 560"/>
              <a:gd name="T11" fmla="*/ 116124 h 402"/>
              <a:gd name="T12" fmla="*/ 63112 w 560"/>
              <a:gd name="T13" fmla="*/ 98259 h 402"/>
              <a:gd name="T14" fmla="*/ 63112 w 560"/>
              <a:gd name="T15" fmla="*/ 108680 h 402"/>
              <a:gd name="T16" fmla="*/ 133920 w 560"/>
              <a:gd name="T17" fmla="*/ 90815 h 402"/>
              <a:gd name="T18" fmla="*/ 133920 w 560"/>
              <a:gd name="T19" fmla="*/ 104214 h 402"/>
              <a:gd name="T20" fmla="*/ 197031 w 560"/>
              <a:gd name="T21" fmla="*/ 122079 h 402"/>
              <a:gd name="T22" fmla="*/ 210885 w 560"/>
              <a:gd name="T23" fmla="*/ 116124 h 402"/>
              <a:gd name="T24" fmla="*/ 224739 w 560"/>
              <a:gd name="T25" fmla="*/ 129523 h 402"/>
              <a:gd name="T26" fmla="*/ 250907 w 560"/>
              <a:gd name="T27" fmla="*/ 148877 h 402"/>
              <a:gd name="T28" fmla="*/ 246289 w 560"/>
              <a:gd name="T29" fmla="*/ 166743 h 402"/>
              <a:gd name="T30" fmla="*/ 237053 w 560"/>
              <a:gd name="T31" fmla="*/ 166743 h 402"/>
              <a:gd name="T32" fmla="*/ 286311 w 560"/>
              <a:gd name="T33" fmla="*/ 153344 h 402"/>
              <a:gd name="T34" fmla="*/ 349423 w 560"/>
              <a:gd name="T35" fmla="*/ 135478 h 402"/>
              <a:gd name="T36" fmla="*/ 349423 w 560"/>
              <a:gd name="T37" fmla="*/ 116124 h 402"/>
              <a:gd name="T38" fmla="*/ 426388 w 560"/>
              <a:gd name="T39" fmla="*/ 135478 h 402"/>
              <a:gd name="T40" fmla="*/ 483342 w 560"/>
              <a:gd name="T41" fmla="*/ 180142 h 402"/>
              <a:gd name="T42" fmla="*/ 520286 w 560"/>
              <a:gd name="T43" fmla="*/ 193541 h 402"/>
              <a:gd name="T44" fmla="*/ 538757 w 560"/>
              <a:gd name="T45" fmla="*/ 233737 h 402"/>
              <a:gd name="T46" fmla="*/ 532600 w 560"/>
              <a:gd name="T47" fmla="*/ 309665 h 402"/>
              <a:gd name="T48" fmla="*/ 560308 w 560"/>
              <a:gd name="T49" fmla="*/ 349862 h 402"/>
              <a:gd name="T50" fmla="*/ 552611 w 560"/>
              <a:gd name="T51" fmla="*/ 323064 h 402"/>
              <a:gd name="T52" fmla="*/ 574162 w 560"/>
              <a:gd name="T53" fmla="*/ 329019 h 402"/>
              <a:gd name="T54" fmla="*/ 588015 w 560"/>
              <a:gd name="T55" fmla="*/ 329019 h 402"/>
              <a:gd name="T56" fmla="*/ 574162 w 560"/>
              <a:gd name="T57" fmla="*/ 349862 h 402"/>
              <a:gd name="T58" fmla="*/ 560308 w 560"/>
              <a:gd name="T59" fmla="*/ 381126 h 402"/>
              <a:gd name="T60" fmla="*/ 595712 w 560"/>
              <a:gd name="T61" fmla="*/ 425789 h 402"/>
              <a:gd name="T62" fmla="*/ 629577 w 560"/>
              <a:gd name="T63" fmla="*/ 431744 h 402"/>
              <a:gd name="T64" fmla="*/ 644970 w 560"/>
              <a:gd name="T65" fmla="*/ 471941 h 402"/>
              <a:gd name="T66" fmla="*/ 686531 w 560"/>
              <a:gd name="T67" fmla="*/ 521071 h 402"/>
              <a:gd name="T68" fmla="*/ 728092 w 560"/>
              <a:gd name="T69" fmla="*/ 534470 h 402"/>
              <a:gd name="T70" fmla="*/ 777350 w 560"/>
              <a:gd name="T71" fmla="*/ 580622 h 402"/>
              <a:gd name="T72" fmla="*/ 763496 w 560"/>
              <a:gd name="T73" fmla="*/ 588066 h 402"/>
              <a:gd name="T74" fmla="*/ 785046 w 560"/>
              <a:gd name="T75" fmla="*/ 598487 h 402"/>
              <a:gd name="T76" fmla="*/ 840462 w 560"/>
              <a:gd name="T77" fmla="*/ 580622 h 402"/>
              <a:gd name="T78" fmla="*/ 848158 w 560"/>
              <a:gd name="T79" fmla="*/ 543402 h 402"/>
              <a:gd name="T80" fmla="*/ 862012 w 560"/>
              <a:gd name="T81" fmla="*/ 516604 h 402"/>
              <a:gd name="T82" fmla="*/ 852776 w 560"/>
              <a:gd name="T83" fmla="*/ 425789 h 402"/>
              <a:gd name="T84" fmla="*/ 812754 w 560"/>
              <a:gd name="T85" fmla="*/ 349862 h 402"/>
              <a:gd name="T86" fmla="*/ 771193 w 560"/>
              <a:gd name="T87" fmla="*/ 278401 h 402"/>
              <a:gd name="T88" fmla="*/ 771193 w 560"/>
              <a:gd name="T89" fmla="*/ 247136 h 402"/>
              <a:gd name="T90" fmla="*/ 721935 w 560"/>
              <a:gd name="T91" fmla="*/ 187585 h 402"/>
              <a:gd name="T92" fmla="*/ 694227 w 560"/>
              <a:gd name="T93" fmla="*/ 153344 h 402"/>
              <a:gd name="T94" fmla="*/ 644970 w 560"/>
              <a:gd name="T95" fmla="*/ 50618 h 402"/>
              <a:gd name="T96" fmla="*/ 629577 w 560"/>
              <a:gd name="T97" fmla="*/ 40197 h 402"/>
              <a:gd name="T98" fmla="*/ 615723 w 560"/>
              <a:gd name="T99" fmla="*/ 5955 h 402"/>
              <a:gd name="T100" fmla="*/ 574162 w 560"/>
              <a:gd name="T101" fmla="*/ 5955 h 402"/>
              <a:gd name="T102" fmla="*/ 574162 w 560"/>
              <a:gd name="T103" fmla="*/ 44663 h 402"/>
              <a:gd name="T104" fmla="*/ 552611 w 560"/>
              <a:gd name="T105" fmla="*/ 40197 h 402"/>
              <a:gd name="T106" fmla="*/ 273997 w 560"/>
              <a:gd name="T107" fmla="*/ 40197 h 40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60"/>
              <a:gd name="T163" fmla="*/ 0 h 402"/>
              <a:gd name="T164" fmla="*/ 560 w 560"/>
              <a:gd name="T165" fmla="*/ 402 h 40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60" h="402">
                <a:moveTo>
                  <a:pt x="172" y="13"/>
                </a:moveTo>
                <a:lnTo>
                  <a:pt x="0" y="30"/>
                </a:lnTo>
                <a:lnTo>
                  <a:pt x="0" y="34"/>
                </a:lnTo>
                <a:lnTo>
                  <a:pt x="0" y="39"/>
                </a:lnTo>
                <a:lnTo>
                  <a:pt x="0" y="43"/>
                </a:lnTo>
                <a:lnTo>
                  <a:pt x="5" y="52"/>
                </a:lnTo>
                <a:lnTo>
                  <a:pt x="9" y="52"/>
                </a:lnTo>
                <a:lnTo>
                  <a:pt x="18" y="57"/>
                </a:lnTo>
                <a:lnTo>
                  <a:pt x="18" y="61"/>
                </a:lnTo>
                <a:lnTo>
                  <a:pt x="14" y="66"/>
                </a:lnTo>
                <a:lnTo>
                  <a:pt x="14" y="70"/>
                </a:lnTo>
                <a:lnTo>
                  <a:pt x="18" y="70"/>
                </a:lnTo>
                <a:lnTo>
                  <a:pt x="18" y="73"/>
                </a:lnTo>
                <a:lnTo>
                  <a:pt x="14" y="78"/>
                </a:lnTo>
                <a:lnTo>
                  <a:pt x="14" y="82"/>
                </a:lnTo>
                <a:lnTo>
                  <a:pt x="18" y="82"/>
                </a:lnTo>
                <a:lnTo>
                  <a:pt x="26" y="78"/>
                </a:lnTo>
                <a:lnTo>
                  <a:pt x="32" y="78"/>
                </a:lnTo>
                <a:lnTo>
                  <a:pt x="32" y="70"/>
                </a:lnTo>
                <a:lnTo>
                  <a:pt x="35" y="66"/>
                </a:lnTo>
                <a:lnTo>
                  <a:pt x="41" y="66"/>
                </a:lnTo>
                <a:lnTo>
                  <a:pt x="46" y="66"/>
                </a:lnTo>
                <a:lnTo>
                  <a:pt x="46" y="70"/>
                </a:lnTo>
                <a:lnTo>
                  <a:pt x="41" y="73"/>
                </a:lnTo>
                <a:lnTo>
                  <a:pt x="46" y="73"/>
                </a:lnTo>
                <a:lnTo>
                  <a:pt x="55" y="70"/>
                </a:lnTo>
                <a:lnTo>
                  <a:pt x="87" y="61"/>
                </a:lnTo>
                <a:lnTo>
                  <a:pt x="90" y="61"/>
                </a:lnTo>
                <a:lnTo>
                  <a:pt x="90" y="66"/>
                </a:lnTo>
                <a:lnTo>
                  <a:pt x="87" y="70"/>
                </a:lnTo>
                <a:lnTo>
                  <a:pt x="99" y="70"/>
                </a:lnTo>
                <a:lnTo>
                  <a:pt x="114" y="73"/>
                </a:lnTo>
                <a:lnTo>
                  <a:pt x="128" y="82"/>
                </a:lnTo>
                <a:lnTo>
                  <a:pt x="131" y="82"/>
                </a:lnTo>
                <a:lnTo>
                  <a:pt x="131" y="78"/>
                </a:lnTo>
                <a:lnTo>
                  <a:pt x="137" y="78"/>
                </a:lnTo>
                <a:lnTo>
                  <a:pt x="140" y="82"/>
                </a:lnTo>
                <a:lnTo>
                  <a:pt x="146" y="82"/>
                </a:lnTo>
                <a:lnTo>
                  <a:pt x="146" y="87"/>
                </a:lnTo>
                <a:lnTo>
                  <a:pt x="140" y="87"/>
                </a:lnTo>
                <a:lnTo>
                  <a:pt x="146" y="87"/>
                </a:lnTo>
                <a:lnTo>
                  <a:pt x="163" y="100"/>
                </a:lnTo>
                <a:lnTo>
                  <a:pt x="163" y="103"/>
                </a:lnTo>
                <a:lnTo>
                  <a:pt x="163" y="109"/>
                </a:lnTo>
                <a:lnTo>
                  <a:pt x="160" y="112"/>
                </a:lnTo>
                <a:lnTo>
                  <a:pt x="160" y="109"/>
                </a:lnTo>
                <a:lnTo>
                  <a:pt x="154" y="109"/>
                </a:lnTo>
                <a:lnTo>
                  <a:pt x="154" y="112"/>
                </a:lnTo>
                <a:lnTo>
                  <a:pt x="160" y="118"/>
                </a:lnTo>
                <a:lnTo>
                  <a:pt x="181" y="109"/>
                </a:lnTo>
                <a:lnTo>
                  <a:pt x="186" y="103"/>
                </a:lnTo>
                <a:lnTo>
                  <a:pt x="195" y="103"/>
                </a:lnTo>
                <a:lnTo>
                  <a:pt x="213" y="91"/>
                </a:lnTo>
                <a:lnTo>
                  <a:pt x="227" y="91"/>
                </a:lnTo>
                <a:lnTo>
                  <a:pt x="227" y="87"/>
                </a:lnTo>
                <a:lnTo>
                  <a:pt x="222" y="82"/>
                </a:lnTo>
                <a:lnTo>
                  <a:pt x="227" y="78"/>
                </a:lnTo>
                <a:lnTo>
                  <a:pt x="250" y="73"/>
                </a:lnTo>
                <a:lnTo>
                  <a:pt x="277" y="87"/>
                </a:lnTo>
                <a:lnTo>
                  <a:pt x="277" y="91"/>
                </a:lnTo>
                <a:lnTo>
                  <a:pt x="286" y="100"/>
                </a:lnTo>
                <a:lnTo>
                  <a:pt x="295" y="109"/>
                </a:lnTo>
                <a:lnTo>
                  <a:pt x="314" y="121"/>
                </a:lnTo>
                <a:lnTo>
                  <a:pt x="314" y="126"/>
                </a:lnTo>
                <a:lnTo>
                  <a:pt x="323" y="130"/>
                </a:lnTo>
                <a:lnTo>
                  <a:pt x="338" y="130"/>
                </a:lnTo>
                <a:lnTo>
                  <a:pt x="346" y="148"/>
                </a:lnTo>
                <a:lnTo>
                  <a:pt x="350" y="151"/>
                </a:lnTo>
                <a:lnTo>
                  <a:pt x="350" y="157"/>
                </a:lnTo>
                <a:lnTo>
                  <a:pt x="355" y="169"/>
                </a:lnTo>
                <a:lnTo>
                  <a:pt x="350" y="187"/>
                </a:lnTo>
                <a:lnTo>
                  <a:pt x="346" y="208"/>
                </a:lnTo>
                <a:lnTo>
                  <a:pt x="346" y="221"/>
                </a:lnTo>
                <a:lnTo>
                  <a:pt x="350" y="230"/>
                </a:lnTo>
                <a:lnTo>
                  <a:pt x="364" y="235"/>
                </a:lnTo>
                <a:lnTo>
                  <a:pt x="364" y="230"/>
                </a:lnTo>
                <a:lnTo>
                  <a:pt x="364" y="226"/>
                </a:lnTo>
                <a:lnTo>
                  <a:pt x="359" y="217"/>
                </a:lnTo>
                <a:lnTo>
                  <a:pt x="359" y="212"/>
                </a:lnTo>
                <a:lnTo>
                  <a:pt x="364" y="212"/>
                </a:lnTo>
                <a:lnTo>
                  <a:pt x="373" y="221"/>
                </a:lnTo>
                <a:lnTo>
                  <a:pt x="373" y="217"/>
                </a:lnTo>
                <a:lnTo>
                  <a:pt x="378" y="217"/>
                </a:lnTo>
                <a:lnTo>
                  <a:pt x="382" y="221"/>
                </a:lnTo>
                <a:lnTo>
                  <a:pt x="378" y="226"/>
                </a:lnTo>
                <a:lnTo>
                  <a:pt x="378" y="230"/>
                </a:lnTo>
                <a:lnTo>
                  <a:pt x="373" y="235"/>
                </a:lnTo>
                <a:lnTo>
                  <a:pt x="368" y="247"/>
                </a:lnTo>
                <a:lnTo>
                  <a:pt x="364" y="247"/>
                </a:lnTo>
                <a:lnTo>
                  <a:pt x="364" y="256"/>
                </a:lnTo>
                <a:lnTo>
                  <a:pt x="368" y="256"/>
                </a:lnTo>
                <a:lnTo>
                  <a:pt x="378" y="265"/>
                </a:lnTo>
                <a:lnTo>
                  <a:pt x="387" y="286"/>
                </a:lnTo>
                <a:lnTo>
                  <a:pt x="405" y="295"/>
                </a:lnTo>
                <a:lnTo>
                  <a:pt x="405" y="290"/>
                </a:lnTo>
                <a:lnTo>
                  <a:pt x="409" y="290"/>
                </a:lnTo>
                <a:lnTo>
                  <a:pt x="414" y="299"/>
                </a:lnTo>
                <a:lnTo>
                  <a:pt x="414" y="302"/>
                </a:lnTo>
                <a:lnTo>
                  <a:pt x="419" y="317"/>
                </a:lnTo>
                <a:lnTo>
                  <a:pt x="428" y="320"/>
                </a:lnTo>
                <a:lnTo>
                  <a:pt x="432" y="320"/>
                </a:lnTo>
                <a:lnTo>
                  <a:pt x="446" y="350"/>
                </a:lnTo>
                <a:lnTo>
                  <a:pt x="451" y="356"/>
                </a:lnTo>
                <a:lnTo>
                  <a:pt x="464" y="359"/>
                </a:lnTo>
                <a:lnTo>
                  <a:pt x="473" y="359"/>
                </a:lnTo>
                <a:lnTo>
                  <a:pt x="492" y="381"/>
                </a:lnTo>
                <a:lnTo>
                  <a:pt x="501" y="390"/>
                </a:lnTo>
                <a:lnTo>
                  <a:pt x="505" y="390"/>
                </a:lnTo>
                <a:lnTo>
                  <a:pt x="505" y="395"/>
                </a:lnTo>
                <a:lnTo>
                  <a:pt x="501" y="395"/>
                </a:lnTo>
                <a:lnTo>
                  <a:pt x="496" y="395"/>
                </a:lnTo>
                <a:lnTo>
                  <a:pt x="496" y="398"/>
                </a:lnTo>
                <a:lnTo>
                  <a:pt x="501" y="402"/>
                </a:lnTo>
                <a:lnTo>
                  <a:pt x="510" y="402"/>
                </a:lnTo>
                <a:lnTo>
                  <a:pt x="514" y="398"/>
                </a:lnTo>
                <a:lnTo>
                  <a:pt x="519" y="398"/>
                </a:lnTo>
                <a:lnTo>
                  <a:pt x="546" y="390"/>
                </a:lnTo>
                <a:lnTo>
                  <a:pt x="551" y="381"/>
                </a:lnTo>
                <a:lnTo>
                  <a:pt x="551" y="377"/>
                </a:lnTo>
                <a:lnTo>
                  <a:pt x="551" y="365"/>
                </a:lnTo>
                <a:lnTo>
                  <a:pt x="551" y="356"/>
                </a:lnTo>
                <a:lnTo>
                  <a:pt x="554" y="342"/>
                </a:lnTo>
                <a:lnTo>
                  <a:pt x="560" y="347"/>
                </a:lnTo>
                <a:lnTo>
                  <a:pt x="554" y="320"/>
                </a:lnTo>
                <a:lnTo>
                  <a:pt x="554" y="308"/>
                </a:lnTo>
                <a:lnTo>
                  <a:pt x="554" y="286"/>
                </a:lnTo>
                <a:lnTo>
                  <a:pt x="551" y="265"/>
                </a:lnTo>
                <a:lnTo>
                  <a:pt x="546" y="260"/>
                </a:lnTo>
                <a:lnTo>
                  <a:pt x="528" y="235"/>
                </a:lnTo>
                <a:lnTo>
                  <a:pt x="514" y="208"/>
                </a:lnTo>
                <a:lnTo>
                  <a:pt x="501" y="190"/>
                </a:lnTo>
                <a:lnTo>
                  <a:pt x="501" y="187"/>
                </a:lnTo>
                <a:lnTo>
                  <a:pt x="496" y="173"/>
                </a:lnTo>
                <a:lnTo>
                  <a:pt x="496" y="169"/>
                </a:lnTo>
                <a:lnTo>
                  <a:pt x="501" y="166"/>
                </a:lnTo>
                <a:lnTo>
                  <a:pt x="501" y="160"/>
                </a:lnTo>
                <a:lnTo>
                  <a:pt x="482" y="134"/>
                </a:lnTo>
                <a:lnTo>
                  <a:pt x="469" y="126"/>
                </a:lnTo>
                <a:lnTo>
                  <a:pt x="464" y="121"/>
                </a:lnTo>
                <a:lnTo>
                  <a:pt x="460" y="118"/>
                </a:lnTo>
                <a:lnTo>
                  <a:pt x="451" y="103"/>
                </a:lnTo>
                <a:lnTo>
                  <a:pt x="432" y="73"/>
                </a:lnTo>
                <a:lnTo>
                  <a:pt x="428" y="61"/>
                </a:lnTo>
                <a:lnTo>
                  <a:pt x="419" y="34"/>
                </a:lnTo>
                <a:lnTo>
                  <a:pt x="419" y="30"/>
                </a:lnTo>
                <a:lnTo>
                  <a:pt x="414" y="30"/>
                </a:lnTo>
                <a:lnTo>
                  <a:pt x="409" y="27"/>
                </a:lnTo>
                <a:lnTo>
                  <a:pt x="409" y="9"/>
                </a:lnTo>
                <a:lnTo>
                  <a:pt x="405" y="4"/>
                </a:lnTo>
                <a:lnTo>
                  <a:pt x="400" y="4"/>
                </a:lnTo>
                <a:lnTo>
                  <a:pt x="391" y="4"/>
                </a:lnTo>
                <a:lnTo>
                  <a:pt x="378" y="0"/>
                </a:lnTo>
                <a:lnTo>
                  <a:pt x="373" y="4"/>
                </a:lnTo>
                <a:lnTo>
                  <a:pt x="373" y="9"/>
                </a:lnTo>
                <a:lnTo>
                  <a:pt x="368" y="13"/>
                </a:lnTo>
                <a:lnTo>
                  <a:pt x="373" y="30"/>
                </a:lnTo>
                <a:lnTo>
                  <a:pt x="373" y="39"/>
                </a:lnTo>
                <a:lnTo>
                  <a:pt x="364" y="34"/>
                </a:lnTo>
                <a:lnTo>
                  <a:pt x="359" y="27"/>
                </a:lnTo>
                <a:lnTo>
                  <a:pt x="181" y="34"/>
                </a:lnTo>
                <a:lnTo>
                  <a:pt x="178" y="30"/>
                </a:lnTo>
                <a:lnTo>
                  <a:pt x="178" y="27"/>
                </a:lnTo>
                <a:lnTo>
                  <a:pt x="172" y="18"/>
                </a:lnTo>
                <a:lnTo>
                  <a:pt x="172" y="13"/>
                </a:lnTo>
                <a:close/>
              </a:path>
            </a:pathLst>
          </a:custGeom>
          <a:solidFill>
            <a:srgbClr val="99CCFF"/>
          </a:solidFill>
          <a:ln w="3175">
            <a:solidFill>
              <a:srgbClr val="000000"/>
            </a:solidFill>
            <a:round/>
            <a:headEnd/>
            <a:tailEnd/>
          </a:ln>
        </p:spPr>
        <p:txBody>
          <a:bodyPr/>
          <a:lstStyle/>
          <a:p>
            <a:endParaRPr lang="en-US"/>
          </a:p>
        </p:txBody>
      </p:sp>
      <p:sp>
        <p:nvSpPr>
          <p:cNvPr id="332845" name="Freeform 73"/>
          <p:cNvSpPr>
            <a:spLocks/>
          </p:cNvSpPr>
          <p:nvPr/>
        </p:nvSpPr>
        <p:spPr bwMode="auto">
          <a:xfrm rot="-133339">
            <a:off x="2003425" y="3990975"/>
            <a:ext cx="1323975" cy="1190625"/>
          </a:xfrm>
          <a:custGeom>
            <a:avLst/>
            <a:gdLst>
              <a:gd name="T0" fmla="*/ 1197882 w 861"/>
              <a:gd name="T1" fmla="*/ 323766 h 798"/>
              <a:gd name="T2" fmla="*/ 1116383 w 861"/>
              <a:gd name="T3" fmla="*/ 304370 h 798"/>
              <a:gd name="T4" fmla="*/ 1057950 w 861"/>
              <a:gd name="T5" fmla="*/ 317798 h 798"/>
              <a:gd name="T6" fmla="*/ 1017969 w 861"/>
              <a:gd name="T7" fmla="*/ 317798 h 798"/>
              <a:gd name="T8" fmla="*/ 996441 w 861"/>
              <a:gd name="T9" fmla="*/ 317798 h 798"/>
              <a:gd name="T10" fmla="*/ 968762 w 861"/>
              <a:gd name="T11" fmla="*/ 317798 h 798"/>
              <a:gd name="T12" fmla="*/ 959536 w 861"/>
              <a:gd name="T13" fmla="*/ 310338 h 798"/>
              <a:gd name="T14" fmla="*/ 933395 w 861"/>
              <a:gd name="T15" fmla="*/ 317798 h 798"/>
              <a:gd name="T16" fmla="*/ 884188 w 861"/>
              <a:gd name="T17" fmla="*/ 310338 h 798"/>
              <a:gd name="T18" fmla="*/ 861122 w 861"/>
              <a:gd name="T19" fmla="*/ 283482 h 798"/>
              <a:gd name="T20" fmla="*/ 821141 w 861"/>
              <a:gd name="T21" fmla="*/ 270054 h 798"/>
              <a:gd name="T22" fmla="*/ 762708 w 861"/>
              <a:gd name="T23" fmla="*/ 270054 h 798"/>
              <a:gd name="T24" fmla="*/ 744255 w 861"/>
              <a:gd name="T25" fmla="*/ 246182 h 798"/>
              <a:gd name="T26" fmla="*/ 701199 w 861"/>
              <a:gd name="T27" fmla="*/ 232754 h 798"/>
              <a:gd name="T28" fmla="*/ 407495 w 861"/>
              <a:gd name="T29" fmla="*/ 0 h 798"/>
              <a:gd name="T30" fmla="*/ 9226 w 861"/>
              <a:gd name="T31" fmla="*/ 471476 h 798"/>
              <a:gd name="T32" fmla="*/ 27679 w 861"/>
              <a:gd name="T33" fmla="*/ 511760 h 798"/>
              <a:gd name="T34" fmla="*/ 153772 w 861"/>
              <a:gd name="T35" fmla="*/ 634105 h 798"/>
              <a:gd name="T36" fmla="*/ 170687 w 861"/>
              <a:gd name="T37" fmla="*/ 659469 h 798"/>
              <a:gd name="T38" fmla="*/ 196828 w 861"/>
              <a:gd name="T39" fmla="*/ 744514 h 798"/>
              <a:gd name="T40" fmla="*/ 336760 w 861"/>
              <a:gd name="T41" fmla="*/ 822098 h 798"/>
              <a:gd name="T42" fmla="*/ 385967 w 861"/>
              <a:gd name="T43" fmla="*/ 744514 h 798"/>
              <a:gd name="T44" fmla="*/ 413646 w 861"/>
              <a:gd name="T45" fmla="*/ 737054 h 798"/>
              <a:gd name="T46" fmla="*/ 462853 w 861"/>
              <a:gd name="T47" fmla="*/ 744514 h 798"/>
              <a:gd name="T48" fmla="*/ 519749 w 861"/>
              <a:gd name="T49" fmla="*/ 757942 h 798"/>
              <a:gd name="T50" fmla="*/ 539739 w 861"/>
              <a:gd name="T51" fmla="*/ 781814 h 798"/>
              <a:gd name="T52" fmla="*/ 582795 w 861"/>
              <a:gd name="T53" fmla="*/ 835526 h 798"/>
              <a:gd name="T54" fmla="*/ 659681 w 861"/>
              <a:gd name="T55" fmla="*/ 965331 h 798"/>
              <a:gd name="T56" fmla="*/ 701199 w 861"/>
              <a:gd name="T57" fmla="*/ 1002632 h 798"/>
              <a:gd name="T58" fmla="*/ 713501 w 861"/>
              <a:gd name="T59" fmla="*/ 1068280 h 798"/>
              <a:gd name="T60" fmla="*/ 779623 w 861"/>
              <a:gd name="T61" fmla="*/ 1136913 h 798"/>
              <a:gd name="T62" fmla="*/ 884188 w 861"/>
              <a:gd name="T63" fmla="*/ 1172721 h 798"/>
              <a:gd name="T64" fmla="*/ 947234 w 861"/>
              <a:gd name="T65" fmla="*/ 1177197 h 798"/>
              <a:gd name="T66" fmla="*/ 910329 w 861"/>
              <a:gd name="T67" fmla="*/ 1101104 h 798"/>
              <a:gd name="T68" fmla="*/ 910329 w 861"/>
              <a:gd name="T69" fmla="*/ 1033964 h 798"/>
              <a:gd name="T70" fmla="*/ 924168 w 861"/>
              <a:gd name="T71" fmla="*/ 989204 h 798"/>
              <a:gd name="T72" fmla="*/ 959536 w 861"/>
              <a:gd name="T73" fmla="*/ 965331 h 798"/>
              <a:gd name="T74" fmla="*/ 968762 w 861"/>
              <a:gd name="T75" fmla="*/ 938475 h 798"/>
              <a:gd name="T76" fmla="*/ 987215 w 861"/>
              <a:gd name="T77" fmla="*/ 931015 h 798"/>
              <a:gd name="T78" fmla="*/ 1004130 w 861"/>
              <a:gd name="T79" fmla="*/ 920571 h 798"/>
              <a:gd name="T80" fmla="*/ 1017969 w 861"/>
              <a:gd name="T81" fmla="*/ 898191 h 798"/>
              <a:gd name="T82" fmla="*/ 1053337 w 861"/>
              <a:gd name="T83" fmla="*/ 880287 h 798"/>
              <a:gd name="T84" fmla="*/ 1094855 w 861"/>
              <a:gd name="T85" fmla="*/ 872827 h 798"/>
              <a:gd name="T86" fmla="*/ 1179430 w 861"/>
              <a:gd name="T87" fmla="*/ 781814 h 798"/>
              <a:gd name="T88" fmla="*/ 1197882 w 861"/>
              <a:gd name="T89" fmla="*/ 781814 h 798"/>
              <a:gd name="T90" fmla="*/ 1296296 w 861"/>
              <a:gd name="T91" fmla="*/ 768386 h 798"/>
              <a:gd name="T92" fmla="*/ 1291683 w 861"/>
              <a:gd name="T93" fmla="*/ 744514 h 798"/>
              <a:gd name="T94" fmla="*/ 1303985 w 861"/>
              <a:gd name="T95" fmla="*/ 692293 h 798"/>
              <a:gd name="T96" fmla="*/ 1310136 w 861"/>
              <a:gd name="T97" fmla="*/ 659469 h 798"/>
              <a:gd name="T98" fmla="*/ 1317824 w 861"/>
              <a:gd name="T99" fmla="*/ 601281 h 798"/>
              <a:gd name="T100" fmla="*/ 1303985 w 861"/>
              <a:gd name="T101" fmla="*/ 575916 h 798"/>
              <a:gd name="T102" fmla="*/ 1296296 w 861"/>
              <a:gd name="T103" fmla="*/ 549060 h 798"/>
              <a:gd name="T104" fmla="*/ 1260929 w 861"/>
              <a:gd name="T105" fmla="*/ 399859 h 798"/>
              <a:gd name="T106" fmla="*/ 1219410 w 861"/>
              <a:gd name="T107" fmla="*/ 328242 h 79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861"/>
              <a:gd name="T163" fmla="*/ 0 h 798"/>
              <a:gd name="T164" fmla="*/ 861 w 861"/>
              <a:gd name="T165" fmla="*/ 798 h 79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861" h="798">
                <a:moveTo>
                  <a:pt x="793" y="220"/>
                </a:moveTo>
                <a:lnTo>
                  <a:pt x="788" y="220"/>
                </a:lnTo>
                <a:lnTo>
                  <a:pt x="784" y="220"/>
                </a:lnTo>
                <a:lnTo>
                  <a:pt x="779" y="217"/>
                </a:lnTo>
                <a:lnTo>
                  <a:pt x="752" y="204"/>
                </a:lnTo>
                <a:lnTo>
                  <a:pt x="747" y="204"/>
                </a:lnTo>
                <a:lnTo>
                  <a:pt x="738" y="208"/>
                </a:lnTo>
                <a:lnTo>
                  <a:pt x="726" y="204"/>
                </a:lnTo>
                <a:lnTo>
                  <a:pt x="720" y="204"/>
                </a:lnTo>
                <a:lnTo>
                  <a:pt x="715" y="204"/>
                </a:lnTo>
                <a:lnTo>
                  <a:pt x="703" y="208"/>
                </a:lnTo>
                <a:lnTo>
                  <a:pt x="688" y="213"/>
                </a:lnTo>
                <a:lnTo>
                  <a:pt x="685" y="213"/>
                </a:lnTo>
                <a:lnTo>
                  <a:pt x="674" y="220"/>
                </a:lnTo>
                <a:lnTo>
                  <a:pt x="665" y="213"/>
                </a:lnTo>
                <a:lnTo>
                  <a:pt x="662" y="213"/>
                </a:lnTo>
                <a:lnTo>
                  <a:pt x="662" y="208"/>
                </a:lnTo>
                <a:lnTo>
                  <a:pt x="653" y="208"/>
                </a:lnTo>
                <a:lnTo>
                  <a:pt x="653" y="213"/>
                </a:lnTo>
                <a:lnTo>
                  <a:pt x="648" y="213"/>
                </a:lnTo>
                <a:lnTo>
                  <a:pt x="642" y="208"/>
                </a:lnTo>
                <a:lnTo>
                  <a:pt x="639" y="204"/>
                </a:lnTo>
                <a:lnTo>
                  <a:pt x="633" y="208"/>
                </a:lnTo>
                <a:lnTo>
                  <a:pt x="630" y="213"/>
                </a:lnTo>
                <a:lnTo>
                  <a:pt x="630" y="217"/>
                </a:lnTo>
                <a:lnTo>
                  <a:pt x="624" y="220"/>
                </a:lnTo>
                <a:lnTo>
                  <a:pt x="621" y="217"/>
                </a:lnTo>
                <a:lnTo>
                  <a:pt x="624" y="208"/>
                </a:lnTo>
                <a:lnTo>
                  <a:pt x="621" y="208"/>
                </a:lnTo>
                <a:lnTo>
                  <a:pt x="616" y="208"/>
                </a:lnTo>
                <a:lnTo>
                  <a:pt x="612" y="213"/>
                </a:lnTo>
                <a:lnTo>
                  <a:pt x="607" y="213"/>
                </a:lnTo>
                <a:lnTo>
                  <a:pt x="592" y="199"/>
                </a:lnTo>
                <a:lnTo>
                  <a:pt x="589" y="204"/>
                </a:lnTo>
                <a:lnTo>
                  <a:pt x="584" y="208"/>
                </a:lnTo>
                <a:lnTo>
                  <a:pt x="575" y="208"/>
                </a:lnTo>
                <a:lnTo>
                  <a:pt x="575" y="199"/>
                </a:lnTo>
                <a:lnTo>
                  <a:pt x="569" y="199"/>
                </a:lnTo>
                <a:lnTo>
                  <a:pt x="566" y="190"/>
                </a:lnTo>
                <a:lnTo>
                  <a:pt x="560" y="190"/>
                </a:lnTo>
                <a:lnTo>
                  <a:pt x="548" y="186"/>
                </a:lnTo>
                <a:lnTo>
                  <a:pt x="543" y="190"/>
                </a:lnTo>
                <a:lnTo>
                  <a:pt x="534" y="190"/>
                </a:lnTo>
                <a:lnTo>
                  <a:pt x="534" y="181"/>
                </a:lnTo>
                <a:lnTo>
                  <a:pt x="528" y="186"/>
                </a:lnTo>
                <a:lnTo>
                  <a:pt x="525" y="186"/>
                </a:lnTo>
                <a:lnTo>
                  <a:pt x="516" y="181"/>
                </a:lnTo>
                <a:lnTo>
                  <a:pt x="496" y="181"/>
                </a:lnTo>
                <a:lnTo>
                  <a:pt x="496" y="178"/>
                </a:lnTo>
                <a:lnTo>
                  <a:pt x="493" y="174"/>
                </a:lnTo>
                <a:lnTo>
                  <a:pt x="493" y="169"/>
                </a:lnTo>
                <a:lnTo>
                  <a:pt x="484" y="165"/>
                </a:lnTo>
                <a:lnTo>
                  <a:pt x="479" y="169"/>
                </a:lnTo>
                <a:lnTo>
                  <a:pt x="470" y="169"/>
                </a:lnTo>
                <a:lnTo>
                  <a:pt x="464" y="165"/>
                </a:lnTo>
                <a:lnTo>
                  <a:pt x="456" y="156"/>
                </a:lnTo>
                <a:lnTo>
                  <a:pt x="452" y="151"/>
                </a:lnTo>
                <a:lnTo>
                  <a:pt x="447" y="151"/>
                </a:lnTo>
                <a:lnTo>
                  <a:pt x="452" y="9"/>
                </a:lnTo>
                <a:lnTo>
                  <a:pt x="265" y="0"/>
                </a:lnTo>
                <a:lnTo>
                  <a:pt x="260" y="0"/>
                </a:lnTo>
                <a:lnTo>
                  <a:pt x="233" y="329"/>
                </a:lnTo>
                <a:lnTo>
                  <a:pt x="0" y="313"/>
                </a:lnTo>
                <a:lnTo>
                  <a:pt x="6" y="316"/>
                </a:lnTo>
                <a:lnTo>
                  <a:pt x="0" y="322"/>
                </a:lnTo>
                <a:lnTo>
                  <a:pt x="6" y="325"/>
                </a:lnTo>
                <a:lnTo>
                  <a:pt x="15" y="334"/>
                </a:lnTo>
                <a:lnTo>
                  <a:pt x="18" y="343"/>
                </a:lnTo>
                <a:lnTo>
                  <a:pt x="24" y="352"/>
                </a:lnTo>
                <a:lnTo>
                  <a:pt x="38" y="361"/>
                </a:lnTo>
                <a:lnTo>
                  <a:pt x="73" y="398"/>
                </a:lnTo>
                <a:lnTo>
                  <a:pt x="100" y="425"/>
                </a:lnTo>
                <a:lnTo>
                  <a:pt x="105" y="430"/>
                </a:lnTo>
                <a:lnTo>
                  <a:pt x="105" y="434"/>
                </a:lnTo>
                <a:lnTo>
                  <a:pt x="105" y="437"/>
                </a:lnTo>
                <a:lnTo>
                  <a:pt x="111" y="442"/>
                </a:lnTo>
                <a:lnTo>
                  <a:pt x="114" y="451"/>
                </a:lnTo>
                <a:lnTo>
                  <a:pt x="114" y="476"/>
                </a:lnTo>
                <a:lnTo>
                  <a:pt x="114" y="485"/>
                </a:lnTo>
                <a:lnTo>
                  <a:pt x="128" y="499"/>
                </a:lnTo>
                <a:lnTo>
                  <a:pt x="173" y="533"/>
                </a:lnTo>
                <a:lnTo>
                  <a:pt x="205" y="551"/>
                </a:lnTo>
                <a:lnTo>
                  <a:pt x="210" y="551"/>
                </a:lnTo>
                <a:lnTo>
                  <a:pt x="219" y="551"/>
                </a:lnTo>
                <a:lnTo>
                  <a:pt x="224" y="542"/>
                </a:lnTo>
                <a:lnTo>
                  <a:pt x="228" y="538"/>
                </a:lnTo>
                <a:lnTo>
                  <a:pt x="242" y="508"/>
                </a:lnTo>
                <a:lnTo>
                  <a:pt x="251" y="499"/>
                </a:lnTo>
                <a:lnTo>
                  <a:pt x="256" y="494"/>
                </a:lnTo>
                <a:lnTo>
                  <a:pt x="265" y="499"/>
                </a:lnTo>
                <a:lnTo>
                  <a:pt x="269" y="499"/>
                </a:lnTo>
                <a:lnTo>
                  <a:pt x="269" y="494"/>
                </a:lnTo>
                <a:lnTo>
                  <a:pt x="274" y="490"/>
                </a:lnTo>
                <a:lnTo>
                  <a:pt x="278" y="494"/>
                </a:lnTo>
                <a:lnTo>
                  <a:pt x="283" y="494"/>
                </a:lnTo>
                <a:lnTo>
                  <a:pt x="301" y="499"/>
                </a:lnTo>
                <a:lnTo>
                  <a:pt x="306" y="499"/>
                </a:lnTo>
                <a:lnTo>
                  <a:pt x="319" y="503"/>
                </a:lnTo>
                <a:lnTo>
                  <a:pt x="324" y="503"/>
                </a:lnTo>
                <a:lnTo>
                  <a:pt x="338" y="508"/>
                </a:lnTo>
                <a:lnTo>
                  <a:pt x="342" y="515"/>
                </a:lnTo>
                <a:lnTo>
                  <a:pt x="342" y="521"/>
                </a:lnTo>
                <a:lnTo>
                  <a:pt x="347" y="521"/>
                </a:lnTo>
                <a:lnTo>
                  <a:pt x="351" y="524"/>
                </a:lnTo>
                <a:lnTo>
                  <a:pt x="361" y="533"/>
                </a:lnTo>
                <a:lnTo>
                  <a:pt x="374" y="546"/>
                </a:lnTo>
                <a:lnTo>
                  <a:pt x="379" y="554"/>
                </a:lnTo>
                <a:lnTo>
                  <a:pt x="379" y="560"/>
                </a:lnTo>
                <a:lnTo>
                  <a:pt x="402" y="608"/>
                </a:lnTo>
                <a:lnTo>
                  <a:pt x="406" y="617"/>
                </a:lnTo>
                <a:lnTo>
                  <a:pt x="424" y="638"/>
                </a:lnTo>
                <a:lnTo>
                  <a:pt x="429" y="647"/>
                </a:lnTo>
                <a:lnTo>
                  <a:pt x="443" y="659"/>
                </a:lnTo>
                <a:lnTo>
                  <a:pt x="447" y="663"/>
                </a:lnTo>
                <a:lnTo>
                  <a:pt x="452" y="668"/>
                </a:lnTo>
                <a:lnTo>
                  <a:pt x="456" y="672"/>
                </a:lnTo>
                <a:lnTo>
                  <a:pt x="456" y="690"/>
                </a:lnTo>
                <a:lnTo>
                  <a:pt x="461" y="693"/>
                </a:lnTo>
                <a:lnTo>
                  <a:pt x="461" y="711"/>
                </a:lnTo>
                <a:lnTo>
                  <a:pt x="464" y="716"/>
                </a:lnTo>
                <a:lnTo>
                  <a:pt x="479" y="746"/>
                </a:lnTo>
                <a:lnTo>
                  <a:pt x="484" y="755"/>
                </a:lnTo>
                <a:lnTo>
                  <a:pt x="493" y="755"/>
                </a:lnTo>
                <a:lnTo>
                  <a:pt x="507" y="762"/>
                </a:lnTo>
                <a:lnTo>
                  <a:pt x="520" y="768"/>
                </a:lnTo>
                <a:lnTo>
                  <a:pt x="543" y="780"/>
                </a:lnTo>
                <a:lnTo>
                  <a:pt x="569" y="786"/>
                </a:lnTo>
                <a:lnTo>
                  <a:pt x="575" y="786"/>
                </a:lnTo>
                <a:lnTo>
                  <a:pt x="592" y="794"/>
                </a:lnTo>
                <a:lnTo>
                  <a:pt x="601" y="798"/>
                </a:lnTo>
                <a:lnTo>
                  <a:pt x="607" y="789"/>
                </a:lnTo>
                <a:lnTo>
                  <a:pt x="616" y="789"/>
                </a:lnTo>
                <a:lnTo>
                  <a:pt x="616" y="786"/>
                </a:lnTo>
                <a:lnTo>
                  <a:pt x="612" y="780"/>
                </a:lnTo>
                <a:lnTo>
                  <a:pt x="607" y="771"/>
                </a:lnTo>
                <a:lnTo>
                  <a:pt x="592" y="738"/>
                </a:lnTo>
                <a:lnTo>
                  <a:pt x="589" y="725"/>
                </a:lnTo>
                <a:lnTo>
                  <a:pt x="598" y="702"/>
                </a:lnTo>
                <a:lnTo>
                  <a:pt x="598" y="693"/>
                </a:lnTo>
                <a:lnTo>
                  <a:pt x="592" y="693"/>
                </a:lnTo>
                <a:lnTo>
                  <a:pt x="592" y="690"/>
                </a:lnTo>
                <a:lnTo>
                  <a:pt x="601" y="686"/>
                </a:lnTo>
                <a:lnTo>
                  <a:pt x="607" y="663"/>
                </a:lnTo>
                <a:lnTo>
                  <a:pt x="601" y="663"/>
                </a:lnTo>
                <a:lnTo>
                  <a:pt x="601" y="654"/>
                </a:lnTo>
                <a:lnTo>
                  <a:pt x="607" y="650"/>
                </a:lnTo>
                <a:lnTo>
                  <a:pt x="612" y="654"/>
                </a:lnTo>
                <a:lnTo>
                  <a:pt x="624" y="647"/>
                </a:lnTo>
                <a:lnTo>
                  <a:pt x="624" y="638"/>
                </a:lnTo>
                <a:lnTo>
                  <a:pt x="621" y="633"/>
                </a:lnTo>
                <a:lnTo>
                  <a:pt x="624" y="629"/>
                </a:lnTo>
                <a:lnTo>
                  <a:pt x="630" y="629"/>
                </a:lnTo>
                <a:lnTo>
                  <a:pt x="630" y="624"/>
                </a:lnTo>
                <a:lnTo>
                  <a:pt x="633" y="629"/>
                </a:lnTo>
                <a:lnTo>
                  <a:pt x="639" y="629"/>
                </a:lnTo>
                <a:lnTo>
                  <a:pt x="642" y="624"/>
                </a:lnTo>
                <a:lnTo>
                  <a:pt x="642" y="617"/>
                </a:lnTo>
                <a:lnTo>
                  <a:pt x="648" y="611"/>
                </a:lnTo>
                <a:lnTo>
                  <a:pt x="648" y="617"/>
                </a:lnTo>
                <a:lnTo>
                  <a:pt x="653" y="617"/>
                </a:lnTo>
                <a:lnTo>
                  <a:pt x="665" y="611"/>
                </a:lnTo>
                <a:lnTo>
                  <a:pt x="671" y="611"/>
                </a:lnTo>
                <a:lnTo>
                  <a:pt x="671" y="608"/>
                </a:lnTo>
                <a:lnTo>
                  <a:pt x="662" y="602"/>
                </a:lnTo>
                <a:lnTo>
                  <a:pt x="662" y="599"/>
                </a:lnTo>
                <a:lnTo>
                  <a:pt x="674" y="594"/>
                </a:lnTo>
                <a:lnTo>
                  <a:pt x="680" y="590"/>
                </a:lnTo>
                <a:lnTo>
                  <a:pt x="685" y="590"/>
                </a:lnTo>
                <a:lnTo>
                  <a:pt x="680" y="594"/>
                </a:lnTo>
                <a:lnTo>
                  <a:pt x="685" y="599"/>
                </a:lnTo>
                <a:lnTo>
                  <a:pt x="688" y="594"/>
                </a:lnTo>
                <a:lnTo>
                  <a:pt x="712" y="585"/>
                </a:lnTo>
                <a:lnTo>
                  <a:pt x="752" y="563"/>
                </a:lnTo>
                <a:lnTo>
                  <a:pt x="752" y="554"/>
                </a:lnTo>
                <a:lnTo>
                  <a:pt x="770" y="538"/>
                </a:lnTo>
                <a:lnTo>
                  <a:pt x="767" y="524"/>
                </a:lnTo>
                <a:lnTo>
                  <a:pt x="767" y="515"/>
                </a:lnTo>
                <a:lnTo>
                  <a:pt x="779" y="512"/>
                </a:lnTo>
                <a:lnTo>
                  <a:pt x="779" y="521"/>
                </a:lnTo>
                <a:lnTo>
                  <a:pt x="779" y="524"/>
                </a:lnTo>
                <a:lnTo>
                  <a:pt x="793" y="524"/>
                </a:lnTo>
                <a:lnTo>
                  <a:pt x="799" y="530"/>
                </a:lnTo>
                <a:lnTo>
                  <a:pt x="825" y="515"/>
                </a:lnTo>
                <a:lnTo>
                  <a:pt x="843" y="515"/>
                </a:lnTo>
                <a:lnTo>
                  <a:pt x="840" y="512"/>
                </a:lnTo>
                <a:lnTo>
                  <a:pt x="840" y="508"/>
                </a:lnTo>
                <a:lnTo>
                  <a:pt x="840" y="503"/>
                </a:lnTo>
                <a:lnTo>
                  <a:pt x="840" y="499"/>
                </a:lnTo>
                <a:lnTo>
                  <a:pt x="843" y="494"/>
                </a:lnTo>
                <a:lnTo>
                  <a:pt x="852" y="476"/>
                </a:lnTo>
                <a:lnTo>
                  <a:pt x="848" y="469"/>
                </a:lnTo>
                <a:lnTo>
                  <a:pt x="848" y="464"/>
                </a:lnTo>
                <a:lnTo>
                  <a:pt x="848" y="460"/>
                </a:lnTo>
                <a:lnTo>
                  <a:pt x="848" y="455"/>
                </a:lnTo>
                <a:lnTo>
                  <a:pt x="848" y="446"/>
                </a:lnTo>
                <a:lnTo>
                  <a:pt x="852" y="442"/>
                </a:lnTo>
                <a:lnTo>
                  <a:pt x="857" y="437"/>
                </a:lnTo>
                <a:lnTo>
                  <a:pt x="861" y="425"/>
                </a:lnTo>
                <a:lnTo>
                  <a:pt x="861" y="416"/>
                </a:lnTo>
                <a:lnTo>
                  <a:pt x="857" y="403"/>
                </a:lnTo>
                <a:lnTo>
                  <a:pt x="852" y="394"/>
                </a:lnTo>
                <a:lnTo>
                  <a:pt x="848" y="394"/>
                </a:lnTo>
                <a:lnTo>
                  <a:pt x="852" y="391"/>
                </a:lnTo>
                <a:lnTo>
                  <a:pt x="848" y="386"/>
                </a:lnTo>
                <a:lnTo>
                  <a:pt x="843" y="382"/>
                </a:lnTo>
                <a:lnTo>
                  <a:pt x="840" y="377"/>
                </a:lnTo>
                <a:lnTo>
                  <a:pt x="840" y="373"/>
                </a:lnTo>
                <a:lnTo>
                  <a:pt x="843" y="368"/>
                </a:lnTo>
                <a:lnTo>
                  <a:pt x="840" y="355"/>
                </a:lnTo>
                <a:lnTo>
                  <a:pt x="825" y="346"/>
                </a:lnTo>
                <a:lnTo>
                  <a:pt x="825" y="343"/>
                </a:lnTo>
                <a:lnTo>
                  <a:pt x="820" y="268"/>
                </a:lnTo>
                <a:lnTo>
                  <a:pt x="820" y="229"/>
                </a:lnTo>
                <a:lnTo>
                  <a:pt x="811" y="226"/>
                </a:lnTo>
                <a:lnTo>
                  <a:pt x="802" y="229"/>
                </a:lnTo>
                <a:lnTo>
                  <a:pt x="793" y="220"/>
                </a:lnTo>
                <a:close/>
              </a:path>
            </a:pathLst>
          </a:custGeom>
          <a:solidFill>
            <a:srgbClr val="99CCFF"/>
          </a:solidFill>
          <a:ln w="3175">
            <a:solidFill>
              <a:srgbClr val="000000"/>
            </a:solidFill>
            <a:round/>
            <a:headEnd/>
            <a:tailEnd/>
          </a:ln>
        </p:spPr>
        <p:txBody>
          <a:bodyPr/>
          <a:lstStyle/>
          <a:p>
            <a:endParaRPr lang="en-US"/>
          </a:p>
        </p:txBody>
      </p:sp>
      <p:sp>
        <p:nvSpPr>
          <p:cNvPr id="332846" name="Freeform 74"/>
          <p:cNvSpPr>
            <a:spLocks/>
          </p:cNvSpPr>
          <p:nvPr/>
        </p:nvSpPr>
        <p:spPr bwMode="auto">
          <a:xfrm rot="-133339">
            <a:off x="4854575" y="3371850"/>
            <a:ext cx="101600" cy="157163"/>
          </a:xfrm>
          <a:custGeom>
            <a:avLst/>
            <a:gdLst>
              <a:gd name="T0" fmla="*/ 101600 w 66"/>
              <a:gd name="T1" fmla="*/ 143430 h 103"/>
              <a:gd name="T2" fmla="*/ 101600 w 66"/>
              <a:gd name="T3" fmla="*/ 129698 h 103"/>
              <a:gd name="T4" fmla="*/ 95442 w 66"/>
              <a:gd name="T5" fmla="*/ 115965 h 103"/>
              <a:gd name="T6" fmla="*/ 81588 w 66"/>
              <a:gd name="T7" fmla="*/ 102232 h 103"/>
              <a:gd name="T8" fmla="*/ 69273 w 66"/>
              <a:gd name="T9" fmla="*/ 97655 h 103"/>
              <a:gd name="T10" fmla="*/ 60036 w 66"/>
              <a:gd name="T11" fmla="*/ 91551 h 103"/>
              <a:gd name="T12" fmla="*/ 60036 w 66"/>
              <a:gd name="T13" fmla="*/ 77819 h 103"/>
              <a:gd name="T14" fmla="*/ 46182 w 66"/>
              <a:gd name="T15" fmla="*/ 56457 h 103"/>
              <a:gd name="T16" fmla="*/ 41564 w 66"/>
              <a:gd name="T17" fmla="*/ 50353 h 103"/>
              <a:gd name="T18" fmla="*/ 32327 w 66"/>
              <a:gd name="T19" fmla="*/ 38146 h 103"/>
              <a:gd name="T20" fmla="*/ 27709 w 66"/>
              <a:gd name="T21" fmla="*/ 32043 h 103"/>
              <a:gd name="T22" fmla="*/ 27709 w 66"/>
              <a:gd name="T23" fmla="*/ 24414 h 103"/>
              <a:gd name="T24" fmla="*/ 27709 w 66"/>
              <a:gd name="T25" fmla="*/ 18310 h 103"/>
              <a:gd name="T26" fmla="*/ 32327 w 66"/>
              <a:gd name="T27" fmla="*/ 0 h 103"/>
              <a:gd name="T28" fmla="*/ 27709 w 66"/>
              <a:gd name="T29" fmla="*/ 0 h 103"/>
              <a:gd name="T30" fmla="*/ 13855 w 66"/>
              <a:gd name="T31" fmla="*/ 0 h 103"/>
              <a:gd name="T32" fmla="*/ 6158 w 66"/>
              <a:gd name="T33" fmla="*/ 4578 h 103"/>
              <a:gd name="T34" fmla="*/ 6158 w 66"/>
              <a:gd name="T35" fmla="*/ 10681 h 103"/>
              <a:gd name="T36" fmla="*/ 6158 w 66"/>
              <a:gd name="T37" fmla="*/ 18310 h 103"/>
              <a:gd name="T38" fmla="*/ 0 w 66"/>
              <a:gd name="T39" fmla="*/ 18310 h 103"/>
              <a:gd name="T40" fmla="*/ 46182 w 66"/>
              <a:gd name="T41" fmla="*/ 157163 h 103"/>
              <a:gd name="T42" fmla="*/ 101600 w 66"/>
              <a:gd name="T43" fmla="*/ 143430 h 10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6"/>
              <a:gd name="T67" fmla="*/ 0 h 103"/>
              <a:gd name="T68" fmla="*/ 66 w 66"/>
              <a:gd name="T69" fmla="*/ 103 h 10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6" h="103">
                <a:moveTo>
                  <a:pt x="66" y="94"/>
                </a:moveTo>
                <a:lnTo>
                  <a:pt x="66" y="85"/>
                </a:lnTo>
                <a:lnTo>
                  <a:pt x="62" y="76"/>
                </a:lnTo>
                <a:lnTo>
                  <a:pt x="53" y="67"/>
                </a:lnTo>
                <a:lnTo>
                  <a:pt x="45" y="64"/>
                </a:lnTo>
                <a:lnTo>
                  <a:pt x="39" y="60"/>
                </a:lnTo>
                <a:lnTo>
                  <a:pt x="39" y="51"/>
                </a:lnTo>
                <a:lnTo>
                  <a:pt x="30" y="37"/>
                </a:lnTo>
                <a:lnTo>
                  <a:pt x="27" y="33"/>
                </a:lnTo>
                <a:lnTo>
                  <a:pt x="21" y="25"/>
                </a:lnTo>
                <a:lnTo>
                  <a:pt x="18" y="21"/>
                </a:lnTo>
                <a:lnTo>
                  <a:pt x="18" y="16"/>
                </a:lnTo>
                <a:lnTo>
                  <a:pt x="18" y="12"/>
                </a:lnTo>
                <a:lnTo>
                  <a:pt x="21" y="0"/>
                </a:lnTo>
                <a:lnTo>
                  <a:pt x="18" y="0"/>
                </a:lnTo>
                <a:lnTo>
                  <a:pt x="9" y="0"/>
                </a:lnTo>
                <a:lnTo>
                  <a:pt x="4" y="3"/>
                </a:lnTo>
                <a:lnTo>
                  <a:pt x="4" y="7"/>
                </a:lnTo>
                <a:lnTo>
                  <a:pt x="4" y="12"/>
                </a:lnTo>
                <a:lnTo>
                  <a:pt x="0" y="12"/>
                </a:lnTo>
                <a:lnTo>
                  <a:pt x="30" y="103"/>
                </a:lnTo>
                <a:lnTo>
                  <a:pt x="66" y="94"/>
                </a:lnTo>
                <a:close/>
              </a:path>
            </a:pathLst>
          </a:custGeom>
          <a:solidFill>
            <a:schemeClr val="bg1"/>
          </a:solidFill>
          <a:ln w="3175">
            <a:solidFill>
              <a:srgbClr val="000000"/>
            </a:solidFill>
            <a:round/>
            <a:headEnd/>
            <a:tailEnd/>
          </a:ln>
        </p:spPr>
        <p:txBody>
          <a:bodyPr/>
          <a:lstStyle/>
          <a:p>
            <a:endParaRPr lang="en-US"/>
          </a:p>
        </p:txBody>
      </p:sp>
      <p:sp>
        <p:nvSpPr>
          <p:cNvPr id="332847" name="Freeform 75"/>
          <p:cNvSpPr>
            <a:spLocks/>
          </p:cNvSpPr>
          <p:nvPr/>
        </p:nvSpPr>
        <p:spPr bwMode="auto">
          <a:xfrm rot="-133339">
            <a:off x="4876800" y="3190875"/>
            <a:ext cx="133350" cy="269875"/>
          </a:xfrm>
          <a:custGeom>
            <a:avLst/>
            <a:gdLst>
              <a:gd name="T0" fmla="*/ 4706 w 85"/>
              <a:gd name="T1" fmla="*/ 180414 h 181"/>
              <a:gd name="T2" fmla="*/ 0 w 85"/>
              <a:gd name="T3" fmla="*/ 198306 h 181"/>
              <a:gd name="T4" fmla="*/ 0 w 85"/>
              <a:gd name="T5" fmla="*/ 205761 h 181"/>
              <a:gd name="T6" fmla="*/ 4706 w 85"/>
              <a:gd name="T7" fmla="*/ 211725 h 181"/>
              <a:gd name="T8" fmla="*/ 14119 w 85"/>
              <a:gd name="T9" fmla="*/ 217689 h 181"/>
              <a:gd name="T10" fmla="*/ 18826 w 85"/>
              <a:gd name="T11" fmla="*/ 225144 h 181"/>
              <a:gd name="T12" fmla="*/ 42358 w 85"/>
              <a:gd name="T13" fmla="*/ 238564 h 181"/>
              <a:gd name="T14" fmla="*/ 50202 w 85"/>
              <a:gd name="T15" fmla="*/ 238564 h 181"/>
              <a:gd name="T16" fmla="*/ 64322 w 85"/>
              <a:gd name="T17" fmla="*/ 243037 h 181"/>
              <a:gd name="T18" fmla="*/ 69028 w 85"/>
              <a:gd name="T19" fmla="*/ 243037 h 181"/>
              <a:gd name="T20" fmla="*/ 69028 w 85"/>
              <a:gd name="T21" fmla="*/ 256456 h 181"/>
              <a:gd name="T22" fmla="*/ 69028 w 85"/>
              <a:gd name="T23" fmla="*/ 265402 h 181"/>
              <a:gd name="T24" fmla="*/ 78441 w 85"/>
              <a:gd name="T25" fmla="*/ 269875 h 181"/>
              <a:gd name="T26" fmla="*/ 83148 w 85"/>
              <a:gd name="T27" fmla="*/ 265402 h 181"/>
              <a:gd name="T28" fmla="*/ 92561 w 85"/>
              <a:gd name="T29" fmla="*/ 251983 h 181"/>
              <a:gd name="T30" fmla="*/ 92561 w 85"/>
              <a:gd name="T31" fmla="*/ 238564 h 181"/>
              <a:gd name="T32" fmla="*/ 100405 w 85"/>
              <a:gd name="T33" fmla="*/ 225144 h 181"/>
              <a:gd name="T34" fmla="*/ 105111 w 85"/>
              <a:gd name="T35" fmla="*/ 211725 h 181"/>
              <a:gd name="T36" fmla="*/ 119231 w 85"/>
              <a:gd name="T37" fmla="*/ 193833 h 181"/>
              <a:gd name="T38" fmla="*/ 128644 w 85"/>
              <a:gd name="T39" fmla="*/ 180414 h 181"/>
              <a:gd name="T40" fmla="*/ 133350 w 85"/>
              <a:gd name="T41" fmla="*/ 166994 h 181"/>
              <a:gd name="T42" fmla="*/ 128644 w 85"/>
              <a:gd name="T43" fmla="*/ 161030 h 181"/>
              <a:gd name="T44" fmla="*/ 128644 w 85"/>
              <a:gd name="T45" fmla="*/ 122264 h 181"/>
              <a:gd name="T46" fmla="*/ 128644 w 85"/>
              <a:gd name="T47" fmla="*/ 95425 h 181"/>
              <a:gd name="T48" fmla="*/ 119231 w 85"/>
              <a:gd name="T49" fmla="*/ 82006 h 181"/>
              <a:gd name="T50" fmla="*/ 105111 w 85"/>
              <a:gd name="T51" fmla="*/ 89461 h 181"/>
              <a:gd name="T52" fmla="*/ 100405 w 85"/>
              <a:gd name="T53" fmla="*/ 89461 h 181"/>
              <a:gd name="T54" fmla="*/ 92561 w 85"/>
              <a:gd name="T55" fmla="*/ 89461 h 181"/>
              <a:gd name="T56" fmla="*/ 83148 w 85"/>
              <a:gd name="T57" fmla="*/ 89461 h 181"/>
              <a:gd name="T58" fmla="*/ 83148 w 85"/>
              <a:gd name="T59" fmla="*/ 82006 h 181"/>
              <a:gd name="T60" fmla="*/ 92561 w 85"/>
              <a:gd name="T61" fmla="*/ 68587 h 181"/>
              <a:gd name="T62" fmla="*/ 100405 w 85"/>
              <a:gd name="T63" fmla="*/ 68587 h 181"/>
              <a:gd name="T64" fmla="*/ 100405 w 85"/>
              <a:gd name="T65" fmla="*/ 55168 h 181"/>
              <a:gd name="T66" fmla="*/ 105111 w 85"/>
              <a:gd name="T67" fmla="*/ 50695 h 181"/>
              <a:gd name="T68" fmla="*/ 105111 w 85"/>
              <a:gd name="T69" fmla="*/ 44731 h 181"/>
              <a:gd name="T70" fmla="*/ 114524 w 85"/>
              <a:gd name="T71" fmla="*/ 37276 h 181"/>
              <a:gd name="T72" fmla="*/ 105111 w 85"/>
              <a:gd name="T73" fmla="*/ 23856 h 181"/>
              <a:gd name="T74" fmla="*/ 28239 w 85"/>
              <a:gd name="T75" fmla="*/ 0 h 181"/>
              <a:gd name="T76" fmla="*/ 28239 w 85"/>
              <a:gd name="T77" fmla="*/ 4473 h 181"/>
              <a:gd name="T78" fmla="*/ 18826 w 85"/>
              <a:gd name="T79" fmla="*/ 10437 h 181"/>
              <a:gd name="T80" fmla="*/ 18826 w 85"/>
              <a:gd name="T81" fmla="*/ 17892 h 181"/>
              <a:gd name="T82" fmla="*/ 14119 w 85"/>
              <a:gd name="T83" fmla="*/ 37276 h 181"/>
              <a:gd name="T84" fmla="*/ 4706 w 85"/>
              <a:gd name="T85" fmla="*/ 44731 h 181"/>
              <a:gd name="T86" fmla="*/ 0 w 85"/>
              <a:gd name="T87" fmla="*/ 50695 h 181"/>
              <a:gd name="T88" fmla="*/ 4706 w 85"/>
              <a:gd name="T89" fmla="*/ 55168 h 181"/>
              <a:gd name="T90" fmla="*/ 14119 w 85"/>
              <a:gd name="T91" fmla="*/ 68587 h 181"/>
              <a:gd name="T92" fmla="*/ 4706 w 85"/>
              <a:gd name="T93" fmla="*/ 68587 h 181"/>
              <a:gd name="T94" fmla="*/ 4706 w 85"/>
              <a:gd name="T95" fmla="*/ 89461 h 181"/>
              <a:gd name="T96" fmla="*/ 4706 w 85"/>
              <a:gd name="T97" fmla="*/ 95425 h 181"/>
              <a:gd name="T98" fmla="*/ 18826 w 85"/>
              <a:gd name="T99" fmla="*/ 95425 h 181"/>
              <a:gd name="T100" fmla="*/ 18826 w 85"/>
              <a:gd name="T101" fmla="*/ 108845 h 181"/>
              <a:gd name="T102" fmla="*/ 32945 w 85"/>
              <a:gd name="T103" fmla="*/ 108845 h 181"/>
              <a:gd name="T104" fmla="*/ 32945 w 85"/>
              <a:gd name="T105" fmla="*/ 113318 h 181"/>
              <a:gd name="T106" fmla="*/ 42358 w 85"/>
              <a:gd name="T107" fmla="*/ 113318 h 181"/>
              <a:gd name="T108" fmla="*/ 50202 w 85"/>
              <a:gd name="T109" fmla="*/ 122264 h 181"/>
              <a:gd name="T110" fmla="*/ 64322 w 85"/>
              <a:gd name="T111" fmla="*/ 126737 h 181"/>
              <a:gd name="T112" fmla="*/ 64322 w 85"/>
              <a:gd name="T113" fmla="*/ 134192 h 181"/>
              <a:gd name="T114" fmla="*/ 50202 w 85"/>
              <a:gd name="T115" fmla="*/ 140156 h 181"/>
              <a:gd name="T116" fmla="*/ 28239 w 85"/>
              <a:gd name="T117" fmla="*/ 153575 h 181"/>
              <a:gd name="T118" fmla="*/ 28239 w 85"/>
              <a:gd name="T119" fmla="*/ 166994 h 181"/>
              <a:gd name="T120" fmla="*/ 4706 w 85"/>
              <a:gd name="T121" fmla="*/ 180414 h 18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5"/>
              <a:gd name="T184" fmla="*/ 0 h 181"/>
              <a:gd name="T185" fmla="*/ 85 w 85"/>
              <a:gd name="T186" fmla="*/ 181 h 18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5" h="181">
                <a:moveTo>
                  <a:pt x="3" y="121"/>
                </a:moveTo>
                <a:lnTo>
                  <a:pt x="0" y="133"/>
                </a:lnTo>
                <a:lnTo>
                  <a:pt x="0" y="138"/>
                </a:lnTo>
                <a:lnTo>
                  <a:pt x="3" y="142"/>
                </a:lnTo>
                <a:lnTo>
                  <a:pt x="9" y="146"/>
                </a:lnTo>
                <a:lnTo>
                  <a:pt x="12" y="151"/>
                </a:lnTo>
                <a:lnTo>
                  <a:pt x="27" y="160"/>
                </a:lnTo>
                <a:lnTo>
                  <a:pt x="32" y="160"/>
                </a:lnTo>
                <a:lnTo>
                  <a:pt x="41" y="163"/>
                </a:lnTo>
                <a:lnTo>
                  <a:pt x="44" y="163"/>
                </a:lnTo>
                <a:lnTo>
                  <a:pt x="44" y="172"/>
                </a:lnTo>
                <a:lnTo>
                  <a:pt x="44" y="178"/>
                </a:lnTo>
                <a:lnTo>
                  <a:pt x="50" y="181"/>
                </a:lnTo>
                <a:lnTo>
                  <a:pt x="53" y="178"/>
                </a:lnTo>
                <a:lnTo>
                  <a:pt x="59" y="169"/>
                </a:lnTo>
                <a:lnTo>
                  <a:pt x="59" y="160"/>
                </a:lnTo>
                <a:lnTo>
                  <a:pt x="64" y="151"/>
                </a:lnTo>
                <a:lnTo>
                  <a:pt x="67" y="142"/>
                </a:lnTo>
                <a:lnTo>
                  <a:pt x="76" y="130"/>
                </a:lnTo>
                <a:lnTo>
                  <a:pt x="82" y="121"/>
                </a:lnTo>
                <a:lnTo>
                  <a:pt x="85" y="112"/>
                </a:lnTo>
                <a:lnTo>
                  <a:pt x="82" y="108"/>
                </a:lnTo>
                <a:lnTo>
                  <a:pt x="82" y="82"/>
                </a:lnTo>
                <a:lnTo>
                  <a:pt x="82" y="64"/>
                </a:lnTo>
                <a:lnTo>
                  <a:pt x="76" y="55"/>
                </a:lnTo>
                <a:lnTo>
                  <a:pt x="67" y="60"/>
                </a:lnTo>
                <a:lnTo>
                  <a:pt x="64" y="60"/>
                </a:lnTo>
                <a:lnTo>
                  <a:pt x="59" y="60"/>
                </a:lnTo>
                <a:lnTo>
                  <a:pt x="53" y="60"/>
                </a:lnTo>
                <a:lnTo>
                  <a:pt x="53" y="55"/>
                </a:lnTo>
                <a:lnTo>
                  <a:pt x="59" y="46"/>
                </a:lnTo>
                <a:lnTo>
                  <a:pt x="64" y="46"/>
                </a:lnTo>
                <a:lnTo>
                  <a:pt x="64" y="37"/>
                </a:lnTo>
                <a:lnTo>
                  <a:pt x="67" y="34"/>
                </a:lnTo>
                <a:lnTo>
                  <a:pt x="67" y="30"/>
                </a:lnTo>
                <a:lnTo>
                  <a:pt x="73" y="25"/>
                </a:lnTo>
                <a:lnTo>
                  <a:pt x="67" y="16"/>
                </a:lnTo>
                <a:lnTo>
                  <a:pt x="18" y="0"/>
                </a:lnTo>
                <a:lnTo>
                  <a:pt x="18" y="3"/>
                </a:lnTo>
                <a:lnTo>
                  <a:pt x="12" y="7"/>
                </a:lnTo>
                <a:lnTo>
                  <a:pt x="12" y="12"/>
                </a:lnTo>
                <a:lnTo>
                  <a:pt x="9" y="25"/>
                </a:lnTo>
                <a:lnTo>
                  <a:pt x="3" y="30"/>
                </a:lnTo>
                <a:lnTo>
                  <a:pt x="0" y="34"/>
                </a:lnTo>
                <a:lnTo>
                  <a:pt x="3" y="37"/>
                </a:lnTo>
                <a:lnTo>
                  <a:pt x="9" y="46"/>
                </a:lnTo>
                <a:lnTo>
                  <a:pt x="3" y="46"/>
                </a:lnTo>
                <a:lnTo>
                  <a:pt x="3" y="60"/>
                </a:lnTo>
                <a:lnTo>
                  <a:pt x="3" y="64"/>
                </a:lnTo>
                <a:lnTo>
                  <a:pt x="12" y="64"/>
                </a:lnTo>
                <a:lnTo>
                  <a:pt x="12" y="73"/>
                </a:lnTo>
                <a:lnTo>
                  <a:pt x="21" y="73"/>
                </a:lnTo>
                <a:lnTo>
                  <a:pt x="21" y="76"/>
                </a:lnTo>
                <a:lnTo>
                  <a:pt x="27" y="76"/>
                </a:lnTo>
                <a:lnTo>
                  <a:pt x="32" y="82"/>
                </a:lnTo>
                <a:lnTo>
                  <a:pt x="41" y="85"/>
                </a:lnTo>
                <a:lnTo>
                  <a:pt x="41" y="90"/>
                </a:lnTo>
                <a:lnTo>
                  <a:pt x="32" y="94"/>
                </a:lnTo>
                <a:lnTo>
                  <a:pt x="18" y="103"/>
                </a:lnTo>
                <a:lnTo>
                  <a:pt x="18" y="112"/>
                </a:lnTo>
                <a:lnTo>
                  <a:pt x="3" y="121"/>
                </a:lnTo>
                <a:close/>
              </a:path>
            </a:pathLst>
          </a:custGeom>
          <a:solidFill>
            <a:srgbClr val="FFFF66"/>
          </a:solidFill>
          <a:ln w="3175">
            <a:solidFill>
              <a:srgbClr val="000000"/>
            </a:solidFill>
            <a:round/>
            <a:headEnd/>
            <a:tailEnd/>
          </a:ln>
        </p:spPr>
        <p:txBody>
          <a:bodyPr/>
          <a:lstStyle/>
          <a:p>
            <a:endParaRPr lang="en-US"/>
          </a:p>
        </p:txBody>
      </p:sp>
      <p:sp>
        <p:nvSpPr>
          <p:cNvPr id="332848" name="Freeform 76"/>
          <p:cNvSpPr>
            <a:spLocks/>
          </p:cNvSpPr>
          <p:nvPr/>
        </p:nvSpPr>
        <p:spPr bwMode="auto">
          <a:xfrm rot="-133339">
            <a:off x="4430713" y="2782888"/>
            <a:ext cx="712787" cy="501650"/>
          </a:xfrm>
          <a:custGeom>
            <a:avLst/>
            <a:gdLst>
              <a:gd name="T0" fmla="*/ 537663 w 464"/>
              <a:gd name="T1" fmla="*/ 438944 h 336"/>
              <a:gd name="T2" fmla="*/ 537663 w 464"/>
              <a:gd name="T3" fmla="*/ 456860 h 336"/>
              <a:gd name="T4" fmla="*/ 529982 w 464"/>
              <a:gd name="T5" fmla="*/ 470297 h 336"/>
              <a:gd name="T6" fmla="*/ 525373 w 464"/>
              <a:gd name="T7" fmla="*/ 483734 h 336"/>
              <a:gd name="T8" fmla="*/ 516156 w 464"/>
              <a:gd name="T9" fmla="*/ 501650 h 336"/>
              <a:gd name="T10" fmla="*/ 525373 w 464"/>
              <a:gd name="T11" fmla="*/ 497171 h 336"/>
              <a:gd name="T12" fmla="*/ 546880 w 464"/>
              <a:gd name="T13" fmla="*/ 491199 h 336"/>
              <a:gd name="T14" fmla="*/ 565314 w 464"/>
              <a:gd name="T15" fmla="*/ 483734 h 336"/>
              <a:gd name="T16" fmla="*/ 600646 w 464"/>
              <a:gd name="T17" fmla="*/ 477762 h 336"/>
              <a:gd name="T18" fmla="*/ 614472 w 464"/>
              <a:gd name="T19" fmla="*/ 465818 h 336"/>
              <a:gd name="T20" fmla="*/ 672846 w 464"/>
              <a:gd name="T21" fmla="*/ 425507 h 336"/>
              <a:gd name="T22" fmla="*/ 685136 w 464"/>
              <a:gd name="T23" fmla="*/ 419535 h 336"/>
              <a:gd name="T24" fmla="*/ 698961 w 464"/>
              <a:gd name="T25" fmla="*/ 406098 h 336"/>
              <a:gd name="T26" fmla="*/ 712787 w 464"/>
              <a:gd name="T27" fmla="*/ 394154 h 336"/>
              <a:gd name="T28" fmla="*/ 691281 w 464"/>
              <a:gd name="T29" fmla="*/ 401619 h 336"/>
              <a:gd name="T30" fmla="*/ 677455 w 464"/>
              <a:gd name="T31" fmla="*/ 412070 h 336"/>
              <a:gd name="T32" fmla="*/ 663629 w 464"/>
              <a:gd name="T33" fmla="*/ 425507 h 336"/>
              <a:gd name="T34" fmla="*/ 663629 w 464"/>
              <a:gd name="T35" fmla="*/ 412070 h 336"/>
              <a:gd name="T36" fmla="*/ 677455 w 464"/>
              <a:gd name="T37" fmla="*/ 394154 h 336"/>
              <a:gd name="T38" fmla="*/ 672846 w 464"/>
              <a:gd name="T39" fmla="*/ 394154 h 336"/>
              <a:gd name="T40" fmla="*/ 659021 w 464"/>
              <a:gd name="T41" fmla="*/ 406098 h 336"/>
              <a:gd name="T42" fmla="*/ 600646 w 464"/>
              <a:gd name="T43" fmla="*/ 432972 h 336"/>
              <a:gd name="T44" fmla="*/ 565314 w 464"/>
              <a:gd name="T45" fmla="*/ 452381 h 336"/>
              <a:gd name="T46" fmla="*/ 551488 w 464"/>
              <a:gd name="T47" fmla="*/ 456860 h 336"/>
              <a:gd name="T48" fmla="*/ 551488 w 464"/>
              <a:gd name="T49" fmla="*/ 438944 h 336"/>
              <a:gd name="T50" fmla="*/ 551488 w 464"/>
              <a:gd name="T51" fmla="*/ 425507 h 336"/>
              <a:gd name="T52" fmla="*/ 565314 w 464"/>
              <a:gd name="T53" fmla="*/ 406098 h 336"/>
              <a:gd name="T54" fmla="*/ 551488 w 464"/>
              <a:gd name="T55" fmla="*/ 316517 h 336"/>
              <a:gd name="T56" fmla="*/ 546880 w 464"/>
              <a:gd name="T57" fmla="*/ 238881 h 336"/>
              <a:gd name="T58" fmla="*/ 529982 w 464"/>
              <a:gd name="T59" fmla="*/ 204542 h 336"/>
              <a:gd name="T60" fmla="*/ 525373 w 464"/>
              <a:gd name="T61" fmla="*/ 159752 h 336"/>
              <a:gd name="T62" fmla="*/ 511548 w 464"/>
              <a:gd name="T63" fmla="*/ 149301 h 336"/>
              <a:gd name="T64" fmla="*/ 511548 w 464"/>
              <a:gd name="T65" fmla="*/ 155273 h 336"/>
              <a:gd name="T66" fmla="*/ 511548 w 464"/>
              <a:gd name="T67" fmla="*/ 135864 h 336"/>
              <a:gd name="T68" fmla="*/ 497722 w 464"/>
              <a:gd name="T69" fmla="*/ 91073 h 336"/>
              <a:gd name="T70" fmla="*/ 497722 w 464"/>
              <a:gd name="T71" fmla="*/ 56734 h 336"/>
              <a:gd name="T72" fmla="*/ 483896 w 464"/>
              <a:gd name="T73" fmla="*/ 19409 h 336"/>
              <a:gd name="T74" fmla="*/ 483896 w 464"/>
              <a:gd name="T75" fmla="*/ 11944 h 336"/>
              <a:gd name="T76" fmla="*/ 364074 w 464"/>
              <a:gd name="T77" fmla="*/ 23888 h 336"/>
              <a:gd name="T78" fmla="*/ 350249 w 464"/>
              <a:gd name="T79" fmla="*/ 32846 h 336"/>
              <a:gd name="T80" fmla="*/ 291874 w 464"/>
              <a:gd name="T81" fmla="*/ 91073 h 336"/>
              <a:gd name="T82" fmla="*/ 291874 w 464"/>
              <a:gd name="T83" fmla="*/ 101524 h 336"/>
              <a:gd name="T84" fmla="*/ 279585 w 464"/>
              <a:gd name="T85" fmla="*/ 122426 h 336"/>
              <a:gd name="T86" fmla="*/ 251933 w 464"/>
              <a:gd name="T87" fmla="*/ 149301 h 336"/>
              <a:gd name="T88" fmla="*/ 259614 w 464"/>
              <a:gd name="T89" fmla="*/ 159752 h 336"/>
              <a:gd name="T90" fmla="*/ 273440 w 464"/>
              <a:gd name="T91" fmla="*/ 167217 h 336"/>
              <a:gd name="T92" fmla="*/ 265759 w 464"/>
              <a:gd name="T93" fmla="*/ 186626 h 336"/>
              <a:gd name="T94" fmla="*/ 273440 w 464"/>
              <a:gd name="T95" fmla="*/ 204542 h 336"/>
              <a:gd name="T96" fmla="*/ 230427 w 464"/>
              <a:gd name="T97" fmla="*/ 244853 h 336"/>
              <a:gd name="T98" fmla="*/ 161299 w 464"/>
              <a:gd name="T99" fmla="*/ 258290 h 336"/>
              <a:gd name="T100" fmla="*/ 133648 w 464"/>
              <a:gd name="T101" fmla="*/ 250825 h 336"/>
              <a:gd name="T102" fmla="*/ 90635 w 464"/>
              <a:gd name="T103" fmla="*/ 258290 h 336"/>
              <a:gd name="T104" fmla="*/ 49158 w 464"/>
              <a:gd name="T105" fmla="*/ 276206 h 336"/>
              <a:gd name="T106" fmla="*/ 41477 w 464"/>
              <a:gd name="T107" fmla="*/ 298601 h 336"/>
              <a:gd name="T108" fmla="*/ 70664 w 464"/>
              <a:gd name="T109" fmla="*/ 329954 h 336"/>
              <a:gd name="T110" fmla="*/ 55302 w 464"/>
              <a:gd name="T111" fmla="*/ 343391 h 336"/>
              <a:gd name="T112" fmla="*/ 13826 w 464"/>
              <a:gd name="T113" fmla="*/ 388182 h 336"/>
              <a:gd name="T114" fmla="*/ 9217 w 464"/>
              <a:gd name="T115" fmla="*/ 425507 h 336"/>
              <a:gd name="T116" fmla="*/ 399407 w 464"/>
              <a:gd name="T117" fmla="*/ 361307 h 336"/>
              <a:gd name="T118" fmla="*/ 404015 w 464"/>
              <a:gd name="T119" fmla="*/ 367279 h 336"/>
              <a:gd name="T120" fmla="*/ 413232 w 464"/>
              <a:gd name="T121" fmla="*/ 374744 h 336"/>
              <a:gd name="T122" fmla="*/ 427058 w 464"/>
              <a:gd name="T123" fmla="*/ 401619 h 336"/>
              <a:gd name="T124" fmla="*/ 453173 w 464"/>
              <a:gd name="T125" fmla="*/ 412070 h 3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64"/>
              <a:gd name="T190" fmla="*/ 0 h 336"/>
              <a:gd name="T191" fmla="*/ 464 w 464"/>
              <a:gd name="T192" fmla="*/ 336 h 3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64" h="336">
                <a:moveTo>
                  <a:pt x="301" y="276"/>
                </a:moveTo>
                <a:lnTo>
                  <a:pt x="350" y="294"/>
                </a:lnTo>
                <a:lnTo>
                  <a:pt x="356" y="303"/>
                </a:lnTo>
                <a:lnTo>
                  <a:pt x="350" y="306"/>
                </a:lnTo>
                <a:lnTo>
                  <a:pt x="350" y="312"/>
                </a:lnTo>
                <a:lnTo>
                  <a:pt x="345" y="315"/>
                </a:lnTo>
                <a:lnTo>
                  <a:pt x="345" y="324"/>
                </a:lnTo>
                <a:lnTo>
                  <a:pt x="342" y="324"/>
                </a:lnTo>
                <a:lnTo>
                  <a:pt x="336" y="333"/>
                </a:lnTo>
                <a:lnTo>
                  <a:pt x="336" y="336"/>
                </a:lnTo>
                <a:lnTo>
                  <a:pt x="342" y="336"/>
                </a:lnTo>
                <a:lnTo>
                  <a:pt x="342" y="333"/>
                </a:lnTo>
                <a:lnTo>
                  <a:pt x="350" y="329"/>
                </a:lnTo>
                <a:lnTo>
                  <a:pt x="356" y="329"/>
                </a:lnTo>
                <a:lnTo>
                  <a:pt x="368" y="329"/>
                </a:lnTo>
                <a:lnTo>
                  <a:pt x="368" y="324"/>
                </a:lnTo>
                <a:lnTo>
                  <a:pt x="382" y="324"/>
                </a:lnTo>
                <a:lnTo>
                  <a:pt x="391" y="320"/>
                </a:lnTo>
                <a:lnTo>
                  <a:pt x="397" y="315"/>
                </a:lnTo>
                <a:lnTo>
                  <a:pt x="400" y="312"/>
                </a:lnTo>
                <a:lnTo>
                  <a:pt x="429" y="290"/>
                </a:lnTo>
                <a:lnTo>
                  <a:pt x="438" y="285"/>
                </a:lnTo>
                <a:lnTo>
                  <a:pt x="441" y="281"/>
                </a:lnTo>
                <a:lnTo>
                  <a:pt x="446" y="281"/>
                </a:lnTo>
                <a:lnTo>
                  <a:pt x="450" y="276"/>
                </a:lnTo>
                <a:lnTo>
                  <a:pt x="455" y="272"/>
                </a:lnTo>
                <a:lnTo>
                  <a:pt x="459" y="272"/>
                </a:lnTo>
                <a:lnTo>
                  <a:pt x="464" y="264"/>
                </a:lnTo>
                <a:lnTo>
                  <a:pt x="455" y="269"/>
                </a:lnTo>
                <a:lnTo>
                  <a:pt x="450" y="269"/>
                </a:lnTo>
                <a:lnTo>
                  <a:pt x="441" y="272"/>
                </a:lnTo>
                <a:lnTo>
                  <a:pt x="441" y="276"/>
                </a:lnTo>
                <a:lnTo>
                  <a:pt x="438" y="281"/>
                </a:lnTo>
                <a:lnTo>
                  <a:pt x="432" y="285"/>
                </a:lnTo>
                <a:lnTo>
                  <a:pt x="429" y="281"/>
                </a:lnTo>
                <a:lnTo>
                  <a:pt x="432" y="276"/>
                </a:lnTo>
                <a:lnTo>
                  <a:pt x="438" y="272"/>
                </a:lnTo>
                <a:lnTo>
                  <a:pt x="441" y="264"/>
                </a:lnTo>
                <a:lnTo>
                  <a:pt x="441" y="260"/>
                </a:lnTo>
                <a:lnTo>
                  <a:pt x="438" y="264"/>
                </a:lnTo>
                <a:lnTo>
                  <a:pt x="432" y="269"/>
                </a:lnTo>
                <a:lnTo>
                  <a:pt x="429" y="272"/>
                </a:lnTo>
                <a:lnTo>
                  <a:pt x="414" y="281"/>
                </a:lnTo>
                <a:lnTo>
                  <a:pt x="391" y="290"/>
                </a:lnTo>
                <a:lnTo>
                  <a:pt x="377" y="299"/>
                </a:lnTo>
                <a:lnTo>
                  <a:pt x="368" y="303"/>
                </a:lnTo>
                <a:lnTo>
                  <a:pt x="365" y="312"/>
                </a:lnTo>
                <a:lnTo>
                  <a:pt x="359" y="306"/>
                </a:lnTo>
                <a:lnTo>
                  <a:pt x="359" y="303"/>
                </a:lnTo>
                <a:lnTo>
                  <a:pt x="359" y="294"/>
                </a:lnTo>
                <a:lnTo>
                  <a:pt x="368" y="290"/>
                </a:lnTo>
                <a:lnTo>
                  <a:pt x="359" y="285"/>
                </a:lnTo>
                <a:lnTo>
                  <a:pt x="368" y="276"/>
                </a:lnTo>
                <a:lnTo>
                  <a:pt x="368" y="272"/>
                </a:lnTo>
                <a:lnTo>
                  <a:pt x="368" y="269"/>
                </a:lnTo>
                <a:lnTo>
                  <a:pt x="359" y="212"/>
                </a:lnTo>
                <a:lnTo>
                  <a:pt x="356" y="212"/>
                </a:lnTo>
                <a:lnTo>
                  <a:pt x="356" y="160"/>
                </a:lnTo>
                <a:lnTo>
                  <a:pt x="350" y="146"/>
                </a:lnTo>
                <a:lnTo>
                  <a:pt x="345" y="137"/>
                </a:lnTo>
                <a:lnTo>
                  <a:pt x="345" y="125"/>
                </a:lnTo>
                <a:lnTo>
                  <a:pt x="342" y="107"/>
                </a:lnTo>
                <a:lnTo>
                  <a:pt x="336" y="100"/>
                </a:lnTo>
                <a:lnTo>
                  <a:pt x="333" y="100"/>
                </a:lnTo>
                <a:lnTo>
                  <a:pt x="336" y="104"/>
                </a:lnTo>
                <a:lnTo>
                  <a:pt x="333" y="104"/>
                </a:lnTo>
                <a:lnTo>
                  <a:pt x="333" y="100"/>
                </a:lnTo>
                <a:lnTo>
                  <a:pt x="333" y="91"/>
                </a:lnTo>
                <a:lnTo>
                  <a:pt x="324" y="68"/>
                </a:lnTo>
                <a:lnTo>
                  <a:pt x="324" y="61"/>
                </a:lnTo>
                <a:lnTo>
                  <a:pt x="327" y="52"/>
                </a:lnTo>
                <a:lnTo>
                  <a:pt x="324" y="38"/>
                </a:lnTo>
                <a:lnTo>
                  <a:pt x="315" y="16"/>
                </a:lnTo>
                <a:lnTo>
                  <a:pt x="315" y="13"/>
                </a:lnTo>
                <a:lnTo>
                  <a:pt x="310" y="13"/>
                </a:lnTo>
                <a:lnTo>
                  <a:pt x="315" y="8"/>
                </a:lnTo>
                <a:lnTo>
                  <a:pt x="310" y="0"/>
                </a:lnTo>
                <a:lnTo>
                  <a:pt x="237" y="16"/>
                </a:lnTo>
                <a:lnTo>
                  <a:pt x="231" y="16"/>
                </a:lnTo>
                <a:lnTo>
                  <a:pt x="228" y="22"/>
                </a:lnTo>
                <a:lnTo>
                  <a:pt x="210" y="38"/>
                </a:lnTo>
                <a:lnTo>
                  <a:pt x="190" y="61"/>
                </a:lnTo>
                <a:lnTo>
                  <a:pt x="187" y="64"/>
                </a:lnTo>
                <a:lnTo>
                  <a:pt x="190" y="68"/>
                </a:lnTo>
                <a:lnTo>
                  <a:pt x="187" y="77"/>
                </a:lnTo>
                <a:lnTo>
                  <a:pt x="182" y="82"/>
                </a:lnTo>
                <a:lnTo>
                  <a:pt x="164" y="95"/>
                </a:lnTo>
                <a:lnTo>
                  <a:pt x="164" y="100"/>
                </a:lnTo>
                <a:lnTo>
                  <a:pt x="164" y="107"/>
                </a:lnTo>
                <a:lnTo>
                  <a:pt x="169" y="107"/>
                </a:lnTo>
                <a:lnTo>
                  <a:pt x="173" y="107"/>
                </a:lnTo>
                <a:lnTo>
                  <a:pt x="178" y="112"/>
                </a:lnTo>
                <a:lnTo>
                  <a:pt x="173" y="116"/>
                </a:lnTo>
                <a:lnTo>
                  <a:pt x="173" y="125"/>
                </a:lnTo>
                <a:lnTo>
                  <a:pt x="178" y="130"/>
                </a:lnTo>
                <a:lnTo>
                  <a:pt x="178" y="137"/>
                </a:lnTo>
                <a:lnTo>
                  <a:pt x="164" y="146"/>
                </a:lnTo>
                <a:lnTo>
                  <a:pt x="150" y="164"/>
                </a:lnTo>
                <a:lnTo>
                  <a:pt x="137" y="168"/>
                </a:lnTo>
                <a:lnTo>
                  <a:pt x="105" y="173"/>
                </a:lnTo>
                <a:lnTo>
                  <a:pt x="96" y="168"/>
                </a:lnTo>
                <a:lnTo>
                  <a:pt x="87" y="168"/>
                </a:lnTo>
                <a:lnTo>
                  <a:pt x="73" y="168"/>
                </a:lnTo>
                <a:lnTo>
                  <a:pt x="59" y="173"/>
                </a:lnTo>
                <a:lnTo>
                  <a:pt x="41" y="182"/>
                </a:lnTo>
                <a:lnTo>
                  <a:pt x="32" y="185"/>
                </a:lnTo>
                <a:lnTo>
                  <a:pt x="27" y="194"/>
                </a:lnTo>
                <a:lnTo>
                  <a:pt x="27" y="200"/>
                </a:lnTo>
                <a:lnTo>
                  <a:pt x="41" y="216"/>
                </a:lnTo>
                <a:lnTo>
                  <a:pt x="46" y="221"/>
                </a:lnTo>
                <a:lnTo>
                  <a:pt x="41" y="224"/>
                </a:lnTo>
                <a:lnTo>
                  <a:pt x="36" y="230"/>
                </a:lnTo>
                <a:lnTo>
                  <a:pt x="32" y="237"/>
                </a:lnTo>
                <a:lnTo>
                  <a:pt x="9" y="260"/>
                </a:lnTo>
                <a:lnTo>
                  <a:pt x="0" y="269"/>
                </a:lnTo>
                <a:lnTo>
                  <a:pt x="6" y="285"/>
                </a:lnTo>
                <a:lnTo>
                  <a:pt x="254" y="237"/>
                </a:lnTo>
                <a:lnTo>
                  <a:pt x="260" y="242"/>
                </a:lnTo>
                <a:lnTo>
                  <a:pt x="260" y="246"/>
                </a:lnTo>
                <a:lnTo>
                  <a:pt x="263" y="246"/>
                </a:lnTo>
                <a:lnTo>
                  <a:pt x="263" y="251"/>
                </a:lnTo>
                <a:lnTo>
                  <a:pt x="269" y="251"/>
                </a:lnTo>
                <a:lnTo>
                  <a:pt x="278" y="264"/>
                </a:lnTo>
                <a:lnTo>
                  <a:pt x="278" y="269"/>
                </a:lnTo>
                <a:lnTo>
                  <a:pt x="283" y="272"/>
                </a:lnTo>
                <a:lnTo>
                  <a:pt x="295" y="276"/>
                </a:lnTo>
                <a:lnTo>
                  <a:pt x="301" y="276"/>
                </a:lnTo>
                <a:close/>
              </a:path>
            </a:pathLst>
          </a:custGeom>
          <a:solidFill>
            <a:srgbClr val="FFFF66"/>
          </a:solidFill>
          <a:ln w="3175">
            <a:solidFill>
              <a:srgbClr val="000000"/>
            </a:solidFill>
            <a:round/>
            <a:headEnd/>
            <a:tailEnd/>
          </a:ln>
        </p:spPr>
        <p:txBody>
          <a:bodyPr/>
          <a:lstStyle/>
          <a:p>
            <a:endParaRPr lang="en-US"/>
          </a:p>
        </p:txBody>
      </p:sp>
      <p:sp>
        <p:nvSpPr>
          <p:cNvPr id="332849" name="Freeform 77"/>
          <p:cNvSpPr>
            <a:spLocks/>
          </p:cNvSpPr>
          <p:nvPr/>
        </p:nvSpPr>
        <p:spPr bwMode="auto">
          <a:xfrm rot="-133339">
            <a:off x="5068888" y="2417763"/>
            <a:ext cx="341312" cy="508000"/>
          </a:xfrm>
          <a:custGeom>
            <a:avLst/>
            <a:gdLst>
              <a:gd name="T0" fmla="*/ 71936 w 223"/>
              <a:gd name="T1" fmla="*/ 457349 h 341"/>
              <a:gd name="T2" fmla="*/ 71936 w 223"/>
              <a:gd name="T3" fmla="*/ 467777 h 341"/>
              <a:gd name="T4" fmla="*/ 90302 w 223"/>
              <a:gd name="T5" fmla="*/ 481185 h 341"/>
              <a:gd name="T6" fmla="*/ 90302 w 223"/>
              <a:gd name="T7" fmla="*/ 494592 h 341"/>
              <a:gd name="T8" fmla="*/ 104077 w 223"/>
              <a:gd name="T9" fmla="*/ 508000 h 341"/>
              <a:gd name="T10" fmla="*/ 104077 w 223"/>
              <a:gd name="T11" fmla="*/ 481185 h 341"/>
              <a:gd name="T12" fmla="*/ 120913 w 223"/>
              <a:gd name="T13" fmla="*/ 449900 h 341"/>
              <a:gd name="T14" fmla="*/ 125505 w 223"/>
              <a:gd name="T15" fmla="*/ 432023 h 341"/>
              <a:gd name="T16" fmla="*/ 139280 w 223"/>
              <a:gd name="T17" fmla="*/ 405208 h 341"/>
              <a:gd name="T18" fmla="*/ 146933 w 223"/>
              <a:gd name="T19" fmla="*/ 409677 h 341"/>
              <a:gd name="T20" fmla="*/ 153055 w 223"/>
              <a:gd name="T21" fmla="*/ 409677 h 341"/>
              <a:gd name="T22" fmla="*/ 153055 w 223"/>
              <a:gd name="T23" fmla="*/ 399249 h 341"/>
              <a:gd name="T24" fmla="*/ 182135 w 223"/>
              <a:gd name="T25" fmla="*/ 391801 h 341"/>
              <a:gd name="T26" fmla="*/ 182135 w 223"/>
              <a:gd name="T27" fmla="*/ 378393 h 341"/>
              <a:gd name="T28" fmla="*/ 195910 w 223"/>
              <a:gd name="T29" fmla="*/ 372434 h 341"/>
              <a:gd name="T30" fmla="*/ 202032 w 223"/>
              <a:gd name="T31" fmla="*/ 360516 h 341"/>
              <a:gd name="T32" fmla="*/ 215807 w 223"/>
              <a:gd name="T33" fmla="*/ 333701 h 341"/>
              <a:gd name="T34" fmla="*/ 231113 w 223"/>
              <a:gd name="T35" fmla="*/ 333701 h 341"/>
              <a:gd name="T36" fmla="*/ 237235 w 223"/>
              <a:gd name="T37" fmla="*/ 320293 h 341"/>
              <a:gd name="T38" fmla="*/ 251010 w 223"/>
              <a:gd name="T39" fmla="*/ 314334 h 341"/>
              <a:gd name="T40" fmla="*/ 272437 w 223"/>
              <a:gd name="T41" fmla="*/ 300927 h 341"/>
              <a:gd name="T42" fmla="*/ 293865 w 223"/>
              <a:gd name="T43" fmla="*/ 289009 h 341"/>
              <a:gd name="T44" fmla="*/ 321415 w 223"/>
              <a:gd name="T45" fmla="*/ 269642 h 341"/>
              <a:gd name="T46" fmla="*/ 327537 w 223"/>
              <a:gd name="T47" fmla="*/ 256235 h 341"/>
              <a:gd name="T48" fmla="*/ 341312 w 223"/>
              <a:gd name="T49" fmla="*/ 256235 h 341"/>
              <a:gd name="T50" fmla="*/ 341312 w 223"/>
              <a:gd name="T51" fmla="*/ 238358 h 341"/>
              <a:gd name="T52" fmla="*/ 327537 w 223"/>
              <a:gd name="T53" fmla="*/ 229419 h 341"/>
              <a:gd name="T54" fmla="*/ 335190 w 223"/>
              <a:gd name="T55" fmla="*/ 217501 h 341"/>
              <a:gd name="T56" fmla="*/ 321415 w 223"/>
              <a:gd name="T57" fmla="*/ 198135 h 341"/>
              <a:gd name="T58" fmla="*/ 313762 w 223"/>
              <a:gd name="T59" fmla="*/ 204094 h 341"/>
              <a:gd name="T60" fmla="*/ 293865 w 223"/>
              <a:gd name="T61" fmla="*/ 204094 h 341"/>
              <a:gd name="T62" fmla="*/ 293865 w 223"/>
              <a:gd name="T63" fmla="*/ 171320 h 341"/>
              <a:gd name="T64" fmla="*/ 278560 w 223"/>
              <a:gd name="T65" fmla="*/ 166850 h 341"/>
              <a:gd name="T66" fmla="*/ 258662 w 223"/>
              <a:gd name="T67" fmla="*/ 166850 h 341"/>
              <a:gd name="T68" fmla="*/ 251010 w 223"/>
              <a:gd name="T69" fmla="*/ 147484 h 341"/>
              <a:gd name="T70" fmla="*/ 202032 w 223"/>
              <a:gd name="T71" fmla="*/ 17877 h 341"/>
              <a:gd name="T72" fmla="*/ 160707 w 223"/>
              <a:gd name="T73" fmla="*/ 0 h 341"/>
              <a:gd name="T74" fmla="*/ 146933 w 223"/>
              <a:gd name="T75" fmla="*/ 4469 h 341"/>
              <a:gd name="T76" fmla="*/ 139280 w 223"/>
              <a:gd name="T77" fmla="*/ 10428 h 341"/>
              <a:gd name="T78" fmla="*/ 111730 w 223"/>
              <a:gd name="T79" fmla="*/ 31284 h 341"/>
              <a:gd name="T80" fmla="*/ 97955 w 223"/>
              <a:gd name="T81" fmla="*/ 23836 h 341"/>
              <a:gd name="T82" fmla="*/ 97955 w 223"/>
              <a:gd name="T83" fmla="*/ 4469 h 341"/>
              <a:gd name="T84" fmla="*/ 76527 w 223"/>
              <a:gd name="T85" fmla="*/ 10428 h 341"/>
              <a:gd name="T86" fmla="*/ 41325 w 223"/>
              <a:gd name="T87" fmla="*/ 122158 h 341"/>
              <a:gd name="T88" fmla="*/ 48978 w 223"/>
              <a:gd name="T89" fmla="*/ 134076 h 341"/>
              <a:gd name="T90" fmla="*/ 41325 w 223"/>
              <a:gd name="T91" fmla="*/ 147484 h 341"/>
              <a:gd name="T92" fmla="*/ 48978 w 223"/>
              <a:gd name="T93" fmla="*/ 193666 h 341"/>
              <a:gd name="T94" fmla="*/ 41325 w 223"/>
              <a:gd name="T95" fmla="*/ 211543 h 341"/>
              <a:gd name="T96" fmla="*/ 27550 w 223"/>
              <a:gd name="T97" fmla="*/ 238358 h 341"/>
              <a:gd name="T98" fmla="*/ 27550 w 223"/>
              <a:gd name="T99" fmla="*/ 256235 h 341"/>
              <a:gd name="T100" fmla="*/ 22958 w 223"/>
              <a:gd name="T101" fmla="*/ 262194 h 341"/>
              <a:gd name="T102" fmla="*/ 13775 w 223"/>
              <a:gd name="T103" fmla="*/ 269642 h 341"/>
              <a:gd name="T104" fmla="*/ 0 w 223"/>
              <a:gd name="T105" fmla="*/ 269642 h 34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23"/>
              <a:gd name="T160" fmla="*/ 0 h 341"/>
              <a:gd name="T161" fmla="*/ 223 w 223"/>
              <a:gd name="T162" fmla="*/ 341 h 34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23" h="341">
                <a:moveTo>
                  <a:pt x="0" y="181"/>
                </a:moveTo>
                <a:lnTo>
                  <a:pt x="47" y="307"/>
                </a:lnTo>
                <a:lnTo>
                  <a:pt x="47" y="311"/>
                </a:lnTo>
                <a:lnTo>
                  <a:pt x="47" y="314"/>
                </a:lnTo>
                <a:lnTo>
                  <a:pt x="55" y="323"/>
                </a:lnTo>
                <a:lnTo>
                  <a:pt x="59" y="323"/>
                </a:lnTo>
                <a:lnTo>
                  <a:pt x="59" y="329"/>
                </a:lnTo>
                <a:lnTo>
                  <a:pt x="59" y="332"/>
                </a:lnTo>
                <a:lnTo>
                  <a:pt x="64" y="341"/>
                </a:lnTo>
                <a:lnTo>
                  <a:pt x="68" y="341"/>
                </a:lnTo>
                <a:lnTo>
                  <a:pt x="68" y="332"/>
                </a:lnTo>
                <a:lnTo>
                  <a:pt x="68" y="323"/>
                </a:lnTo>
                <a:lnTo>
                  <a:pt x="73" y="314"/>
                </a:lnTo>
                <a:lnTo>
                  <a:pt x="79" y="302"/>
                </a:lnTo>
                <a:lnTo>
                  <a:pt x="82" y="293"/>
                </a:lnTo>
                <a:lnTo>
                  <a:pt x="82" y="290"/>
                </a:lnTo>
                <a:lnTo>
                  <a:pt x="79" y="281"/>
                </a:lnTo>
                <a:lnTo>
                  <a:pt x="91" y="272"/>
                </a:lnTo>
                <a:lnTo>
                  <a:pt x="96" y="272"/>
                </a:lnTo>
                <a:lnTo>
                  <a:pt x="96" y="275"/>
                </a:lnTo>
                <a:lnTo>
                  <a:pt x="100" y="281"/>
                </a:lnTo>
                <a:lnTo>
                  <a:pt x="100" y="275"/>
                </a:lnTo>
                <a:lnTo>
                  <a:pt x="100" y="272"/>
                </a:lnTo>
                <a:lnTo>
                  <a:pt x="100" y="268"/>
                </a:lnTo>
                <a:lnTo>
                  <a:pt x="114" y="268"/>
                </a:lnTo>
                <a:lnTo>
                  <a:pt x="119" y="263"/>
                </a:lnTo>
                <a:lnTo>
                  <a:pt x="119" y="259"/>
                </a:lnTo>
                <a:lnTo>
                  <a:pt x="119" y="254"/>
                </a:lnTo>
                <a:lnTo>
                  <a:pt x="123" y="254"/>
                </a:lnTo>
                <a:lnTo>
                  <a:pt x="128" y="250"/>
                </a:lnTo>
                <a:lnTo>
                  <a:pt x="132" y="250"/>
                </a:lnTo>
                <a:lnTo>
                  <a:pt x="132" y="242"/>
                </a:lnTo>
                <a:lnTo>
                  <a:pt x="132" y="233"/>
                </a:lnTo>
                <a:lnTo>
                  <a:pt x="141" y="224"/>
                </a:lnTo>
                <a:lnTo>
                  <a:pt x="141" y="220"/>
                </a:lnTo>
                <a:lnTo>
                  <a:pt x="151" y="224"/>
                </a:lnTo>
                <a:lnTo>
                  <a:pt x="155" y="220"/>
                </a:lnTo>
                <a:lnTo>
                  <a:pt x="155" y="215"/>
                </a:lnTo>
                <a:lnTo>
                  <a:pt x="160" y="211"/>
                </a:lnTo>
                <a:lnTo>
                  <a:pt x="164" y="211"/>
                </a:lnTo>
                <a:lnTo>
                  <a:pt x="169" y="202"/>
                </a:lnTo>
                <a:lnTo>
                  <a:pt x="178" y="202"/>
                </a:lnTo>
                <a:lnTo>
                  <a:pt x="182" y="206"/>
                </a:lnTo>
                <a:lnTo>
                  <a:pt x="192" y="194"/>
                </a:lnTo>
                <a:lnTo>
                  <a:pt x="196" y="190"/>
                </a:lnTo>
                <a:lnTo>
                  <a:pt x="210" y="181"/>
                </a:lnTo>
                <a:lnTo>
                  <a:pt x="210" y="176"/>
                </a:lnTo>
                <a:lnTo>
                  <a:pt x="214" y="172"/>
                </a:lnTo>
                <a:lnTo>
                  <a:pt x="219" y="172"/>
                </a:lnTo>
                <a:lnTo>
                  <a:pt x="223" y="172"/>
                </a:lnTo>
                <a:lnTo>
                  <a:pt x="223" y="163"/>
                </a:lnTo>
                <a:lnTo>
                  <a:pt x="223" y="160"/>
                </a:lnTo>
                <a:lnTo>
                  <a:pt x="219" y="160"/>
                </a:lnTo>
                <a:lnTo>
                  <a:pt x="214" y="154"/>
                </a:lnTo>
                <a:lnTo>
                  <a:pt x="219" y="151"/>
                </a:lnTo>
                <a:lnTo>
                  <a:pt x="219" y="146"/>
                </a:lnTo>
                <a:lnTo>
                  <a:pt x="214" y="137"/>
                </a:lnTo>
                <a:lnTo>
                  <a:pt x="210" y="133"/>
                </a:lnTo>
                <a:lnTo>
                  <a:pt x="205" y="133"/>
                </a:lnTo>
                <a:lnTo>
                  <a:pt x="205" y="137"/>
                </a:lnTo>
                <a:lnTo>
                  <a:pt x="196" y="137"/>
                </a:lnTo>
                <a:lnTo>
                  <a:pt x="192" y="137"/>
                </a:lnTo>
                <a:lnTo>
                  <a:pt x="187" y="121"/>
                </a:lnTo>
                <a:lnTo>
                  <a:pt x="192" y="115"/>
                </a:lnTo>
                <a:lnTo>
                  <a:pt x="187" y="112"/>
                </a:lnTo>
                <a:lnTo>
                  <a:pt x="182" y="112"/>
                </a:lnTo>
                <a:lnTo>
                  <a:pt x="173" y="112"/>
                </a:lnTo>
                <a:lnTo>
                  <a:pt x="169" y="112"/>
                </a:lnTo>
                <a:lnTo>
                  <a:pt x="164" y="106"/>
                </a:lnTo>
                <a:lnTo>
                  <a:pt x="164" y="99"/>
                </a:lnTo>
                <a:lnTo>
                  <a:pt x="160" y="94"/>
                </a:lnTo>
                <a:lnTo>
                  <a:pt x="132" y="12"/>
                </a:lnTo>
                <a:lnTo>
                  <a:pt x="109" y="0"/>
                </a:lnTo>
                <a:lnTo>
                  <a:pt x="105" y="0"/>
                </a:lnTo>
                <a:lnTo>
                  <a:pt x="100" y="0"/>
                </a:lnTo>
                <a:lnTo>
                  <a:pt x="96" y="3"/>
                </a:lnTo>
                <a:lnTo>
                  <a:pt x="96" y="7"/>
                </a:lnTo>
                <a:lnTo>
                  <a:pt x="91" y="7"/>
                </a:lnTo>
                <a:lnTo>
                  <a:pt x="82" y="7"/>
                </a:lnTo>
                <a:lnTo>
                  <a:pt x="73" y="21"/>
                </a:lnTo>
                <a:lnTo>
                  <a:pt x="68" y="21"/>
                </a:lnTo>
                <a:lnTo>
                  <a:pt x="64" y="16"/>
                </a:lnTo>
                <a:lnTo>
                  <a:pt x="64" y="7"/>
                </a:lnTo>
                <a:lnTo>
                  <a:pt x="64" y="3"/>
                </a:lnTo>
                <a:lnTo>
                  <a:pt x="59" y="3"/>
                </a:lnTo>
                <a:lnTo>
                  <a:pt x="50" y="7"/>
                </a:lnTo>
                <a:lnTo>
                  <a:pt x="27" y="67"/>
                </a:lnTo>
                <a:lnTo>
                  <a:pt x="27" y="82"/>
                </a:lnTo>
                <a:lnTo>
                  <a:pt x="32" y="82"/>
                </a:lnTo>
                <a:lnTo>
                  <a:pt x="32" y="90"/>
                </a:lnTo>
                <a:lnTo>
                  <a:pt x="32" y="94"/>
                </a:lnTo>
                <a:lnTo>
                  <a:pt x="27" y="99"/>
                </a:lnTo>
                <a:lnTo>
                  <a:pt x="23" y="103"/>
                </a:lnTo>
                <a:lnTo>
                  <a:pt x="32" y="130"/>
                </a:lnTo>
                <a:lnTo>
                  <a:pt x="27" y="137"/>
                </a:lnTo>
                <a:lnTo>
                  <a:pt x="27" y="142"/>
                </a:lnTo>
                <a:lnTo>
                  <a:pt x="18" y="154"/>
                </a:lnTo>
                <a:lnTo>
                  <a:pt x="18" y="160"/>
                </a:lnTo>
                <a:lnTo>
                  <a:pt x="18" y="169"/>
                </a:lnTo>
                <a:lnTo>
                  <a:pt x="18" y="172"/>
                </a:lnTo>
                <a:lnTo>
                  <a:pt x="15" y="172"/>
                </a:lnTo>
                <a:lnTo>
                  <a:pt x="15" y="176"/>
                </a:lnTo>
                <a:lnTo>
                  <a:pt x="15" y="181"/>
                </a:lnTo>
                <a:lnTo>
                  <a:pt x="9" y="181"/>
                </a:lnTo>
                <a:lnTo>
                  <a:pt x="6" y="176"/>
                </a:lnTo>
                <a:lnTo>
                  <a:pt x="0" y="181"/>
                </a:lnTo>
                <a:close/>
              </a:path>
            </a:pathLst>
          </a:custGeom>
          <a:solidFill>
            <a:schemeClr val="bg1"/>
          </a:solidFill>
          <a:ln w="3175">
            <a:solidFill>
              <a:srgbClr val="000000"/>
            </a:solidFill>
            <a:round/>
            <a:headEnd/>
            <a:tailEnd/>
          </a:ln>
        </p:spPr>
        <p:txBody>
          <a:bodyPr/>
          <a:lstStyle/>
          <a:p>
            <a:endParaRPr lang="en-US"/>
          </a:p>
        </p:txBody>
      </p:sp>
      <p:sp>
        <p:nvSpPr>
          <p:cNvPr id="332850" name="Freeform 78"/>
          <p:cNvSpPr>
            <a:spLocks/>
          </p:cNvSpPr>
          <p:nvPr/>
        </p:nvSpPr>
        <p:spPr bwMode="auto">
          <a:xfrm rot="-133339">
            <a:off x="3779838" y="3325813"/>
            <a:ext cx="277812" cy="461962"/>
          </a:xfrm>
          <a:custGeom>
            <a:avLst/>
            <a:gdLst>
              <a:gd name="T0" fmla="*/ 4605 w 181"/>
              <a:gd name="T1" fmla="*/ 31194 h 311"/>
              <a:gd name="T2" fmla="*/ 27628 w 181"/>
              <a:gd name="T3" fmla="*/ 289655 h 311"/>
              <a:gd name="T4" fmla="*/ 27628 w 181"/>
              <a:gd name="T5" fmla="*/ 295596 h 311"/>
              <a:gd name="T6" fmla="*/ 27628 w 181"/>
              <a:gd name="T7" fmla="*/ 303023 h 311"/>
              <a:gd name="T8" fmla="*/ 27628 w 181"/>
              <a:gd name="T9" fmla="*/ 313421 h 311"/>
              <a:gd name="T10" fmla="*/ 32232 w 181"/>
              <a:gd name="T11" fmla="*/ 335702 h 311"/>
              <a:gd name="T12" fmla="*/ 41442 w 181"/>
              <a:gd name="T13" fmla="*/ 359469 h 311"/>
              <a:gd name="T14" fmla="*/ 27628 w 181"/>
              <a:gd name="T15" fmla="*/ 380265 h 311"/>
              <a:gd name="T16" fmla="*/ 27628 w 181"/>
              <a:gd name="T17" fmla="*/ 384721 h 311"/>
              <a:gd name="T18" fmla="*/ 13814 w 181"/>
              <a:gd name="T19" fmla="*/ 407002 h 311"/>
              <a:gd name="T20" fmla="*/ 0 w 181"/>
              <a:gd name="T21" fmla="*/ 417400 h 311"/>
              <a:gd name="T22" fmla="*/ 0 w 181"/>
              <a:gd name="T23" fmla="*/ 438195 h 311"/>
              <a:gd name="T24" fmla="*/ 0 w 181"/>
              <a:gd name="T25" fmla="*/ 456020 h 311"/>
              <a:gd name="T26" fmla="*/ 0 w 181"/>
              <a:gd name="T27" fmla="*/ 461962 h 311"/>
              <a:gd name="T28" fmla="*/ 4605 w 181"/>
              <a:gd name="T29" fmla="*/ 461962 h 311"/>
              <a:gd name="T30" fmla="*/ 13814 w 181"/>
              <a:gd name="T31" fmla="*/ 461962 h 311"/>
              <a:gd name="T32" fmla="*/ 13814 w 181"/>
              <a:gd name="T33" fmla="*/ 456020 h 311"/>
              <a:gd name="T34" fmla="*/ 13814 w 181"/>
              <a:gd name="T35" fmla="*/ 451564 h 311"/>
              <a:gd name="T36" fmla="*/ 32232 w 181"/>
              <a:gd name="T37" fmla="*/ 451564 h 311"/>
              <a:gd name="T38" fmla="*/ 53721 w 181"/>
              <a:gd name="T39" fmla="*/ 442652 h 311"/>
              <a:gd name="T40" fmla="*/ 81348 w 181"/>
              <a:gd name="T41" fmla="*/ 456020 h 311"/>
              <a:gd name="T42" fmla="*/ 90557 w 181"/>
              <a:gd name="T43" fmla="*/ 456020 h 311"/>
              <a:gd name="T44" fmla="*/ 98232 w 181"/>
              <a:gd name="T45" fmla="*/ 438195 h 311"/>
              <a:gd name="T46" fmla="*/ 112046 w 181"/>
              <a:gd name="T47" fmla="*/ 438195 h 311"/>
              <a:gd name="T48" fmla="*/ 116650 w 181"/>
              <a:gd name="T49" fmla="*/ 442652 h 311"/>
              <a:gd name="T50" fmla="*/ 125860 w 181"/>
              <a:gd name="T51" fmla="*/ 451564 h 311"/>
              <a:gd name="T52" fmla="*/ 130464 w 181"/>
              <a:gd name="T53" fmla="*/ 442652 h 311"/>
              <a:gd name="T54" fmla="*/ 139673 w 181"/>
              <a:gd name="T55" fmla="*/ 417400 h 311"/>
              <a:gd name="T56" fmla="*/ 147348 w 181"/>
              <a:gd name="T57" fmla="*/ 411458 h 311"/>
              <a:gd name="T58" fmla="*/ 151952 w 181"/>
              <a:gd name="T59" fmla="*/ 411458 h 311"/>
              <a:gd name="T60" fmla="*/ 165766 w 181"/>
              <a:gd name="T61" fmla="*/ 424827 h 311"/>
              <a:gd name="T62" fmla="*/ 188789 w 181"/>
              <a:gd name="T63" fmla="*/ 424827 h 311"/>
              <a:gd name="T64" fmla="*/ 196464 w 181"/>
              <a:gd name="T65" fmla="*/ 407002 h 311"/>
              <a:gd name="T66" fmla="*/ 228696 w 181"/>
              <a:gd name="T67" fmla="*/ 359469 h 311"/>
              <a:gd name="T68" fmla="*/ 228696 w 181"/>
              <a:gd name="T69" fmla="*/ 340158 h 311"/>
              <a:gd name="T70" fmla="*/ 237905 w 181"/>
              <a:gd name="T71" fmla="*/ 340158 h 311"/>
              <a:gd name="T72" fmla="*/ 259394 w 181"/>
              <a:gd name="T73" fmla="*/ 340158 h 311"/>
              <a:gd name="T74" fmla="*/ 263998 w 181"/>
              <a:gd name="T75" fmla="*/ 335702 h 311"/>
              <a:gd name="T76" fmla="*/ 277812 w 181"/>
              <a:gd name="T77" fmla="*/ 326790 h 311"/>
              <a:gd name="T78" fmla="*/ 277812 w 181"/>
              <a:gd name="T79" fmla="*/ 322334 h 311"/>
              <a:gd name="T80" fmla="*/ 277812 w 181"/>
              <a:gd name="T81" fmla="*/ 303023 h 311"/>
              <a:gd name="T82" fmla="*/ 277812 w 181"/>
              <a:gd name="T83" fmla="*/ 289655 h 311"/>
              <a:gd name="T84" fmla="*/ 245580 w 181"/>
              <a:gd name="T85" fmla="*/ 4456 h 311"/>
              <a:gd name="T86" fmla="*/ 245580 w 181"/>
              <a:gd name="T87" fmla="*/ 0 h 311"/>
              <a:gd name="T88" fmla="*/ 62930 w 181"/>
              <a:gd name="T89" fmla="*/ 17825 h 311"/>
              <a:gd name="T90" fmla="*/ 53721 w 181"/>
              <a:gd name="T91" fmla="*/ 26737 h 311"/>
              <a:gd name="T92" fmla="*/ 41442 w 181"/>
              <a:gd name="T93" fmla="*/ 31194 h 311"/>
              <a:gd name="T94" fmla="*/ 32232 w 181"/>
              <a:gd name="T95" fmla="*/ 38621 h 311"/>
              <a:gd name="T96" fmla="*/ 18418 w 181"/>
              <a:gd name="T97" fmla="*/ 38621 h 311"/>
              <a:gd name="T98" fmla="*/ 4605 w 181"/>
              <a:gd name="T99" fmla="*/ 31194 h 31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81"/>
              <a:gd name="T151" fmla="*/ 0 h 311"/>
              <a:gd name="T152" fmla="*/ 181 w 181"/>
              <a:gd name="T153" fmla="*/ 311 h 31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81" h="311">
                <a:moveTo>
                  <a:pt x="3" y="21"/>
                </a:moveTo>
                <a:lnTo>
                  <a:pt x="18" y="195"/>
                </a:lnTo>
                <a:lnTo>
                  <a:pt x="18" y="199"/>
                </a:lnTo>
                <a:lnTo>
                  <a:pt x="18" y="204"/>
                </a:lnTo>
                <a:lnTo>
                  <a:pt x="18" y="211"/>
                </a:lnTo>
                <a:lnTo>
                  <a:pt x="21" y="226"/>
                </a:lnTo>
                <a:lnTo>
                  <a:pt x="27" y="242"/>
                </a:lnTo>
                <a:lnTo>
                  <a:pt x="18" y="256"/>
                </a:lnTo>
                <a:lnTo>
                  <a:pt x="18" y="259"/>
                </a:lnTo>
                <a:lnTo>
                  <a:pt x="9" y="274"/>
                </a:lnTo>
                <a:lnTo>
                  <a:pt x="0" y="281"/>
                </a:lnTo>
                <a:lnTo>
                  <a:pt x="0" y="295"/>
                </a:lnTo>
                <a:lnTo>
                  <a:pt x="0" y="307"/>
                </a:lnTo>
                <a:lnTo>
                  <a:pt x="0" y="311"/>
                </a:lnTo>
                <a:lnTo>
                  <a:pt x="3" y="311"/>
                </a:lnTo>
                <a:lnTo>
                  <a:pt x="9" y="311"/>
                </a:lnTo>
                <a:lnTo>
                  <a:pt x="9" y="307"/>
                </a:lnTo>
                <a:lnTo>
                  <a:pt x="9" y="304"/>
                </a:lnTo>
                <a:lnTo>
                  <a:pt x="21" y="304"/>
                </a:lnTo>
                <a:lnTo>
                  <a:pt x="35" y="298"/>
                </a:lnTo>
                <a:lnTo>
                  <a:pt x="53" y="307"/>
                </a:lnTo>
                <a:lnTo>
                  <a:pt x="59" y="307"/>
                </a:lnTo>
                <a:lnTo>
                  <a:pt x="64" y="295"/>
                </a:lnTo>
                <a:lnTo>
                  <a:pt x="73" y="295"/>
                </a:lnTo>
                <a:lnTo>
                  <a:pt x="76" y="298"/>
                </a:lnTo>
                <a:lnTo>
                  <a:pt x="82" y="304"/>
                </a:lnTo>
                <a:lnTo>
                  <a:pt x="85" y="298"/>
                </a:lnTo>
                <a:lnTo>
                  <a:pt x="91" y="281"/>
                </a:lnTo>
                <a:lnTo>
                  <a:pt x="96" y="277"/>
                </a:lnTo>
                <a:lnTo>
                  <a:pt x="99" y="277"/>
                </a:lnTo>
                <a:lnTo>
                  <a:pt x="108" y="286"/>
                </a:lnTo>
                <a:lnTo>
                  <a:pt x="123" y="286"/>
                </a:lnTo>
                <a:lnTo>
                  <a:pt x="128" y="274"/>
                </a:lnTo>
                <a:lnTo>
                  <a:pt x="149" y="242"/>
                </a:lnTo>
                <a:lnTo>
                  <a:pt x="149" y="229"/>
                </a:lnTo>
                <a:lnTo>
                  <a:pt x="155" y="229"/>
                </a:lnTo>
                <a:lnTo>
                  <a:pt x="169" y="229"/>
                </a:lnTo>
                <a:lnTo>
                  <a:pt x="172" y="226"/>
                </a:lnTo>
                <a:lnTo>
                  <a:pt x="181" y="220"/>
                </a:lnTo>
                <a:lnTo>
                  <a:pt x="181" y="217"/>
                </a:lnTo>
                <a:lnTo>
                  <a:pt x="181" y="204"/>
                </a:lnTo>
                <a:lnTo>
                  <a:pt x="181" y="195"/>
                </a:lnTo>
                <a:lnTo>
                  <a:pt x="160" y="3"/>
                </a:lnTo>
                <a:lnTo>
                  <a:pt x="160" y="0"/>
                </a:lnTo>
                <a:lnTo>
                  <a:pt x="41" y="12"/>
                </a:lnTo>
                <a:lnTo>
                  <a:pt x="35" y="18"/>
                </a:lnTo>
                <a:lnTo>
                  <a:pt x="27" y="21"/>
                </a:lnTo>
                <a:lnTo>
                  <a:pt x="21" y="26"/>
                </a:lnTo>
                <a:lnTo>
                  <a:pt x="12" y="26"/>
                </a:lnTo>
                <a:lnTo>
                  <a:pt x="3" y="21"/>
                </a:lnTo>
                <a:close/>
              </a:path>
            </a:pathLst>
          </a:custGeom>
          <a:solidFill>
            <a:srgbClr val="FFFF66"/>
          </a:solidFill>
          <a:ln w="3175">
            <a:solidFill>
              <a:srgbClr val="000000"/>
            </a:solidFill>
            <a:round/>
            <a:headEnd/>
            <a:tailEnd/>
          </a:ln>
        </p:spPr>
        <p:txBody>
          <a:bodyPr/>
          <a:lstStyle/>
          <a:p>
            <a:endParaRPr lang="en-US"/>
          </a:p>
        </p:txBody>
      </p:sp>
      <p:sp>
        <p:nvSpPr>
          <p:cNvPr id="332851" name="Freeform 79"/>
          <p:cNvSpPr>
            <a:spLocks/>
          </p:cNvSpPr>
          <p:nvPr/>
        </p:nvSpPr>
        <p:spPr bwMode="auto">
          <a:xfrm rot="-133339">
            <a:off x="4386263" y="3143250"/>
            <a:ext cx="552450" cy="328613"/>
          </a:xfrm>
          <a:custGeom>
            <a:avLst/>
            <a:gdLst>
              <a:gd name="T0" fmla="*/ 131536 w 357"/>
              <a:gd name="T1" fmla="*/ 315170 h 220"/>
              <a:gd name="T2" fmla="*/ 385322 w 357"/>
              <a:gd name="T3" fmla="*/ 270359 h 220"/>
              <a:gd name="T4" fmla="*/ 461149 w 357"/>
              <a:gd name="T5" fmla="*/ 256916 h 220"/>
              <a:gd name="T6" fmla="*/ 470434 w 357"/>
              <a:gd name="T7" fmla="*/ 256916 h 220"/>
              <a:gd name="T8" fmla="*/ 470434 w 357"/>
              <a:gd name="T9" fmla="*/ 252435 h 220"/>
              <a:gd name="T10" fmla="*/ 470434 w 357"/>
              <a:gd name="T11" fmla="*/ 243472 h 220"/>
              <a:gd name="T12" fmla="*/ 475076 w 357"/>
              <a:gd name="T13" fmla="*/ 238991 h 220"/>
              <a:gd name="T14" fmla="*/ 489003 w 357"/>
              <a:gd name="T15" fmla="*/ 238991 h 220"/>
              <a:gd name="T16" fmla="*/ 496741 w 357"/>
              <a:gd name="T17" fmla="*/ 238991 h 220"/>
              <a:gd name="T18" fmla="*/ 519953 w 357"/>
              <a:gd name="T19" fmla="*/ 225548 h 220"/>
              <a:gd name="T20" fmla="*/ 519953 w 357"/>
              <a:gd name="T21" fmla="*/ 212105 h 220"/>
              <a:gd name="T22" fmla="*/ 538523 w 357"/>
              <a:gd name="T23" fmla="*/ 198662 h 220"/>
              <a:gd name="T24" fmla="*/ 552450 w 357"/>
              <a:gd name="T25" fmla="*/ 192687 h 220"/>
              <a:gd name="T26" fmla="*/ 552450 w 357"/>
              <a:gd name="T27" fmla="*/ 185218 h 220"/>
              <a:gd name="T28" fmla="*/ 538523 w 357"/>
              <a:gd name="T29" fmla="*/ 180737 h 220"/>
              <a:gd name="T30" fmla="*/ 533880 w 357"/>
              <a:gd name="T31" fmla="*/ 171775 h 220"/>
              <a:gd name="T32" fmla="*/ 524595 w 357"/>
              <a:gd name="T33" fmla="*/ 171775 h 220"/>
              <a:gd name="T34" fmla="*/ 524595 w 357"/>
              <a:gd name="T35" fmla="*/ 167294 h 220"/>
              <a:gd name="T36" fmla="*/ 510668 w 357"/>
              <a:gd name="T37" fmla="*/ 167294 h 220"/>
              <a:gd name="T38" fmla="*/ 510668 w 357"/>
              <a:gd name="T39" fmla="*/ 153851 h 220"/>
              <a:gd name="T40" fmla="*/ 496741 w 357"/>
              <a:gd name="T41" fmla="*/ 153851 h 220"/>
              <a:gd name="T42" fmla="*/ 496741 w 357"/>
              <a:gd name="T43" fmla="*/ 147876 h 220"/>
              <a:gd name="T44" fmla="*/ 496741 w 357"/>
              <a:gd name="T45" fmla="*/ 126964 h 220"/>
              <a:gd name="T46" fmla="*/ 506026 w 357"/>
              <a:gd name="T47" fmla="*/ 126964 h 220"/>
              <a:gd name="T48" fmla="*/ 496741 w 357"/>
              <a:gd name="T49" fmla="*/ 113521 h 220"/>
              <a:gd name="T50" fmla="*/ 489003 w 357"/>
              <a:gd name="T51" fmla="*/ 109040 h 220"/>
              <a:gd name="T52" fmla="*/ 496741 w 357"/>
              <a:gd name="T53" fmla="*/ 103065 h 220"/>
              <a:gd name="T54" fmla="*/ 506026 w 357"/>
              <a:gd name="T55" fmla="*/ 95597 h 220"/>
              <a:gd name="T56" fmla="*/ 510668 w 357"/>
              <a:gd name="T57" fmla="*/ 76178 h 220"/>
              <a:gd name="T58" fmla="*/ 510668 w 357"/>
              <a:gd name="T59" fmla="*/ 68710 h 220"/>
              <a:gd name="T60" fmla="*/ 519953 w 357"/>
              <a:gd name="T61" fmla="*/ 62735 h 220"/>
              <a:gd name="T62" fmla="*/ 519953 w 357"/>
              <a:gd name="T63" fmla="*/ 55267 h 220"/>
              <a:gd name="T64" fmla="*/ 510668 w 357"/>
              <a:gd name="T65" fmla="*/ 55267 h 220"/>
              <a:gd name="T66" fmla="*/ 489003 w 357"/>
              <a:gd name="T67" fmla="*/ 49292 h 220"/>
              <a:gd name="T68" fmla="*/ 484361 w 357"/>
              <a:gd name="T69" fmla="*/ 44811 h 220"/>
              <a:gd name="T70" fmla="*/ 484361 w 357"/>
              <a:gd name="T71" fmla="*/ 37342 h 220"/>
              <a:gd name="T72" fmla="*/ 470434 w 357"/>
              <a:gd name="T73" fmla="*/ 17924 h 220"/>
              <a:gd name="T74" fmla="*/ 461149 w 357"/>
              <a:gd name="T75" fmla="*/ 17924 h 220"/>
              <a:gd name="T76" fmla="*/ 461149 w 357"/>
              <a:gd name="T77" fmla="*/ 10456 h 220"/>
              <a:gd name="T78" fmla="*/ 456506 w 357"/>
              <a:gd name="T79" fmla="*/ 10456 h 220"/>
              <a:gd name="T80" fmla="*/ 456506 w 357"/>
              <a:gd name="T81" fmla="*/ 4481 h 220"/>
              <a:gd name="T82" fmla="*/ 447221 w 357"/>
              <a:gd name="T83" fmla="*/ 0 h 220"/>
              <a:gd name="T84" fmla="*/ 63447 w 357"/>
              <a:gd name="T85" fmla="*/ 68710 h 220"/>
              <a:gd name="T86" fmla="*/ 54162 w 357"/>
              <a:gd name="T87" fmla="*/ 44811 h 220"/>
              <a:gd name="T88" fmla="*/ 32497 w 357"/>
              <a:gd name="T89" fmla="*/ 62735 h 220"/>
              <a:gd name="T90" fmla="*/ 26307 w 357"/>
              <a:gd name="T91" fmla="*/ 55267 h 220"/>
              <a:gd name="T92" fmla="*/ 18570 w 357"/>
              <a:gd name="T93" fmla="*/ 68710 h 220"/>
              <a:gd name="T94" fmla="*/ 4642 w 357"/>
              <a:gd name="T95" fmla="*/ 82153 h 220"/>
              <a:gd name="T96" fmla="*/ 0 w 357"/>
              <a:gd name="T97" fmla="*/ 89622 h 220"/>
              <a:gd name="T98" fmla="*/ 26307 w 357"/>
              <a:gd name="T99" fmla="*/ 230029 h 220"/>
              <a:gd name="T100" fmla="*/ 40234 w 357"/>
              <a:gd name="T101" fmla="*/ 328613 h 220"/>
              <a:gd name="T102" fmla="*/ 131536 w 357"/>
              <a:gd name="T103" fmla="*/ 315170 h 22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357"/>
              <a:gd name="T157" fmla="*/ 0 h 220"/>
              <a:gd name="T158" fmla="*/ 357 w 357"/>
              <a:gd name="T159" fmla="*/ 220 h 22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357" h="220">
                <a:moveTo>
                  <a:pt x="85" y="211"/>
                </a:moveTo>
                <a:lnTo>
                  <a:pt x="249" y="181"/>
                </a:lnTo>
                <a:lnTo>
                  <a:pt x="298" y="172"/>
                </a:lnTo>
                <a:lnTo>
                  <a:pt x="304" y="172"/>
                </a:lnTo>
                <a:lnTo>
                  <a:pt x="304" y="169"/>
                </a:lnTo>
                <a:lnTo>
                  <a:pt x="304" y="163"/>
                </a:lnTo>
                <a:lnTo>
                  <a:pt x="307" y="160"/>
                </a:lnTo>
                <a:lnTo>
                  <a:pt x="316" y="160"/>
                </a:lnTo>
                <a:lnTo>
                  <a:pt x="321" y="160"/>
                </a:lnTo>
                <a:lnTo>
                  <a:pt x="336" y="151"/>
                </a:lnTo>
                <a:lnTo>
                  <a:pt x="336" y="142"/>
                </a:lnTo>
                <a:lnTo>
                  <a:pt x="348" y="133"/>
                </a:lnTo>
                <a:lnTo>
                  <a:pt x="357" y="129"/>
                </a:lnTo>
                <a:lnTo>
                  <a:pt x="357" y="124"/>
                </a:lnTo>
                <a:lnTo>
                  <a:pt x="348" y="121"/>
                </a:lnTo>
                <a:lnTo>
                  <a:pt x="345" y="115"/>
                </a:lnTo>
                <a:lnTo>
                  <a:pt x="339" y="115"/>
                </a:lnTo>
                <a:lnTo>
                  <a:pt x="339" y="112"/>
                </a:lnTo>
                <a:lnTo>
                  <a:pt x="330" y="112"/>
                </a:lnTo>
                <a:lnTo>
                  <a:pt x="330" y="103"/>
                </a:lnTo>
                <a:lnTo>
                  <a:pt x="321" y="103"/>
                </a:lnTo>
                <a:lnTo>
                  <a:pt x="321" y="99"/>
                </a:lnTo>
                <a:lnTo>
                  <a:pt x="321" y="85"/>
                </a:lnTo>
                <a:lnTo>
                  <a:pt x="327" y="85"/>
                </a:lnTo>
                <a:lnTo>
                  <a:pt x="321" y="76"/>
                </a:lnTo>
                <a:lnTo>
                  <a:pt x="316" y="73"/>
                </a:lnTo>
                <a:lnTo>
                  <a:pt x="321" y="69"/>
                </a:lnTo>
                <a:lnTo>
                  <a:pt x="327" y="64"/>
                </a:lnTo>
                <a:lnTo>
                  <a:pt x="330" y="51"/>
                </a:lnTo>
                <a:lnTo>
                  <a:pt x="330" y="46"/>
                </a:lnTo>
                <a:lnTo>
                  <a:pt x="336" y="42"/>
                </a:lnTo>
                <a:lnTo>
                  <a:pt x="336" y="37"/>
                </a:lnTo>
                <a:lnTo>
                  <a:pt x="330" y="37"/>
                </a:lnTo>
                <a:lnTo>
                  <a:pt x="316" y="33"/>
                </a:lnTo>
                <a:lnTo>
                  <a:pt x="313" y="30"/>
                </a:lnTo>
                <a:lnTo>
                  <a:pt x="313" y="25"/>
                </a:lnTo>
                <a:lnTo>
                  <a:pt x="304" y="12"/>
                </a:lnTo>
                <a:lnTo>
                  <a:pt x="298" y="12"/>
                </a:lnTo>
                <a:lnTo>
                  <a:pt x="298" y="7"/>
                </a:lnTo>
                <a:lnTo>
                  <a:pt x="295" y="7"/>
                </a:lnTo>
                <a:lnTo>
                  <a:pt x="295" y="3"/>
                </a:lnTo>
                <a:lnTo>
                  <a:pt x="289" y="0"/>
                </a:lnTo>
                <a:lnTo>
                  <a:pt x="41" y="46"/>
                </a:lnTo>
                <a:lnTo>
                  <a:pt x="35" y="30"/>
                </a:lnTo>
                <a:lnTo>
                  <a:pt x="21" y="42"/>
                </a:lnTo>
                <a:lnTo>
                  <a:pt x="17" y="37"/>
                </a:lnTo>
                <a:lnTo>
                  <a:pt x="12" y="46"/>
                </a:lnTo>
                <a:lnTo>
                  <a:pt x="3" y="55"/>
                </a:lnTo>
                <a:lnTo>
                  <a:pt x="0" y="60"/>
                </a:lnTo>
                <a:lnTo>
                  <a:pt x="17" y="154"/>
                </a:lnTo>
                <a:lnTo>
                  <a:pt x="26" y="220"/>
                </a:lnTo>
                <a:lnTo>
                  <a:pt x="85" y="211"/>
                </a:lnTo>
                <a:close/>
              </a:path>
            </a:pathLst>
          </a:custGeom>
          <a:solidFill>
            <a:srgbClr val="FFFF66"/>
          </a:solidFill>
          <a:ln w="3175">
            <a:solidFill>
              <a:srgbClr val="000000"/>
            </a:solidFill>
            <a:round/>
            <a:headEnd/>
            <a:tailEnd/>
          </a:ln>
        </p:spPr>
        <p:txBody>
          <a:bodyPr/>
          <a:lstStyle/>
          <a:p>
            <a:endParaRPr lang="en-US"/>
          </a:p>
        </p:txBody>
      </p:sp>
      <p:sp>
        <p:nvSpPr>
          <p:cNvPr id="332852" name="Freeform 80"/>
          <p:cNvSpPr>
            <a:spLocks/>
          </p:cNvSpPr>
          <p:nvPr/>
        </p:nvSpPr>
        <p:spPr bwMode="auto">
          <a:xfrm rot="-133339">
            <a:off x="4525963" y="3398838"/>
            <a:ext cx="431800" cy="184150"/>
          </a:xfrm>
          <a:custGeom>
            <a:avLst/>
            <a:gdLst>
              <a:gd name="T0" fmla="*/ 252011 w 281"/>
              <a:gd name="T1" fmla="*/ 13259 h 125"/>
              <a:gd name="T2" fmla="*/ 13830 w 281"/>
              <a:gd name="T3" fmla="*/ 107544 h 125"/>
              <a:gd name="T4" fmla="*/ 27660 w 281"/>
              <a:gd name="T5" fmla="*/ 101651 h 125"/>
              <a:gd name="T6" fmla="*/ 55320 w 281"/>
              <a:gd name="T7" fmla="*/ 83972 h 125"/>
              <a:gd name="T8" fmla="*/ 67613 w 281"/>
              <a:gd name="T9" fmla="*/ 70714 h 125"/>
              <a:gd name="T10" fmla="*/ 76833 w 281"/>
              <a:gd name="T11" fmla="*/ 63348 h 125"/>
              <a:gd name="T12" fmla="*/ 95273 w 281"/>
              <a:gd name="T13" fmla="*/ 57455 h 125"/>
              <a:gd name="T14" fmla="*/ 130616 w 281"/>
              <a:gd name="T15" fmla="*/ 44196 h 125"/>
              <a:gd name="T16" fmla="*/ 144446 w 281"/>
              <a:gd name="T17" fmla="*/ 50089 h 125"/>
              <a:gd name="T18" fmla="*/ 158275 w 281"/>
              <a:gd name="T19" fmla="*/ 50089 h 125"/>
              <a:gd name="T20" fmla="*/ 175179 w 281"/>
              <a:gd name="T21" fmla="*/ 76606 h 125"/>
              <a:gd name="T22" fmla="*/ 189009 w 281"/>
              <a:gd name="T23" fmla="*/ 76606 h 125"/>
              <a:gd name="T24" fmla="*/ 189009 w 281"/>
              <a:gd name="T25" fmla="*/ 89865 h 125"/>
              <a:gd name="T26" fmla="*/ 215132 w 281"/>
              <a:gd name="T27" fmla="*/ 94285 h 125"/>
              <a:gd name="T28" fmla="*/ 238181 w 281"/>
              <a:gd name="T29" fmla="*/ 107544 h 125"/>
              <a:gd name="T30" fmla="*/ 228962 w 281"/>
              <a:gd name="T31" fmla="*/ 147320 h 125"/>
              <a:gd name="T32" fmla="*/ 228962 w 281"/>
              <a:gd name="T33" fmla="*/ 172364 h 125"/>
              <a:gd name="T34" fmla="*/ 252011 w 281"/>
              <a:gd name="T35" fmla="*/ 164998 h 125"/>
              <a:gd name="T36" fmla="*/ 273525 w 281"/>
              <a:gd name="T37" fmla="*/ 178257 h 125"/>
              <a:gd name="T38" fmla="*/ 291964 w 281"/>
              <a:gd name="T39" fmla="*/ 172364 h 125"/>
              <a:gd name="T40" fmla="*/ 319624 w 281"/>
              <a:gd name="T41" fmla="*/ 184150 h 125"/>
              <a:gd name="T42" fmla="*/ 327307 w 281"/>
              <a:gd name="T43" fmla="*/ 178257 h 125"/>
              <a:gd name="T44" fmla="*/ 313478 w 281"/>
              <a:gd name="T45" fmla="*/ 164998 h 125"/>
              <a:gd name="T46" fmla="*/ 305794 w 281"/>
              <a:gd name="T47" fmla="*/ 151740 h 125"/>
              <a:gd name="T48" fmla="*/ 305794 w 281"/>
              <a:gd name="T49" fmla="*/ 147320 h 125"/>
              <a:gd name="T50" fmla="*/ 287354 w 281"/>
              <a:gd name="T51" fmla="*/ 120802 h 125"/>
              <a:gd name="T52" fmla="*/ 287354 w 281"/>
              <a:gd name="T53" fmla="*/ 101651 h 125"/>
              <a:gd name="T54" fmla="*/ 287354 w 281"/>
              <a:gd name="T55" fmla="*/ 76606 h 125"/>
              <a:gd name="T56" fmla="*/ 287354 w 281"/>
              <a:gd name="T57" fmla="*/ 63348 h 125"/>
              <a:gd name="T58" fmla="*/ 291964 w 281"/>
              <a:gd name="T59" fmla="*/ 50089 h 125"/>
              <a:gd name="T60" fmla="*/ 313478 w 281"/>
              <a:gd name="T61" fmla="*/ 39776 h 125"/>
              <a:gd name="T62" fmla="*/ 319624 w 281"/>
              <a:gd name="T63" fmla="*/ 26518 h 125"/>
              <a:gd name="T64" fmla="*/ 319624 w 281"/>
              <a:gd name="T65" fmla="*/ 39776 h 125"/>
              <a:gd name="T66" fmla="*/ 305794 w 281"/>
              <a:gd name="T67" fmla="*/ 57455 h 125"/>
              <a:gd name="T68" fmla="*/ 305794 w 281"/>
              <a:gd name="T69" fmla="*/ 76606 h 125"/>
              <a:gd name="T70" fmla="*/ 319624 w 281"/>
              <a:gd name="T71" fmla="*/ 94285 h 125"/>
              <a:gd name="T72" fmla="*/ 305794 w 281"/>
              <a:gd name="T73" fmla="*/ 107544 h 125"/>
              <a:gd name="T74" fmla="*/ 319624 w 281"/>
              <a:gd name="T75" fmla="*/ 114910 h 125"/>
              <a:gd name="T76" fmla="*/ 319624 w 281"/>
              <a:gd name="T77" fmla="*/ 128168 h 125"/>
              <a:gd name="T78" fmla="*/ 319624 w 281"/>
              <a:gd name="T79" fmla="*/ 138481 h 125"/>
              <a:gd name="T80" fmla="*/ 341137 w 281"/>
              <a:gd name="T81" fmla="*/ 160579 h 125"/>
              <a:gd name="T82" fmla="*/ 354967 w 281"/>
              <a:gd name="T83" fmla="*/ 151740 h 125"/>
              <a:gd name="T84" fmla="*/ 362650 w 281"/>
              <a:gd name="T85" fmla="*/ 160579 h 125"/>
              <a:gd name="T86" fmla="*/ 368797 w 281"/>
              <a:gd name="T87" fmla="*/ 178257 h 125"/>
              <a:gd name="T88" fmla="*/ 385700 w 281"/>
              <a:gd name="T89" fmla="*/ 184150 h 125"/>
              <a:gd name="T90" fmla="*/ 425653 w 281"/>
              <a:gd name="T91" fmla="*/ 172364 h 125"/>
              <a:gd name="T92" fmla="*/ 425653 w 281"/>
              <a:gd name="T93" fmla="*/ 160579 h 125"/>
              <a:gd name="T94" fmla="*/ 376480 w 281"/>
              <a:gd name="T95" fmla="*/ 134061 h 12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81"/>
              <a:gd name="T145" fmla="*/ 0 h 125"/>
              <a:gd name="T146" fmla="*/ 281 w 281"/>
              <a:gd name="T147" fmla="*/ 125 h 12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81" h="125">
                <a:moveTo>
                  <a:pt x="213" y="0"/>
                </a:moveTo>
                <a:lnTo>
                  <a:pt x="164" y="9"/>
                </a:lnTo>
                <a:lnTo>
                  <a:pt x="0" y="39"/>
                </a:lnTo>
                <a:lnTo>
                  <a:pt x="9" y="73"/>
                </a:lnTo>
                <a:lnTo>
                  <a:pt x="12" y="69"/>
                </a:lnTo>
                <a:lnTo>
                  <a:pt x="18" y="69"/>
                </a:lnTo>
                <a:lnTo>
                  <a:pt x="27" y="57"/>
                </a:lnTo>
                <a:lnTo>
                  <a:pt x="36" y="57"/>
                </a:lnTo>
                <a:lnTo>
                  <a:pt x="41" y="48"/>
                </a:lnTo>
                <a:lnTo>
                  <a:pt x="44" y="48"/>
                </a:lnTo>
                <a:lnTo>
                  <a:pt x="44" y="39"/>
                </a:lnTo>
                <a:lnTo>
                  <a:pt x="50" y="43"/>
                </a:lnTo>
                <a:lnTo>
                  <a:pt x="59" y="43"/>
                </a:lnTo>
                <a:lnTo>
                  <a:pt x="62" y="39"/>
                </a:lnTo>
                <a:lnTo>
                  <a:pt x="68" y="34"/>
                </a:lnTo>
                <a:lnTo>
                  <a:pt x="85" y="30"/>
                </a:lnTo>
                <a:lnTo>
                  <a:pt x="91" y="30"/>
                </a:lnTo>
                <a:lnTo>
                  <a:pt x="94" y="34"/>
                </a:lnTo>
                <a:lnTo>
                  <a:pt x="100" y="30"/>
                </a:lnTo>
                <a:lnTo>
                  <a:pt x="103" y="34"/>
                </a:lnTo>
                <a:lnTo>
                  <a:pt x="103" y="39"/>
                </a:lnTo>
                <a:lnTo>
                  <a:pt x="114" y="52"/>
                </a:lnTo>
                <a:lnTo>
                  <a:pt x="117" y="52"/>
                </a:lnTo>
                <a:lnTo>
                  <a:pt x="123" y="52"/>
                </a:lnTo>
                <a:lnTo>
                  <a:pt x="126" y="57"/>
                </a:lnTo>
                <a:lnTo>
                  <a:pt x="123" y="61"/>
                </a:lnTo>
                <a:lnTo>
                  <a:pt x="132" y="64"/>
                </a:lnTo>
                <a:lnTo>
                  <a:pt x="140" y="64"/>
                </a:lnTo>
                <a:lnTo>
                  <a:pt x="149" y="73"/>
                </a:lnTo>
                <a:lnTo>
                  <a:pt x="155" y="73"/>
                </a:lnTo>
                <a:lnTo>
                  <a:pt x="158" y="82"/>
                </a:lnTo>
                <a:lnTo>
                  <a:pt x="149" y="100"/>
                </a:lnTo>
                <a:lnTo>
                  <a:pt x="146" y="109"/>
                </a:lnTo>
                <a:lnTo>
                  <a:pt x="149" y="117"/>
                </a:lnTo>
                <a:lnTo>
                  <a:pt x="158" y="117"/>
                </a:lnTo>
                <a:lnTo>
                  <a:pt x="164" y="112"/>
                </a:lnTo>
                <a:lnTo>
                  <a:pt x="172" y="121"/>
                </a:lnTo>
                <a:lnTo>
                  <a:pt x="178" y="121"/>
                </a:lnTo>
                <a:lnTo>
                  <a:pt x="181" y="117"/>
                </a:lnTo>
                <a:lnTo>
                  <a:pt x="190" y="117"/>
                </a:lnTo>
                <a:lnTo>
                  <a:pt x="204" y="121"/>
                </a:lnTo>
                <a:lnTo>
                  <a:pt x="208" y="125"/>
                </a:lnTo>
                <a:lnTo>
                  <a:pt x="213" y="125"/>
                </a:lnTo>
                <a:lnTo>
                  <a:pt x="213" y="121"/>
                </a:lnTo>
                <a:lnTo>
                  <a:pt x="208" y="121"/>
                </a:lnTo>
                <a:lnTo>
                  <a:pt x="204" y="112"/>
                </a:lnTo>
                <a:lnTo>
                  <a:pt x="199" y="109"/>
                </a:lnTo>
                <a:lnTo>
                  <a:pt x="199" y="103"/>
                </a:lnTo>
                <a:lnTo>
                  <a:pt x="204" y="103"/>
                </a:lnTo>
                <a:lnTo>
                  <a:pt x="199" y="100"/>
                </a:lnTo>
                <a:lnTo>
                  <a:pt x="196" y="91"/>
                </a:lnTo>
                <a:lnTo>
                  <a:pt x="187" y="82"/>
                </a:lnTo>
                <a:lnTo>
                  <a:pt x="187" y="73"/>
                </a:lnTo>
                <a:lnTo>
                  <a:pt x="187" y="69"/>
                </a:lnTo>
                <a:lnTo>
                  <a:pt x="187" y="57"/>
                </a:lnTo>
                <a:lnTo>
                  <a:pt x="187" y="52"/>
                </a:lnTo>
                <a:lnTo>
                  <a:pt x="187" y="48"/>
                </a:lnTo>
                <a:lnTo>
                  <a:pt x="187" y="43"/>
                </a:lnTo>
                <a:lnTo>
                  <a:pt x="187" y="39"/>
                </a:lnTo>
                <a:lnTo>
                  <a:pt x="190" y="34"/>
                </a:lnTo>
                <a:lnTo>
                  <a:pt x="199" y="27"/>
                </a:lnTo>
                <a:lnTo>
                  <a:pt x="204" y="27"/>
                </a:lnTo>
                <a:lnTo>
                  <a:pt x="204" y="18"/>
                </a:lnTo>
                <a:lnTo>
                  <a:pt x="208" y="18"/>
                </a:lnTo>
                <a:lnTo>
                  <a:pt x="213" y="18"/>
                </a:lnTo>
                <a:lnTo>
                  <a:pt x="208" y="27"/>
                </a:lnTo>
                <a:lnTo>
                  <a:pt x="204" y="34"/>
                </a:lnTo>
                <a:lnTo>
                  <a:pt x="199" y="39"/>
                </a:lnTo>
                <a:lnTo>
                  <a:pt x="199" y="43"/>
                </a:lnTo>
                <a:lnTo>
                  <a:pt x="199" y="52"/>
                </a:lnTo>
                <a:lnTo>
                  <a:pt x="208" y="52"/>
                </a:lnTo>
                <a:lnTo>
                  <a:pt x="208" y="64"/>
                </a:lnTo>
                <a:lnTo>
                  <a:pt x="208" y="69"/>
                </a:lnTo>
                <a:lnTo>
                  <a:pt x="199" y="73"/>
                </a:lnTo>
                <a:lnTo>
                  <a:pt x="204" y="78"/>
                </a:lnTo>
                <a:lnTo>
                  <a:pt x="208" y="78"/>
                </a:lnTo>
                <a:lnTo>
                  <a:pt x="208" y="82"/>
                </a:lnTo>
                <a:lnTo>
                  <a:pt x="208" y="87"/>
                </a:lnTo>
                <a:lnTo>
                  <a:pt x="208" y="91"/>
                </a:lnTo>
                <a:lnTo>
                  <a:pt x="208" y="94"/>
                </a:lnTo>
                <a:lnTo>
                  <a:pt x="213" y="103"/>
                </a:lnTo>
                <a:lnTo>
                  <a:pt x="222" y="109"/>
                </a:lnTo>
                <a:lnTo>
                  <a:pt x="228" y="109"/>
                </a:lnTo>
                <a:lnTo>
                  <a:pt x="231" y="103"/>
                </a:lnTo>
                <a:lnTo>
                  <a:pt x="236" y="103"/>
                </a:lnTo>
                <a:lnTo>
                  <a:pt x="236" y="109"/>
                </a:lnTo>
                <a:lnTo>
                  <a:pt x="236" y="112"/>
                </a:lnTo>
                <a:lnTo>
                  <a:pt x="240" y="121"/>
                </a:lnTo>
                <a:lnTo>
                  <a:pt x="245" y="125"/>
                </a:lnTo>
                <a:lnTo>
                  <a:pt x="251" y="125"/>
                </a:lnTo>
                <a:lnTo>
                  <a:pt x="254" y="121"/>
                </a:lnTo>
                <a:lnTo>
                  <a:pt x="277" y="117"/>
                </a:lnTo>
                <a:lnTo>
                  <a:pt x="277" y="112"/>
                </a:lnTo>
                <a:lnTo>
                  <a:pt x="277" y="109"/>
                </a:lnTo>
                <a:lnTo>
                  <a:pt x="281" y="82"/>
                </a:lnTo>
                <a:lnTo>
                  <a:pt x="245" y="91"/>
                </a:lnTo>
                <a:lnTo>
                  <a:pt x="213" y="0"/>
                </a:lnTo>
                <a:close/>
              </a:path>
            </a:pathLst>
          </a:custGeom>
          <a:solidFill>
            <a:srgbClr val="FFFF66"/>
          </a:solidFill>
          <a:ln w="3175">
            <a:solidFill>
              <a:srgbClr val="000000"/>
            </a:solidFill>
            <a:round/>
            <a:headEnd/>
            <a:tailEnd/>
          </a:ln>
        </p:spPr>
        <p:txBody>
          <a:bodyPr/>
          <a:lstStyle/>
          <a:p>
            <a:endParaRPr lang="en-US"/>
          </a:p>
        </p:txBody>
      </p:sp>
      <p:grpSp>
        <p:nvGrpSpPr>
          <p:cNvPr id="6" name="Group 81"/>
          <p:cNvGrpSpPr>
            <a:grpSpLocks/>
          </p:cNvGrpSpPr>
          <p:nvPr/>
        </p:nvGrpSpPr>
        <p:grpSpPr bwMode="auto">
          <a:xfrm>
            <a:off x="381000" y="939800"/>
            <a:ext cx="1125538" cy="1603375"/>
            <a:chOff x="2008" y="1244"/>
            <a:chExt cx="707" cy="1093"/>
          </a:xfrm>
        </p:grpSpPr>
        <p:sp>
          <p:nvSpPr>
            <p:cNvPr id="332970" name="Freeform 82"/>
            <p:cNvSpPr>
              <a:spLocks/>
            </p:cNvSpPr>
            <p:nvPr/>
          </p:nvSpPr>
          <p:spPr bwMode="auto">
            <a:xfrm>
              <a:off x="2041" y="1244"/>
              <a:ext cx="674" cy="1093"/>
            </a:xfrm>
            <a:custGeom>
              <a:avLst/>
              <a:gdLst>
                <a:gd name="T0" fmla="*/ 2 w 674"/>
                <a:gd name="T1" fmla="*/ 62 h 1093"/>
                <a:gd name="T2" fmla="*/ 37 w 674"/>
                <a:gd name="T3" fmla="*/ 73 h 1093"/>
                <a:gd name="T4" fmla="*/ 92 w 674"/>
                <a:gd name="T5" fmla="*/ 71 h 1093"/>
                <a:gd name="T6" fmla="*/ 123 w 674"/>
                <a:gd name="T7" fmla="*/ 187 h 1093"/>
                <a:gd name="T8" fmla="*/ 134 w 674"/>
                <a:gd name="T9" fmla="*/ 304 h 1093"/>
                <a:gd name="T10" fmla="*/ 135 w 674"/>
                <a:gd name="T11" fmla="*/ 345 h 1093"/>
                <a:gd name="T12" fmla="*/ 146 w 674"/>
                <a:gd name="T13" fmla="*/ 441 h 1093"/>
                <a:gd name="T14" fmla="*/ 106 w 674"/>
                <a:gd name="T15" fmla="*/ 470 h 1093"/>
                <a:gd name="T16" fmla="*/ 92 w 674"/>
                <a:gd name="T17" fmla="*/ 491 h 1093"/>
                <a:gd name="T18" fmla="*/ 94 w 674"/>
                <a:gd name="T19" fmla="*/ 540 h 1093"/>
                <a:gd name="T20" fmla="*/ 110 w 674"/>
                <a:gd name="T21" fmla="*/ 587 h 1093"/>
                <a:gd name="T22" fmla="*/ 125 w 674"/>
                <a:gd name="T23" fmla="*/ 628 h 1093"/>
                <a:gd name="T24" fmla="*/ 127 w 674"/>
                <a:gd name="T25" fmla="*/ 682 h 1093"/>
                <a:gd name="T26" fmla="*/ 109 w 674"/>
                <a:gd name="T27" fmla="*/ 765 h 1093"/>
                <a:gd name="T28" fmla="*/ 131 w 674"/>
                <a:gd name="T29" fmla="*/ 792 h 1093"/>
                <a:gd name="T30" fmla="*/ 152 w 674"/>
                <a:gd name="T31" fmla="*/ 819 h 1093"/>
                <a:gd name="T32" fmla="*/ 216 w 674"/>
                <a:gd name="T33" fmla="*/ 871 h 1093"/>
                <a:gd name="T34" fmla="*/ 210 w 674"/>
                <a:gd name="T35" fmla="*/ 900 h 1093"/>
                <a:gd name="T36" fmla="*/ 225 w 674"/>
                <a:gd name="T37" fmla="*/ 926 h 1093"/>
                <a:gd name="T38" fmla="*/ 240 w 674"/>
                <a:gd name="T39" fmla="*/ 947 h 1093"/>
                <a:gd name="T40" fmla="*/ 247 w 674"/>
                <a:gd name="T41" fmla="*/ 959 h 1093"/>
                <a:gd name="T42" fmla="*/ 275 w 674"/>
                <a:gd name="T43" fmla="*/ 986 h 1093"/>
                <a:gd name="T44" fmla="*/ 297 w 674"/>
                <a:gd name="T45" fmla="*/ 1020 h 1093"/>
                <a:gd name="T46" fmla="*/ 498 w 674"/>
                <a:gd name="T47" fmla="*/ 1061 h 1093"/>
                <a:gd name="T48" fmla="*/ 674 w 674"/>
                <a:gd name="T49" fmla="*/ 1039 h 1093"/>
                <a:gd name="T50" fmla="*/ 623 w 674"/>
                <a:gd name="T51" fmla="*/ 949 h 1093"/>
                <a:gd name="T52" fmla="*/ 602 w 674"/>
                <a:gd name="T53" fmla="*/ 856 h 1093"/>
                <a:gd name="T54" fmla="*/ 521 w 674"/>
                <a:gd name="T55" fmla="*/ 745 h 1093"/>
                <a:gd name="T56" fmla="*/ 538 w 674"/>
                <a:gd name="T57" fmla="*/ 262 h 1093"/>
                <a:gd name="T58" fmla="*/ 336 w 674"/>
                <a:gd name="T59" fmla="*/ 187 h 1093"/>
                <a:gd name="T60" fmla="*/ 20 w 674"/>
                <a:gd name="T61" fmla="*/ 13 h 1093"/>
                <a:gd name="T62" fmla="*/ 0 w 674"/>
                <a:gd name="T63" fmla="*/ 0 h 10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4"/>
                <a:gd name="T97" fmla="*/ 0 h 1093"/>
                <a:gd name="T98" fmla="*/ 674 w 674"/>
                <a:gd name="T99" fmla="*/ 1093 h 10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4" h="1093">
                  <a:moveTo>
                    <a:pt x="0" y="0"/>
                  </a:moveTo>
                  <a:lnTo>
                    <a:pt x="2" y="62"/>
                  </a:lnTo>
                  <a:lnTo>
                    <a:pt x="3" y="75"/>
                  </a:lnTo>
                  <a:lnTo>
                    <a:pt x="37" y="73"/>
                  </a:lnTo>
                  <a:lnTo>
                    <a:pt x="77" y="59"/>
                  </a:lnTo>
                  <a:lnTo>
                    <a:pt x="92" y="71"/>
                  </a:lnTo>
                  <a:lnTo>
                    <a:pt x="114" y="120"/>
                  </a:lnTo>
                  <a:lnTo>
                    <a:pt x="123" y="187"/>
                  </a:lnTo>
                  <a:lnTo>
                    <a:pt x="126" y="270"/>
                  </a:lnTo>
                  <a:lnTo>
                    <a:pt x="134" y="304"/>
                  </a:lnTo>
                  <a:lnTo>
                    <a:pt x="121" y="318"/>
                  </a:lnTo>
                  <a:lnTo>
                    <a:pt x="135" y="345"/>
                  </a:lnTo>
                  <a:lnTo>
                    <a:pt x="151" y="385"/>
                  </a:lnTo>
                  <a:lnTo>
                    <a:pt x="146" y="441"/>
                  </a:lnTo>
                  <a:lnTo>
                    <a:pt x="126" y="462"/>
                  </a:lnTo>
                  <a:lnTo>
                    <a:pt x="106" y="470"/>
                  </a:lnTo>
                  <a:lnTo>
                    <a:pt x="106" y="490"/>
                  </a:lnTo>
                  <a:lnTo>
                    <a:pt x="92" y="491"/>
                  </a:lnTo>
                  <a:lnTo>
                    <a:pt x="86" y="498"/>
                  </a:lnTo>
                  <a:lnTo>
                    <a:pt x="94" y="540"/>
                  </a:lnTo>
                  <a:lnTo>
                    <a:pt x="109" y="566"/>
                  </a:lnTo>
                  <a:lnTo>
                    <a:pt x="110" y="587"/>
                  </a:lnTo>
                  <a:lnTo>
                    <a:pt x="131" y="592"/>
                  </a:lnTo>
                  <a:lnTo>
                    <a:pt x="125" y="628"/>
                  </a:lnTo>
                  <a:lnTo>
                    <a:pt x="120" y="669"/>
                  </a:lnTo>
                  <a:lnTo>
                    <a:pt x="127" y="682"/>
                  </a:lnTo>
                  <a:lnTo>
                    <a:pt x="122" y="731"/>
                  </a:lnTo>
                  <a:lnTo>
                    <a:pt x="109" y="765"/>
                  </a:lnTo>
                  <a:lnTo>
                    <a:pt x="117" y="786"/>
                  </a:lnTo>
                  <a:lnTo>
                    <a:pt x="131" y="792"/>
                  </a:lnTo>
                  <a:lnTo>
                    <a:pt x="131" y="799"/>
                  </a:lnTo>
                  <a:lnTo>
                    <a:pt x="152" y="819"/>
                  </a:lnTo>
                  <a:lnTo>
                    <a:pt x="181" y="852"/>
                  </a:lnTo>
                  <a:lnTo>
                    <a:pt x="216" y="871"/>
                  </a:lnTo>
                  <a:lnTo>
                    <a:pt x="209" y="886"/>
                  </a:lnTo>
                  <a:lnTo>
                    <a:pt x="210" y="900"/>
                  </a:lnTo>
                  <a:lnTo>
                    <a:pt x="210" y="913"/>
                  </a:lnTo>
                  <a:lnTo>
                    <a:pt x="225" y="926"/>
                  </a:lnTo>
                  <a:lnTo>
                    <a:pt x="218" y="940"/>
                  </a:lnTo>
                  <a:lnTo>
                    <a:pt x="240" y="947"/>
                  </a:lnTo>
                  <a:lnTo>
                    <a:pt x="240" y="954"/>
                  </a:lnTo>
                  <a:lnTo>
                    <a:pt x="247" y="959"/>
                  </a:lnTo>
                  <a:lnTo>
                    <a:pt x="261" y="980"/>
                  </a:lnTo>
                  <a:lnTo>
                    <a:pt x="275" y="986"/>
                  </a:lnTo>
                  <a:lnTo>
                    <a:pt x="290" y="1006"/>
                  </a:lnTo>
                  <a:lnTo>
                    <a:pt x="297" y="1020"/>
                  </a:lnTo>
                  <a:lnTo>
                    <a:pt x="359" y="1031"/>
                  </a:lnTo>
                  <a:lnTo>
                    <a:pt x="498" y="1061"/>
                  </a:lnTo>
                  <a:lnTo>
                    <a:pt x="668" y="1093"/>
                  </a:lnTo>
                  <a:lnTo>
                    <a:pt x="674" y="1039"/>
                  </a:lnTo>
                  <a:lnTo>
                    <a:pt x="653" y="1000"/>
                  </a:lnTo>
                  <a:lnTo>
                    <a:pt x="623" y="949"/>
                  </a:lnTo>
                  <a:lnTo>
                    <a:pt x="623" y="907"/>
                  </a:lnTo>
                  <a:lnTo>
                    <a:pt x="602" y="856"/>
                  </a:lnTo>
                  <a:lnTo>
                    <a:pt x="563" y="811"/>
                  </a:lnTo>
                  <a:lnTo>
                    <a:pt x="521" y="745"/>
                  </a:lnTo>
                  <a:lnTo>
                    <a:pt x="650" y="298"/>
                  </a:lnTo>
                  <a:lnTo>
                    <a:pt x="538" y="262"/>
                  </a:lnTo>
                  <a:lnTo>
                    <a:pt x="440" y="224"/>
                  </a:lnTo>
                  <a:lnTo>
                    <a:pt x="336" y="187"/>
                  </a:lnTo>
                  <a:lnTo>
                    <a:pt x="147" y="83"/>
                  </a:lnTo>
                  <a:lnTo>
                    <a:pt x="20" y="13"/>
                  </a:lnTo>
                  <a:lnTo>
                    <a:pt x="0" y="0"/>
                  </a:lnTo>
                </a:path>
              </a:pathLst>
            </a:custGeom>
            <a:gradFill rotWithShape="1">
              <a:gsLst>
                <a:gs pos="0">
                  <a:srgbClr val="FFFFFF"/>
                </a:gs>
                <a:gs pos="100000">
                  <a:srgbClr val="000099"/>
                </a:gs>
              </a:gsLst>
              <a:lin ang="5400000" scaled="1"/>
            </a:gradFill>
            <a:ln w="3175">
              <a:solidFill>
                <a:srgbClr val="000000"/>
              </a:solidFill>
              <a:round/>
              <a:headEnd/>
              <a:tailEnd/>
            </a:ln>
          </p:spPr>
          <p:txBody>
            <a:bodyPr/>
            <a:lstStyle/>
            <a:p>
              <a:endParaRPr lang="en-US"/>
            </a:p>
          </p:txBody>
        </p:sp>
        <p:sp>
          <p:nvSpPr>
            <p:cNvPr id="332971" name="Freeform 83"/>
            <p:cNvSpPr>
              <a:spLocks/>
            </p:cNvSpPr>
            <p:nvPr/>
          </p:nvSpPr>
          <p:spPr bwMode="auto">
            <a:xfrm rot="-121930">
              <a:off x="2012" y="1733"/>
              <a:ext cx="75" cy="75"/>
            </a:xfrm>
            <a:custGeom>
              <a:avLst/>
              <a:gdLst>
                <a:gd name="T0" fmla="*/ 13 w 75"/>
                <a:gd name="T1" fmla="*/ 0 h 75"/>
                <a:gd name="T2" fmla="*/ 0 w 75"/>
                <a:gd name="T3" fmla="*/ 13 h 75"/>
                <a:gd name="T4" fmla="*/ 0 w 75"/>
                <a:gd name="T5" fmla="*/ 27 h 75"/>
                <a:gd name="T6" fmla="*/ 13 w 75"/>
                <a:gd name="T7" fmla="*/ 41 h 75"/>
                <a:gd name="T8" fmla="*/ 13 w 75"/>
                <a:gd name="T9" fmla="*/ 61 h 75"/>
                <a:gd name="T10" fmla="*/ 20 w 75"/>
                <a:gd name="T11" fmla="*/ 75 h 75"/>
                <a:gd name="T12" fmla="*/ 48 w 75"/>
                <a:gd name="T13" fmla="*/ 55 h 75"/>
                <a:gd name="T14" fmla="*/ 68 w 75"/>
                <a:gd name="T15" fmla="*/ 48 h 75"/>
                <a:gd name="T16" fmla="*/ 75 w 75"/>
                <a:gd name="T17" fmla="*/ 41 h 75"/>
                <a:gd name="T18" fmla="*/ 68 w 75"/>
                <a:gd name="T19" fmla="*/ 20 h 75"/>
                <a:gd name="T20" fmla="*/ 41 w 75"/>
                <a:gd name="T21" fmla="*/ 13 h 75"/>
                <a:gd name="T22" fmla="*/ 27 w 75"/>
                <a:gd name="T23" fmla="*/ 0 h 75"/>
                <a:gd name="T24" fmla="*/ 13 w 75"/>
                <a:gd name="T25" fmla="*/ 0 h 75"/>
                <a:gd name="T26" fmla="*/ 13 w 75"/>
                <a:gd name="T27" fmla="*/ 0 h 7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5"/>
                <a:gd name="T43" fmla="*/ 0 h 75"/>
                <a:gd name="T44" fmla="*/ 75 w 75"/>
                <a:gd name="T45" fmla="*/ 75 h 7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5" h="75">
                  <a:moveTo>
                    <a:pt x="13" y="0"/>
                  </a:moveTo>
                  <a:lnTo>
                    <a:pt x="0" y="13"/>
                  </a:lnTo>
                  <a:lnTo>
                    <a:pt x="0" y="27"/>
                  </a:lnTo>
                  <a:lnTo>
                    <a:pt x="13" y="41"/>
                  </a:lnTo>
                  <a:lnTo>
                    <a:pt x="13" y="61"/>
                  </a:lnTo>
                  <a:lnTo>
                    <a:pt x="20" y="75"/>
                  </a:lnTo>
                  <a:lnTo>
                    <a:pt x="48" y="55"/>
                  </a:lnTo>
                  <a:lnTo>
                    <a:pt x="68" y="48"/>
                  </a:lnTo>
                  <a:lnTo>
                    <a:pt x="75" y="41"/>
                  </a:lnTo>
                  <a:lnTo>
                    <a:pt x="68" y="20"/>
                  </a:lnTo>
                  <a:lnTo>
                    <a:pt x="41" y="13"/>
                  </a:lnTo>
                  <a:lnTo>
                    <a:pt x="27" y="0"/>
                  </a:lnTo>
                  <a:lnTo>
                    <a:pt x="13" y="0"/>
                  </a:lnTo>
                </a:path>
              </a:pathLst>
            </a:custGeom>
            <a:solidFill>
              <a:srgbClr val="000099"/>
            </a:solidFill>
            <a:ln w="3175">
              <a:solidFill>
                <a:srgbClr val="000000"/>
              </a:solidFill>
              <a:round/>
              <a:headEnd/>
              <a:tailEnd/>
            </a:ln>
          </p:spPr>
          <p:txBody>
            <a:bodyPr/>
            <a:lstStyle/>
            <a:p>
              <a:endParaRPr lang="en-US"/>
            </a:p>
          </p:txBody>
        </p:sp>
        <p:sp>
          <p:nvSpPr>
            <p:cNvPr id="332972" name="Freeform 84"/>
            <p:cNvSpPr>
              <a:spLocks/>
            </p:cNvSpPr>
            <p:nvPr/>
          </p:nvSpPr>
          <p:spPr bwMode="auto">
            <a:xfrm rot="-121930">
              <a:off x="2008" y="1808"/>
              <a:ext cx="48" cy="96"/>
            </a:xfrm>
            <a:custGeom>
              <a:avLst/>
              <a:gdLst>
                <a:gd name="T0" fmla="*/ 7 w 48"/>
                <a:gd name="T1" fmla="*/ 0 h 96"/>
                <a:gd name="T2" fmla="*/ 0 w 48"/>
                <a:gd name="T3" fmla="*/ 41 h 96"/>
                <a:gd name="T4" fmla="*/ 14 w 48"/>
                <a:gd name="T5" fmla="*/ 55 h 96"/>
                <a:gd name="T6" fmla="*/ 27 w 48"/>
                <a:gd name="T7" fmla="*/ 83 h 96"/>
                <a:gd name="T8" fmla="*/ 27 w 48"/>
                <a:gd name="T9" fmla="*/ 96 h 96"/>
                <a:gd name="T10" fmla="*/ 41 w 48"/>
                <a:gd name="T11" fmla="*/ 83 h 96"/>
                <a:gd name="T12" fmla="*/ 48 w 48"/>
                <a:gd name="T13" fmla="*/ 69 h 96"/>
                <a:gd name="T14" fmla="*/ 41 w 48"/>
                <a:gd name="T15" fmla="*/ 41 h 96"/>
                <a:gd name="T16" fmla="*/ 41 w 48"/>
                <a:gd name="T17" fmla="*/ 28 h 96"/>
                <a:gd name="T18" fmla="*/ 27 w 48"/>
                <a:gd name="T19" fmla="*/ 14 h 96"/>
                <a:gd name="T20" fmla="*/ 20 w 48"/>
                <a:gd name="T21" fmla="*/ 7 h 96"/>
                <a:gd name="T22" fmla="*/ 7 w 48"/>
                <a:gd name="T23" fmla="*/ 0 h 96"/>
                <a:gd name="T24" fmla="*/ 7 w 48"/>
                <a:gd name="T25" fmla="*/ 0 h 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96"/>
                <a:gd name="T41" fmla="*/ 48 w 48"/>
                <a:gd name="T42" fmla="*/ 96 h 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96">
                  <a:moveTo>
                    <a:pt x="7" y="0"/>
                  </a:moveTo>
                  <a:lnTo>
                    <a:pt x="0" y="41"/>
                  </a:lnTo>
                  <a:lnTo>
                    <a:pt x="14" y="55"/>
                  </a:lnTo>
                  <a:lnTo>
                    <a:pt x="27" y="83"/>
                  </a:lnTo>
                  <a:lnTo>
                    <a:pt x="27" y="96"/>
                  </a:lnTo>
                  <a:lnTo>
                    <a:pt x="41" y="83"/>
                  </a:lnTo>
                  <a:lnTo>
                    <a:pt x="48" y="69"/>
                  </a:lnTo>
                  <a:lnTo>
                    <a:pt x="41" y="41"/>
                  </a:lnTo>
                  <a:lnTo>
                    <a:pt x="41" y="28"/>
                  </a:lnTo>
                  <a:lnTo>
                    <a:pt x="27" y="14"/>
                  </a:lnTo>
                  <a:lnTo>
                    <a:pt x="20" y="7"/>
                  </a:lnTo>
                  <a:lnTo>
                    <a:pt x="7" y="0"/>
                  </a:lnTo>
                </a:path>
              </a:pathLst>
            </a:custGeom>
            <a:solidFill>
              <a:srgbClr val="000099"/>
            </a:solidFill>
            <a:ln w="3175">
              <a:solidFill>
                <a:srgbClr val="000000"/>
              </a:solidFill>
              <a:round/>
              <a:headEnd/>
              <a:tailEnd/>
            </a:ln>
          </p:spPr>
          <p:txBody>
            <a:bodyPr/>
            <a:lstStyle/>
            <a:p>
              <a:endParaRPr lang="en-US"/>
            </a:p>
          </p:txBody>
        </p:sp>
        <p:sp>
          <p:nvSpPr>
            <p:cNvPr id="332973" name="Freeform 85"/>
            <p:cNvSpPr>
              <a:spLocks/>
            </p:cNvSpPr>
            <p:nvPr/>
          </p:nvSpPr>
          <p:spPr bwMode="auto">
            <a:xfrm rot="-121930">
              <a:off x="2103" y="1819"/>
              <a:ext cx="21" cy="20"/>
            </a:xfrm>
            <a:custGeom>
              <a:avLst/>
              <a:gdLst>
                <a:gd name="T0" fmla="*/ 7 w 21"/>
                <a:gd name="T1" fmla="*/ 0 h 20"/>
                <a:gd name="T2" fmla="*/ 0 w 21"/>
                <a:gd name="T3" fmla="*/ 7 h 20"/>
                <a:gd name="T4" fmla="*/ 0 w 21"/>
                <a:gd name="T5" fmla="*/ 20 h 20"/>
                <a:gd name="T6" fmla="*/ 14 w 21"/>
                <a:gd name="T7" fmla="*/ 20 h 20"/>
                <a:gd name="T8" fmla="*/ 21 w 21"/>
                <a:gd name="T9" fmla="*/ 14 h 20"/>
                <a:gd name="T10" fmla="*/ 14 w 21"/>
                <a:gd name="T11" fmla="*/ 0 h 20"/>
                <a:gd name="T12" fmla="*/ 7 w 21"/>
                <a:gd name="T13" fmla="*/ 0 h 20"/>
                <a:gd name="T14" fmla="*/ 7 w 21"/>
                <a:gd name="T15" fmla="*/ 0 h 20"/>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20"/>
                <a:gd name="T26" fmla="*/ 21 w 21"/>
                <a:gd name="T27" fmla="*/ 20 h 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20">
                  <a:moveTo>
                    <a:pt x="7" y="0"/>
                  </a:moveTo>
                  <a:lnTo>
                    <a:pt x="0" y="7"/>
                  </a:lnTo>
                  <a:lnTo>
                    <a:pt x="0" y="20"/>
                  </a:lnTo>
                  <a:lnTo>
                    <a:pt x="14" y="20"/>
                  </a:lnTo>
                  <a:lnTo>
                    <a:pt x="21" y="14"/>
                  </a:lnTo>
                  <a:lnTo>
                    <a:pt x="14" y="0"/>
                  </a:lnTo>
                  <a:lnTo>
                    <a:pt x="7" y="0"/>
                  </a:lnTo>
                </a:path>
              </a:pathLst>
            </a:custGeom>
            <a:solidFill>
              <a:srgbClr val="000099"/>
            </a:solidFill>
            <a:ln w="3175">
              <a:solidFill>
                <a:srgbClr val="000000"/>
              </a:solidFill>
              <a:round/>
              <a:headEnd/>
              <a:tailEnd/>
            </a:ln>
          </p:spPr>
          <p:txBody>
            <a:bodyPr/>
            <a:lstStyle/>
            <a:p>
              <a:endParaRPr lang="en-US"/>
            </a:p>
          </p:txBody>
        </p:sp>
        <p:sp>
          <p:nvSpPr>
            <p:cNvPr id="332974" name="Freeform 86"/>
            <p:cNvSpPr>
              <a:spLocks/>
            </p:cNvSpPr>
            <p:nvPr/>
          </p:nvSpPr>
          <p:spPr bwMode="auto">
            <a:xfrm rot="-121930">
              <a:off x="2116" y="1778"/>
              <a:ext cx="7" cy="13"/>
            </a:xfrm>
            <a:custGeom>
              <a:avLst/>
              <a:gdLst>
                <a:gd name="T0" fmla="*/ 0 w 7"/>
                <a:gd name="T1" fmla="*/ 0 h 13"/>
                <a:gd name="T2" fmla="*/ 0 w 7"/>
                <a:gd name="T3" fmla="*/ 7 h 13"/>
                <a:gd name="T4" fmla="*/ 0 w 7"/>
                <a:gd name="T5" fmla="*/ 13 h 13"/>
                <a:gd name="T6" fmla="*/ 7 w 7"/>
                <a:gd name="T7" fmla="*/ 7 h 13"/>
                <a:gd name="T8" fmla="*/ 0 w 7"/>
                <a:gd name="T9" fmla="*/ 0 h 13"/>
                <a:gd name="T10" fmla="*/ 0 w 7"/>
                <a:gd name="T11" fmla="*/ 0 h 13"/>
                <a:gd name="T12" fmla="*/ 0 60000 65536"/>
                <a:gd name="T13" fmla="*/ 0 60000 65536"/>
                <a:gd name="T14" fmla="*/ 0 60000 65536"/>
                <a:gd name="T15" fmla="*/ 0 60000 65536"/>
                <a:gd name="T16" fmla="*/ 0 60000 65536"/>
                <a:gd name="T17" fmla="*/ 0 60000 65536"/>
                <a:gd name="T18" fmla="*/ 0 w 7"/>
                <a:gd name="T19" fmla="*/ 0 h 13"/>
                <a:gd name="T20" fmla="*/ 7 w 7"/>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7" h="13">
                  <a:moveTo>
                    <a:pt x="0" y="0"/>
                  </a:moveTo>
                  <a:lnTo>
                    <a:pt x="0" y="7"/>
                  </a:lnTo>
                  <a:lnTo>
                    <a:pt x="0" y="13"/>
                  </a:lnTo>
                  <a:lnTo>
                    <a:pt x="7" y="7"/>
                  </a:lnTo>
                  <a:lnTo>
                    <a:pt x="0" y="0"/>
                  </a:lnTo>
                </a:path>
              </a:pathLst>
            </a:custGeom>
            <a:solidFill>
              <a:srgbClr val="000099"/>
            </a:solidFill>
            <a:ln w="3175">
              <a:solidFill>
                <a:srgbClr val="000000"/>
              </a:solidFill>
              <a:round/>
              <a:headEnd/>
              <a:tailEnd/>
            </a:ln>
          </p:spPr>
          <p:txBody>
            <a:bodyPr/>
            <a:lstStyle/>
            <a:p>
              <a:endParaRPr lang="en-US"/>
            </a:p>
          </p:txBody>
        </p:sp>
        <p:sp>
          <p:nvSpPr>
            <p:cNvPr id="332975" name="Freeform 87"/>
            <p:cNvSpPr>
              <a:spLocks/>
            </p:cNvSpPr>
            <p:nvPr/>
          </p:nvSpPr>
          <p:spPr bwMode="auto">
            <a:xfrm rot="-121930">
              <a:off x="2124" y="1812"/>
              <a:ext cx="6" cy="7"/>
            </a:xfrm>
            <a:custGeom>
              <a:avLst/>
              <a:gdLst>
                <a:gd name="T0" fmla="*/ 0 w 6"/>
                <a:gd name="T1" fmla="*/ 0 h 7"/>
                <a:gd name="T2" fmla="*/ 0 w 6"/>
                <a:gd name="T3" fmla="*/ 7 h 7"/>
                <a:gd name="T4" fmla="*/ 6 w 6"/>
                <a:gd name="T5" fmla="*/ 7 h 7"/>
                <a:gd name="T6" fmla="*/ 6 w 6"/>
                <a:gd name="T7" fmla="*/ 0 h 7"/>
                <a:gd name="T8" fmla="*/ 0 w 6"/>
                <a:gd name="T9" fmla="*/ 0 h 7"/>
                <a:gd name="T10" fmla="*/ 0 w 6"/>
                <a:gd name="T11" fmla="*/ 0 h 7"/>
                <a:gd name="T12" fmla="*/ 0 60000 65536"/>
                <a:gd name="T13" fmla="*/ 0 60000 65536"/>
                <a:gd name="T14" fmla="*/ 0 60000 65536"/>
                <a:gd name="T15" fmla="*/ 0 60000 65536"/>
                <a:gd name="T16" fmla="*/ 0 60000 65536"/>
                <a:gd name="T17" fmla="*/ 0 60000 65536"/>
                <a:gd name="T18" fmla="*/ 0 w 6"/>
                <a:gd name="T19" fmla="*/ 0 h 7"/>
                <a:gd name="T20" fmla="*/ 6 w 6"/>
                <a:gd name="T21" fmla="*/ 7 h 7"/>
              </a:gdLst>
              <a:ahLst/>
              <a:cxnLst>
                <a:cxn ang="T12">
                  <a:pos x="T0" y="T1"/>
                </a:cxn>
                <a:cxn ang="T13">
                  <a:pos x="T2" y="T3"/>
                </a:cxn>
                <a:cxn ang="T14">
                  <a:pos x="T4" y="T5"/>
                </a:cxn>
                <a:cxn ang="T15">
                  <a:pos x="T6" y="T7"/>
                </a:cxn>
                <a:cxn ang="T16">
                  <a:pos x="T8" y="T9"/>
                </a:cxn>
                <a:cxn ang="T17">
                  <a:pos x="T10" y="T11"/>
                </a:cxn>
              </a:cxnLst>
              <a:rect l="T18" t="T19" r="T20" b="T21"/>
              <a:pathLst>
                <a:path w="6" h="7">
                  <a:moveTo>
                    <a:pt x="0" y="0"/>
                  </a:moveTo>
                  <a:lnTo>
                    <a:pt x="0" y="7"/>
                  </a:lnTo>
                  <a:lnTo>
                    <a:pt x="6" y="7"/>
                  </a:lnTo>
                  <a:lnTo>
                    <a:pt x="6" y="0"/>
                  </a:lnTo>
                  <a:lnTo>
                    <a:pt x="0" y="0"/>
                  </a:lnTo>
                </a:path>
              </a:pathLst>
            </a:custGeom>
            <a:solidFill>
              <a:srgbClr val="000099"/>
            </a:solidFill>
            <a:ln w="3175">
              <a:solidFill>
                <a:srgbClr val="000000"/>
              </a:solidFill>
              <a:round/>
              <a:headEnd/>
              <a:tailEnd/>
            </a:ln>
          </p:spPr>
          <p:txBody>
            <a:bodyPr/>
            <a:lstStyle/>
            <a:p>
              <a:endParaRPr lang="en-US"/>
            </a:p>
          </p:txBody>
        </p:sp>
        <p:sp>
          <p:nvSpPr>
            <p:cNvPr id="332976" name="Freeform 88"/>
            <p:cNvSpPr>
              <a:spLocks/>
            </p:cNvSpPr>
            <p:nvPr/>
          </p:nvSpPr>
          <p:spPr bwMode="auto">
            <a:xfrm rot="-121930">
              <a:off x="2133" y="1873"/>
              <a:ext cx="14" cy="27"/>
            </a:xfrm>
            <a:custGeom>
              <a:avLst/>
              <a:gdLst>
                <a:gd name="T0" fmla="*/ 7 w 14"/>
                <a:gd name="T1" fmla="*/ 0 h 27"/>
                <a:gd name="T2" fmla="*/ 0 w 14"/>
                <a:gd name="T3" fmla="*/ 14 h 27"/>
                <a:gd name="T4" fmla="*/ 7 w 14"/>
                <a:gd name="T5" fmla="*/ 27 h 27"/>
                <a:gd name="T6" fmla="*/ 14 w 14"/>
                <a:gd name="T7" fmla="*/ 20 h 27"/>
                <a:gd name="T8" fmla="*/ 14 w 14"/>
                <a:gd name="T9" fmla="*/ 7 h 27"/>
                <a:gd name="T10" fmla="*/ 14 w 14"/>
                <a:gd name="T11" fmla="*/ 7 h 27"/>
                <a:gd name="T12" fmla="*/ 7 w 14"/>
                <a:gd name="T13" fmla="*/ 0 h 27"/>
                <a:gd name="T14" fmla="*/ 7 w 14"/>
                <a:gd name="T15" fmla="*/ 0 h 27"/>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7"/>
                <a:gd name="T26" fmla="*/ 14 w 14"/>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7">
                  <a:moveTo>
                    <a:pt x="7" y="0"/>
                  </a:moveTo>
                  <a:lnTo>
                    <a:pt x="0" y="14"/>
                  </a:lnTo>
                  <a:lnTo>
                    <a:pt x="7" y="27"/>
                  </a:lnTo>
                  <a:lnTo>
                    <a:pt x="14" y="20"/>
                  </a:lnTo>
                  <a:lnTo>
                    <a:pt x="14" y="7"/>
                  </a:lnTo>
                  <a:lnTo>
                    <a:pt x="7" y="0"/>
                  </a:lnTo>
                </a:path>
              </a:pathLst>
            </a:custGeom>
            <a:solidFill>
              <a:srgbClr val="000099"/>
            </a:solidFill>
            <a:ln w="3175">
              <a:solidFill>
                <a:srgbClr val="000000"/>
              </a:solidFill>
              <a:round/>
              <a:headEnd/>
              <a:tailEnd/>
            </a:ln>
          </p:spPr>
          <p:txBody>
            <a:bodyPr/>
            <a:lstStyle/>
            <a:p>
              <a:endParaRPr lang="en-US"/>
            </a:p>
          </p:txBody>
        </p:sp>
        <p:sp>
          <p:nvSpPr>
            <p:cNvPr id="332977" name="Freeform 89"/>
            <p:cNvSpPr>
              <a:spLocks/>
            </p:cNvSpPr>
            <p:nvPr/>
          </p:nvSpPr>
          <p:spPr bwMode="auto">
            <a:xfrm rot="-121930">
              <a:off x="2115" y="2037"/>
              <a:ext cx="151" cy="247"/>
            </a:xfrm>
            <a:custGeom>
              <a:avLst/>
              <a:gdLst>
                <a:gd name="T0" fmla="*/ 0 w 151"/>
                <a:gd name="T1" fmla="*/ 0 h 247"/>
                <a:gd name="T2" fmla="*/ 0 w 151"/>
                <a:gd name="T3" fmla="*/ 13 h 247"/>
                <a:gd name="T4" fmla="*/ 7 w 151"/>
                <a:gd name="T5" fmla="*/ 34 h 247"/>
                <a:gd name="T6" fmla="*/ 0 w 151"/>
                <a:gd name="T7" fmla="*/ 55 h 247"/>
                <a:gd name="T8" fmla="*/ 14 w 151"/>
                <a:gd name="T9" fmla="*/ 61 h 247"/>
                <a:gd name="T10" fmla="*/ 14 w 151"/>
                <a:gd name="T11" fmla="*/ 68 h 247"/>
                <a:gd name="T12" fmla="*/ 41 w 151"/>
                <a:gd name="T13" fmla="*/ 75 h 247"/>
                <a:gd name="T14" fmla="*/ 48 w 151"/>
                <a:gd name="T15" fmla="*/ 82 h 247"/>
                <a:gd name="T16" fmla="*/ 62 w 151"/>
                <a:gd name="T17" fmla="*/ 116 h 247"/>
                <a:gd name="T18" fmla="*/ 48 w 151"/>
                <a:gd name="T19" fmla="*/ 110 h 247"/>
                <a:gd name="T20" fmla="*/ 48 w 151"/>
                <a:gd name="T21" fmla="*/ 116 h 247"/>
                <a:gd name="T22" fmla="*/ 48 w 151"/>
                <a:gd name="T23" fmla="*/ 130 h 247"/>
                <a:gd name="T24" fmla="*/ 62 w 151"/>
                <a:gd name="T25" fmla="*/ 137 h 247"/>
                <a:gd name="T26" fmla="*/ 62 w 151"/>
                <a:gd name="T27" fmla="*/ 165 h 247"/>
                <a:gd name="T28" fmla="*/ 75 w 151"/>
                <a:gd name="T29" fmla="*/ 185 h 247"/>
                <a:gd name="T30" fmla="*/ 96 w 151"/>
                <a:gd name="T31" fmla="*/ 178 h 247"/>
                <a:gd name="T32" fmla="*/ 89 w 151"/>
                <a:gd name="T33" fmla="*/ 199 h 247"/>
                <a:gd name="T34" fmla="*/ 89 w 151"/>
                <a:gd name="T35" fmla="*/ 213 h 247"/>
                <a:gd name="T36" fmla="*/ 110 w 151"/>
                <a:gd name="T37" fmla="*/ 219 h 247"/>
                <a:gd name="T38" fmla="*/ 130 w 151"/>
                <a:gd name="T39" fmla="*/ 247 h 247"/>
                <a:gd name="T40" fmla="*/ 144 w 151"/>
                <a:gd name="T41" fmla="*/ 247 h 247"/>
                <a:gd name="T42" fmla="*/ 151 w 151"/>
                <a:gd name="T43" fmla="*/ 240 h 247"/>
                <a:gd name="T44" fmla="*/ 144 w 151"/>
                <a:gd name="T45" fmla="*/ 206 h 247"/>
                <a:gd name="T46" fmla="*/ 144 w 151"/>
                <a:gd name="T47" fmla="*/ 178 h 247"/>
                <a:gd name="T48" fmla="*/ 130 w 151"/>
                <a:gd name="T49" fmla="*/ 144 h 247"/>
                <a:gd name="T50" fmla="*/ 110 w 151"/>
                <a:gd name="T51" fmla="*/ 103 h 247"/>
                <a:gd name="T52" fmla="*/ 110 w 151"/>
                <a:gd name="T53" fmla="*/ 75 h 247"/>
                <a:gd name="T54" fmla="*/ 103 w 151"/>
                <a:gd name="T55" fmla="*/ 68 h 247"/>
                <a:gd name="T56" fmla="*/ 75 w 151"/>
                <a:gd name="T57" fmla="*/ 55 h 247"/>
                <a:gd name="T58" fmla="*/ 41 w 151"/>
                <a:gd name="T59" fmla="*/ 13 h 247"/>
                <a:gd name="T60" fmla="*/ 21 w 151"/>
                <a:gd name="T61" fmla="*/ 0 h 247"/>
                <a:gd name="T62" fmla="*/ 7 w 151"/>
                <a:gd name="T63" fmla="*/ 0 h 247"/>
                <a:gd name="T64" fmla="*/ 0 w 151"/>
                <a:gd name="T65" fmla="*/ 0 h 247"/>
                <a:gd name="T66" fmla="*/ 0 w 151"/>
                <a:gd name="T67" fmla="*/ 0 h 24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1"/>
                <a:gd name="T103" fmla="*/ 0 h 247"/>
                <a:gd name="T104" fmla="*/ 151 w 151"/>
                <a:gd name="T105" fmla="*/ 247 h 24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1" h="247">
                  <a:moveTo>
                    <a:pt x="0" y="0"/>
                  </a:moveTo>
                  <a:lnTo>
                    <a:pt x="0" y="13"/>
                  </a:lnTo>
                  <a:lnTo>
                    <a:pt x="7" y="34"/>
                  </a:lnTo>
                  <a:lnTo>
                    <a:pt x="0" y="55"/>
                  </a:lnTo>
                  <a:lnTo>
                    <a:pt x="14" y="61"/>
                  </a:lnTo>
                  <a:lnTo>
                    <a:pt x="14" y="68"/>
                  </a:lnTo>
                  <a:lnTo>
                    <a:pt x="41" y="75"/>
                  </a:lnTo>
                  <a:lnTo>
                    <a:pt x="48" y="82"/>
                  </a:lnTo>
                  <a:lnTo>
                    <a:pt x="62" y="116"/>
                  </a:lnTo>
                  <a:lnTo>
                    <a:pt x="48" y="110"/>
                  </a:lnTo>
                  <a:lnTo>
                    <a:pt x="48" y="116"/>
                  </a:lnTo>
                  <a:lnTo>
                    <a:pt x="48" y="130"/>
                  </a:lnTo>
                  <a:lnTo>
                    <a:pt x="62" y="137"/>
                  </a:lnTo>
                  <a:lnTo>
                    <a:pt x="62" y="165"/>
                  </a:lnTo>
                  <a:lnTo>
                    <a:pt x="75" y="185"/>
                  </a:lnTo>
                  <a:lnTo>
                    <a:pt x="96" y="178"/>
                  </a:lnTo>
                  <a:lnTo>
                    <a:pt x="89" y="199"/>
                  </a:lnTo>
                  <a:lnTo>
                    <a:pt x="89" y="213"/>
                  </a:lnTo>
                  <a:lnTo>
                    <a:pt x="110" y="219"/>
                  </a:lnTo>
                  <a:lnTo>
                    <a:pt x="130" y="247"/>
                  </a:lnTo>
                  <a:lnTo>
                    <a:pt x="144" y="247"/>
                  </a:lnTo>
                  <a:lnTo>
                    <a:pt x="151" y="240"/>
                  </a:lnTo>
                  <a:lnTo>
                    <a:pt x="144" y="206"/>
                  </a:lnTo>
                  <a:lnTo>
                    <a:pt x="144" y="178"/>
                  </a:lnTo>
                  <a:lnTo>
                    <a:pt x="130" y="144"/>
                  </a:lnTo>
                  <a:lnTo>
                    <a:pt x="110" y="103"/>
                  </a:lnTo>
                  <a:lnTo>
                    <a:pt x="110" y="75"/>
                  </a:lnTo>
                  <a:lnTo>
                    <a:pt x="103" y="68"/>
                  </a:lnTo>
                  <a:lnTo>
                    <a:pt x="75" y="55"/>
                  </a:lnTo>
                  <a:lnTo>
                    <a:pt x="41" y="13"/>
                  </a:lnTo>
                  <a:lnTo>
                    <a:pt x="21" y="0"/>
                  </a:lnTo>
                  <a:lnTo>
                    <a:pt x="7" y="0"/>
                  </a:lnTo>
                  <a:lnTo>
                    <a:pt x="0" y="0"/>
                  </a:lnTo>
                </a:path>
              </a:pathLst>
            </a:custGeom>
            <a:solidFill>
              <a:srgbClr val="000099"/>
            </a:solidFill>
            <a:ln w="3175">
              <a:solidFill>
                <a:srgbClr val="000000"/>
              </a:solidFill>
              <a:round/>
              <a:headEnd/>
              <a:tailEnd/>
            </a:ln>
          </p:spPr>
          <p:txBody>
            <a:bodyPr/>
            <a:lstStyle/>
            <a:p>
              <a:endParaRPr lang="en-US"/>
            </a:p>
          </p:txBody>
        </p:sp>
      </p:grpSp>
      <p:sp>
        <p:nvSpPr>
          <p:cNvPr id="332854" name="Freeform 90"/>
          <p:cNvSpPr>
            <a:spLocks/>
          </p:cNvSpPr>
          <p:nvPr/>
        </p:nvSpPr>
        <p:spPr bwMode="auto">
          <a:xfrm>
            <a:off x="1260475" y="1371600"/>
            <a:ext cx="755650" cy="1214438"/>
          </a:xfrm>
          <a:custGeom>
            <a:avLst/>
            <a:gdLst>
              <a:gd name="T0" fmla="*/ 209111 w 477"/>
              <a:gd name="T1" fmla="*/ 4405 h 827"/>
              <a:gd name="T2" fmla="*/ 313666 w 477"/>
              <a:gd name="T3" fmla="*/ 26433 h 827"/>
              <a:gd name="T4" fmla="*/ 537034 w 477"/>
              <a:gd name="T5" fmla="*/ 67550 h 827"/>
              <a:gd name="T6" fmla="*/ 755650 w 477"/>
              <a:gd name="T7" fmla="*/ 83704 h 827"/>
              <a:gd name="T8" fmla="*/ 660600 w 477"/>
              <a:gd name="T9" fmla="*/ 1214438 h 827"/>
              <a:gd name="T10" fmla="*/ 226537 w 477"/>
              <a:gd name="T11" fmla="*/ 1170383 h 827"/>
              <a:gd name="T12" fmla="*/ 237626 w 477"/>
              <a:gd name="T13" fmla="*/ 1088148 h 827"/>
              <a:gd name="T14" fmla="*/ 199606 w 477"/>
              <a:gd name="T15" fmla="*/ 1013255 h 827"/>
              <a:gd name="T16" fmla="*/ 171091 w 477"/>
              <a:gd name="T17" fmla="*/ 969201 h 827"/>
              <a:gd name="T18" fmla="*/ 166338 w 477"/>
              <a:gd name="T19" fmla="*/ 894308 h 827"/>
              <a:gd name="T20" fmla="*/ 142575 w 477"/>
              <a:gd name="T21" fmla="*/ 841443 h 827"/>
              <a:gd name="T22" fmla="*/ 114060 w 477"/>
              <a:gd name="T23" fmla="*/ 801794 h 827"/>
              <a:gd name="T24" fmla="*/ 28515 w 477"/>
              <a:gd name="T25" fmla="*/ 700468 h 827"/>
              <a:gd name="T26" fmla="*/ 0 w 477"/>
              <a:gd name="T27" fmla="*/ 665224 h 827"/>
              <a:gd name="T28" fmla="*/ 209111 w 477"/>
              <a:gd name="T29" fmla="*/ 0 h 827"/>
              <a:gd name="T30" fmla="*/ 204358 w 477"/>
              <a:gd name="T31" fmla="*/ 0 h 8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7"/>
              <a:gd name="T49" fmla="*/ 0 h 827"/>
              <a:gd name="T50" fmla="*/ 477 w 477"/>
              <a:gd name="T51" fmla="*/ 827 h 82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7" h="827">
                <a:moveTo>
                  <a:pt x="132" y="3"/>
                </a:moveTo>
                <a:lnTo>
                  <a:pt x="198" y="18"/>
                </a:lnTo>
                <a:lnTo>
                  <a:pt x="339" y="46"/>
                </a:lnTo>
                <a:lnTo>
                  <a:pt x="477" y="57"/>
                </a:lnTo>
                <a:lnTo>
                  <a:pt x="417" y="827"/>
                </a:lnTo>
                <a:lnTo>
                  <a:pt x="143" y="797"/>
                </a:lnTo>
                <a:lnTo>
                  <a:pt x="150" y="741"/>
                </a:lnTo>
                <a:lnTo>
                  <a:pt x="126" y="690"/>
                </a:lnTo>
                <a:lnTo>
                  <a:pt x="108" y="660"/>
                </a:lnTo>
                <a:lnTo>
                  <a:pt x="105" y="609"/>
                </a:lnTo>
                <a:lnTo>
                  <a:pt x="90" y="573"/>
                </a:lnTo>
                <a:lnTo>
                  <a:pt x="72" y="546"/>
                </a:lnTo>
                <a:lnTo>
                  <a:pt x="18" y="477"/>
                </a:lnTo>
                <a:lnTo>
                  <a:pt x="0" y="453"/>
                </a:lnTo>
                <a:lnTo>
                  <a:pt x="132" y="0"/>
                </a:lnTo>
                <a:lnTo>
                  <a:pt x="129" y="0"/>
                </a:lnTo>
              </a:path>
            </a:pathLst>
          </a:custGeom>
          <a:gradFill rotWithShape="1">
            <a:gsLst>
              <a:gs pos="0">
                <a:srgbClr val="FFFFFF"/>
              </a:gs>
              <a:gs pos="100000">
                <a:srgbClr val="99FF99"/>
              </a:gs>
            </a:gsLst>
            <a:lin ang="5400000" scaled="1"/>
          </a:gradFill>
          <a:ln w="3175">
            <a:solidFill>
              <a:srgbClr val="000000"/>
            </a:solidFill>
            <a:round/>
            <a:headEnd/>
            <a:tailEnd/>
          </a:ln>
        </p:spPr>
        <p:txBody>
          <a:bodyPr/>
          <a:lstStyle/>
          <a:p>
            <a:endParaRPr lang="en-US"/>
          </a:p>
        </p:txBody>
      </p:sp>
      <p:sp>
        <p:nvSpPr>
          <p:cNvPr id="332855" name="Freeform 91"/>
          <p:cNvSpPr>
            <a:spLocks/>
          </p:cNvSpPr>
          <p:nvPr/>
        </p:nvSpPr>
        <p:spPr bwMode="auto">
          <a:xfrm>
            <a:off x="2514600" y="1462088"/>
            <a:ext cx="820738" cy="1165225"/>
          </a:xfrm>
          <a:custGeom>
            <a:avLst/>
            <a:gdLst>
              <a:gd name="T0" fmla="*/ 0 w 516"/>
              <a:gd name="T1" fmla="*/ 26449 h 793"/>
              <a:gd name="T2" fmla="*/ 276760 w 516"/>
              <a:gd name="T3" fmla="*/ 29388 h 793"/>
              <a:gd name="T4" fmla="*/ 410369 w 516"/>
              <a:gd name="T5" fmla="*/ 14694 h 793"/>
              <a:gd name="T6" fmla="*/ 458086 w 516"/>
              <a:gd name="T7" fmla="*/ 0 h 793"/>
              <a:gd name="T8" fmla="*/ 458086 w 516"/>
              <a:gd name="T9" fmla="*/ 26449 h 793"/>
              <a:gd name="T10" fmla="*/ 453315 w 516"/>
              <a:gd name="T11" fmla="*/ 60245 h 793"/>
              <a:gd name="T12" fmla="*/ 466039 w 516"/>
              <a:gd name="T13" fmla="*/ 101388 h 793"/>
              <a:gd name="T14" fmla="*/ 485126 w 516"/>
              <a:gd name="T15" fmla="*/ 157225 h 793"/>
              <a:gd name="T16" fmla="*/ 532843 w 516"/>
              <a:gd name="T17" fmla="*/ 121959 h 793"/>
              <a:gd name="T18" fmla="*/ 571017 w 516"/>
              <a:gd name="T19" fmla="*/ 121959 h 793"/>
              <a:gd name="T20" fmla="*/ 599648 w 516"/>
              <a:gd name="T21" fmla="*/ 146939 h 793"/>
              <a:gd name="T22" fmla="*/ 580561 w 516"/>
              <a:gd name="T23" fmla="*/ 196898 h 793"/>
              <a:gd name="T24" fmla="*/ 609191 w 516"/>
              <a:gd name="T25" fmla="*/ 205714 h 793"/>
              <a:gd name="T26" fmla="*/ 594876 w 516"/>
              <a:gd name="T27" fmla="*/ 249796 h 793"/>
              <a:gd name="T28" fmla="*/ 623506 w 516"/>
              <a:gd name="T29" fmla="*/ 296816 h 793"/>
              <a:gd name="T30" fmla="*/ 674405 w 516"/>
              <a:gd name="T31" fmla="*/ 337959 h 793"/>
              <a:gd name="T32" fmla="*/ 718941 w 516"/>
              <a:gd name="T33" fmla="*/ 285061 h 793"/>
              <a:gd name="T34" fmla="*/ 763477 w 516"/>
              <a:gd name="T35" fmla="*/ 285061 h 793"/>
              <a:gd name="T36" fmla="*/ 820738 w 516"/>
              <a:gd name="T37" fmla="*/ 314449 h 793"/>
              <a:gd name="T38" fmla="*/ 566246 w 516"/>
              <a:gd name="T39" fmla="*/ 819919 h 793"/>
              <a:gd name="T40" fmla="*/ 539206 w 516"/>
              <a:gd name="T41" fmla="*/ 1154939 h 793"/>
              <a:gd name="T42" fmla="*/ 322887 w 516"/>
              <a:gd name="T43" fmla="*/ 1165225 h 793"/>
              <a:gd name="T44" fmla="*/ 6362 w 516"/>
              <a:gd name="T45" fmla="*/ 1165225 h 793"/>
              <a:gd name="T46" fmla="*/ 0 w 516"/>
              <a:gd name="T47" fmla="*/ 29388 h 793"/>
              <a:gd name="T48" fmla="*/ 0 w 516"/>
              <a:gd name="T49" fmla="*/ 29388 h 79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16"/>
              <a:gd name="T76" fmla="*/ 0 h 793"/>
              <a:gd name="T77" fmla="*/ 516 w 516"/>
              <a:gd name="T78" fmla="*/ 793 h 79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16" h="793">
                <a:moveTo>
                  <a:pt x="0" y="18"/>
                </a:moveTo>
                <a:lnTo>
                  <a:pt x="174" y="20"/>
                </a:lnTo>
                <a:lnTo>
                  <a:pt x="258" y="10"/>
                </a:lnTo>
                <a:lnTo>
                  <a:pt x="288" y="0"/>
                </a:lnTo>
                <a:lnTo>
                  <a:pt x="288" y="18"/>
                </a:lnTo>
                <a:lnTo>
                  <a:pt x="285" y="41"/>
                </a:lnTo>
                <a:lnTo>
                  <a:pt x="293" y="69"/>
                </a:lnTo>
                <a:lnTo>
                  <a:pt x="305" y="107"/>
                </a:lnTo>
                <a:lnTo>
                  <a:pt x="335" y="83"/>
                </a:lnTo>
                <a:lnTo>
                  <a:pt x="359" y="83"/>
                </a:lnTo>
                <a:lnTo>
                  <a:pt x="377" y="100"/>
                </a:lnTo>
                <a:lnTo>
                  <a:pt x="365" y="134"/>
                </a:lnTo>
                <a:lnTo>
                  <a:pt x="383" y="140"/>
                </a:lnTo>
                <a:lnTo>
                  <a:pt x="374" y="170"/>
                </a:lnTo>
                <a:lnTo>
                  <a:pt x="392" y="202"/>
                </a:lnTo>
                <a:lnTo>
                  <a:pt x="424" y="230"/>
                </a:lnTo>
                <a:lnTo>
                  <a:pt x="452" y="194"/>
                </a:lnTo>
                <a:lnTo>
                  <a:pt x="480" y="194"/>
                </a:lnTo>
                <a:lnTo>
                  <a:pt x="516" y="214"/>
                </a:lnTo>
                <a:lnTo>
                  <a:pt x="356" y="558"/>
                </a:lnTo>
                <a:lnTo>
                  <a:pt x="339" y="786"/>
                </a:lnTo>
                <a:lnTo>
                  <a:pt x="203" y="793"/>
                </a:lnTo>
                <a:lnTo>
                  <a:pt x="4" y="793"/>
                </a:lnTo>
                <a:lnTo>
                  <a:pt x="0" y="20"/>
                </a:lnTo>
              </a:path>
            </a:pathLst>
          </a:custGeom>
          <a:gradFill rotWithShape="1">
            <a:gsLst>
              <a:gs pos="0">
                <a:srgbClr val="FFFFFF"/>
              </a:gs>
              <a:gs pos="100000">
                <a:srgbClr val="99FF99"/>
              </a:gs>
            </a:gsLst>
            <a:lin ang="5400000" scaled="1"/>
          </a:gradFill>
          <a:ln w="3175">
            <a:solidFill>
              <a:srgbClr val="000000"/>
            </a:solidFill>
            <a:round/>
            <a:headEnd/>
            <a:tailEnd/>
          </a:ln>
        </p:spPr>
        <p:txBody>
          <a:bodyPr/>
          <a:lstStyle/>
          <a:p>
            <a:endParaRPr lang="en-US"/>
          </a:p>
        </p:txBody>
      </p:sp>
      <p:sp>
        <p:nvSpPr>
          <p:cNvPr id="332856" name="Freeform 92"/>
          <p:cNvSpPr>
            <a:spLocks/>
          </p:cNvSpPr>
          <p:nvPr/>
        </p:nvSpPr>
        <p:spPr bwMode="auto">
          <a:xfrm>
            <a:off x="1920875" y="1450975"/>
            <a:ext cx="598488" cy="1171575"/>
          </a:xfrm>
          <a:custGeom>
            <a:avLst/>
            <a:gdLst>
              <a:gd name="T0" fmla="*/ 93912 w 376"/>
              <a:gd name="T1" fmla="*/ 7350 h 797"/>
              <a:gd name="T2" fmla="*/ 229208 w 376"/>
              <a:gd name="T3" fmla="*/ 17640 h 797"/>
              <a:gd name="T4" fmla="*/ 434541 w 376"/>
              <a:gd name="T5" fmla="*/ 33810 h 797"/>
              <a:gd name="T6" fmla="*/ 596896 w 376"/>
              <a:gd name="T7" fmla="*/ 36750 h 797"/>
              <a:gd name="T8" fmla="*/ 598488 w 376"/>
              <a:gd name="T9" fmla="*/ 1171575 h 797"/>
              <a:gd name="T10" fmla="*/ 346996 w 376"/>
              <a:gd name="T11" fmla="*/ 1164225 h 797"/>
              <a:gd name="T12" fmla="*/ 0 w 376"/>
              <a:gd name="T13" fmla="*/ 1137765 h 797"/>
              <a:gd name="T14" fmla="*/ 95503 w 376"/>
              <a:gd name="T15" fmla="*/ 0 h 797"/>
              <a:gd name="T16" fmla="*/ 0 60000 65536"/>
              <a:gd name="T17" fmla="*/ 0 60000 65536"/>
              <a:gd name="T18" fmla="*/ 0 60000 65536"/>
              <a:gd name="T19" fmla="*/ 0 60000 65536"/>
              <a:gd name="T20" fmla="*/ 0 60000 65536"/>
              <a:gd name="T21" fmla="*/ 0 60000 65536"/>
              <a:gd name="T22" fmla="*/ 0 60000 65536"/>
              <a:gd name="T23" fmla="*/ 0 60000 65536"/>
              <a:gd name="T24" fmla="*/ 0 w 376"/>
              <a:gd name="T25" fmla="*/ 0 h 797"/>
              <a:gd name="T26" fmla="*/ 376 w 376"/>
              <a:gd name="T27" fmla="*/ 797 h 79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 h="797">
                <a:moveTo>
                  <a:pt x="59" y="5"/>
                </a:moveTo>
                <a:lnTo>
                  <a:pt x="144" y="12"/>
                </a:lnTo>
                <a:lnTo>
                  <a:pt x="273" y="23"/>
                </a:lnTo>
                <a:lnTo>
                  <a:pt x="375" y="25"/>
                </a:lnTo>
                <a:lnTo>
                  <a:pt x="376" y="797"/>
                </a:lnTo>
                <a:lnTo>
                  <a:pt x="218" y="792"/>
                </a:lnTo>
                <a:lnTo>
                  <a:pt x="0" y="774"/>
                </a:lnTo>
                <a:lnTo>
                  <a:pt x="60" y="0"/>
                </a:lnTo>
              </a:path>
            </a:pathLst>
          </a:custGeom>
          <a:gradFill rotWithShape="1">
            <a:gsLst>
              <a:gs pos="0">
                <a:srgbClr val="FFFFFF"/>
              </a:gs>
              <a:gs pos="100000">
                <a:srgbClr val="99FF99"/>
              </a:gs>
            </a:gsLst>
            <a:lin ang="5400000" scaled="1"/>
          </a:gradFill>
          <a:ln w="3175">
            <a:solidFill>
              <a:srgbClr val="000000"/>
            </a:solidFill>
            <a:round/>
            <a:headEnd/>
            <a:tailEnd/>
          </a:ln>
        </p:spPr>
        <p:txBody>
          <a:bodyPr/>
          <a:lstStyle/>
          <a:p>
            <a:endParaRPr lang="en-US"/>
          </a:p>
        </p:txBody>
      </p:sp>
      <p:grpSp>
        <p:nvGrpSpPr>
          <p:cNvPr id="7" name="Group 93"/>
          <p:cNvGrpSpPr>
            <a:grpSpLocks/>
          </p:cNvGrpSpPr>
          <p:nvPr/>
        </p:nvGrpSpPr>
        <p:grpSpPr bwMode="auto">
          <a:xfrm>
            <a:off x="1957388" y="1524000"/>
            <a:ext cx="971550" cy="1063625"/>
            <a:chOff x="2486" y="1588"/>
            <a:chExt cx="610" cy="725"/>
          </a:xfrm>
        </p:grpSpPr>
        <p:sp>
          <p:nvSpPr>
            <p:cNvPr id="332962" name="Freeform 94"/>
            <p:cNvSpPr>
              <a:spLocks/>
            </p:cNvSpPr>
            <p:nvPr/>
          </p:nvSpPr>
          <p:spPr bwMode="auto">
            <a:xfrm>
              <a:off x="2965" y="2203"/>
              <a:ext cx="67" cy="110"/>
            </a:xfrm>
            <a:custGeom>
              <a:avLst/>
              <a:gdLst>
                <a:gd name="T0" fmla="*/ 64 w 67"/>
                <a:gd name="T1" fmla="*/ 82 h 110"/>
                <a:gd name="T2" fmla="*/ 55 w 67"/>
                <a:gd name="T3" fmla="*/ 103 h 110"/>
                <a:gd name="T4" fmla="*/ 28 w 67"/>
                <a:gd name="T5" fmla="*/ 104 h 110"/>
                <a:gd name="T6" fmla="*/ 17 w 67"/>
                <a:gd name="T7" fmla="*/ 67 h 110"/>
                <a:gd name="T8" fmla="*/ 2 w 67"/>
                <a:gd name="T9" fmla="*/ 20 h 110"/>
                <a:gd name="T10" fmla="*/ 5 w 67"/>
                <a:gd name="T11" fmla="*/ 1 h 110"/>
                <a:gd name="T12" fmla="*/ 23 w 67"/>
                <a:gd name="T13" fmla="*/ 13 h 110"/>
                <a:gd name="T14" fmla="*/ 31 w 67"/>
                <a:gd name="T15" fmla="*/ 43 h 110"/>
                <a:gd name="T16" fmla="*/ 64 w 67"/>
                <a:gd name="T17" fmla="*/ 82 h 1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7"/>
                <a:gd name="T28" fmla="*/ 0 h 110"/>
                <a:gd name="T29" fmla="*/ 67 w 67"/>
                <a:gd name="T30" fmla="*/ 110 h 1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7" h="110">
                  <a:moveTo>
                    <a:pt x="64" y="82"/>
                  </a:moveTo>
                  <a:cubicBezTo>
                    <a:pt x="67" y="91"/>
                    <a:pt x="61" y="99"/>
                    <a:pt x="55" y="103"/>
                  </a:cubicBezTo>
                  <a:cubicBezTo>
                    <a:pt x="49" y="107"/>
                    <a:pt x="34" y="110"/>
                    <a:pt x="28" y="104"/>
                  </a:cubicBezTo>
                  <a:cubicBezTo>
                    <a:pt x="22" y="98"/>
                    <a:pt x="21" y="81"/>
                    <a:pt x="17" y="67"/>
                  </a:cubicBezTo>
                  <a:cubicBezTo>
                    <a:pt x="13" y="53"/>
                    <a:pt x="4" y="31"/>
                    <a:pt x="2" y="20"/>
                  </a:cubicBezTo>
                  <a:cubicBezTo>
                    <a:pt x="0" y="9"/>
                    <a:pt x="2" y="2"/>
                    <a:pt x="5" y="1"/>
                  </a:cubicBezTo>
                  <a:cubicBezTo>
                    <a:pt x="8" y="0"/>
                    <a:pt x="19" y="6"/>
                    <a:pt x="23" y="13"/>
                  </a:cubicBezTo>
                  <a:cubicBezTo>
                    <a:pt x="27" y="20"/>
                    <a:pt x="24" y="32"/>
                    <a:pt x="31" y="43"/>
                  </a:cubicBezTo>
                  <a:cubicBezTo>
                    <a:pt x="38" y="54"/>
                    <a:pt x="57" y="74"/>
                    <a:pt x="64" y="82"/>
                  </a:cubicBezTo>
                  <a:close/>
                </a:path>
              </a:pathLst>
            </a:custGeom>
            <a:solidFill>
              <a:schemeClr val="bg1"/>
            </a:solidFill>
            <a:ln w="3175">
              <a:solidFill>
                <a:schemeClr val="tx1"/>
              </a:solidFill>
              <a:round/>
              <a:headEnd/>
              <a:tailEnd/>
            </a:ln>
          </p:spPr>
          <p:txBody>
            <a:bodyPr/>
            <a:lstStyle/>
            <a:p>
              <a:endParaRPr lang="en-US"/>
            </a:p>
          </p:txBody>
        </p:sp>
        <p:sp>
          <p:nvSpPr>
            <p:cNvPr id="332963" name="Freeform 95"/>
            <p:cNvSpPr>
              <a:spLocks/>
            </p:cNvSpPr>
            <p:nvPr/>
          </p:nvSpPr>
          <p:spPr bwMode="auto">
            <a:xfrm>
              <a:off x="2956" y="2028"/>
              <a:ext cx="140" cy="270"/>
            </a:xfrm>
            <a:custGeom>
              <a:avLst/>
              <a:gdLst>
                <a:gd name="T0" fmla="*/ 115 w 140"/>
                <a:gd name="T1" fmla="*/ 263 h 270"/>
                <a:gd name="T2" fmla="*/ 116 w 140"/>
                <a:gd name="T3" fmla="*/ 228 h 270"/>
                <a:gd name="T4" fmla="*/ 112 w 140"/>
                <a:gd name="T5" fmla="*/ 185 h 270"/>
                <a:gd name="T6" fmla="*/ 79 w 140"/>
                <a:gd name="T7" fmla="*/ 137 h 270"/>
                <a:gd name="T8" fmla="*/ 62 w 140"/>
                <a:gd name="T9" fmla="*/ 144 h 270"/>
                <a:gd name="T10" fmla="*/ 40 w 140"/>
                <a:gd name="T11" fmla="*/ 104 h 270"/>
                <a:gd name="T12" fmla="*/ 62 w 140"/>
                <a:gd name="T13" fmla="*/ 66 h 270"/>
                <a:gd name="T14" fmla="*/ 7 w 140"/>
                <a:gd name="T15" fmla="*/ 54 h 270"/>
                <a:gd name="T16" fmla="*/ 20 w 140"/>
                <a:gd name="T17" fmla="*/ 11 h 270"/>
                <a:gd name="T18" fmla="*/ 46 w 140"/>
                <a:gd name="T19" fmla="*/ 23 h 270"/>
                <a:gd name="T20" fmla="*/ 52 w 140"/>
                <a:gd name="T21" fmla="*/ 2 h 270"/>
                <a:gd name="T22" fmla="*/ 85 w 140"/>
                <a:gd name="T23" fmla="*/ 33 h 270"/>
                <a:gd name="T24" fmla="*/ 100 w 140"/>
                <a:gd name="T25" fmla="*/ 89 h 270"/>
                <a:gd name="T26" fmla="*/ 121 w 140"/>
                <a:gd name="T27" fmla="*/ 141 h 270"/>
                <a:gd name="T28" fmla="*/ 137 w 140"/>
                <a:gd name="T29" fmla="*/ 185 h 270"/>
                <a:gd name="T30" fmla="*/ 139 w 140"/>
                <a:gd name="T31" fmla="*/ 224 h 270"/>
                <a:gd name="T32" fmla="*/ 131 w 140"/>
                <a:gd name="T33" fmla="*/ 264 h 270"/>
                <a:gd name="T34" fmla="*/ 115 w 140"/>
                <a:gd name="T35" fmla="*/ 263 h 2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0"/>
                <a:gd name="T55" fmla="*/ 0 h 270"/>
                <a:gd name="T56" fmla="*/ 140 w 140"/>
                <a:gd name="T57" fmla="*/ 270 h 2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0" h="270">
                  <a:moveTo>
                    <a:pt x="115" y="263"/>
                  </a:moveTo>
                  <a:cubicBezTo>
                    <a:pt x="113" y="257"/>
                    <a:pt x="116" y="241"/>
                    <a:pt x="116" y="228"/>
                  </a:cubicBezTo>
                  <a:cubicBezTo>
                    <a:pt x="116" y="215"/>
                    <a:pt x="118" y="200"/>
                    <a:pt x="112" y="185"/>
                  </a:cubicBezTo>
                  <a:cubicBezTo>
                    <a:pt x="106" y="170"/>
                    <a:pt x="87" y="144"/>
                    <a:pt x="79" y="137"/>
                  </a:cubicBezTo>
                  <a:cubicBezTo>
                    <a:pt x="71" y="130"/>
                    <a:pt x="68" y="149"/>
                    <a:pt x="62" y="144"/>
                  </a:cubicBezTo>
                  <a:cubicBezTo>
                    <a:pt x="56" y="139"/>
                    <a:pt x="40" y="117"/>
                    <a:pt x="40" y="104"/>
                  </a:cubicBezTo>
                  <a:cubicBezTo>
                    <a:pt x="40" y="91"/>
                    <a:pt x="67" y="74"/>
                    <a:pt x="62" y="66"/>
                  </a:cubicBezTo>
                  <a:cubicBezTo>
                    <a:pt x="57" y="58"/>
                    <a:pt x="14" y="63"/>
                    <a:pt x="7" y="54"/>
                  </a:cubicBezTo>
                  <a:cubicBezTo>
                    <a:pt x="0" y="45"/>
                    <a:pt x="14" y="16"/>
                    <a:pt x="20" y="11"/>
                  </a:cubicBezTo>
                  <a:cubicBezTo>
                    <a:pt x="26" y="6"/>
                    <a:pt x="41" y="24"/>
                    <a:pt x="46" y="23"/>
                  </a:cubicBezTo>
                  <a:cubicBezTo>
                    <a:pt x="51" y="22"/>
                    <a:pt x="46" y="0"/>
                    <a:pt x="52" y="2"/>
                  </a:cubicBezTo>
                  <a:cubicBezTo>
                    <a:pt x="58" y="4"/>
                    <a:pt x="77" y="19"/>
                    <a:pt x="85" y="33"/>
                  </a:cubicBezTo>
                  <a:cubicBezTo>
                    <a:pt x="93" y="47"/>
                    <a:pt x="94" y="71"/>
                    <a:pt x="100" y="89"/>
                  </a:cubicBezTo>
                  <a:cubicBezTo>
                    <a:pt x="106" y="107"/>
                    <a:pt x="115" y="125"/>
                    <a:pt x="121" y="141"/>
                  </a:cubicBezTo>
                  <a:cubicBezTo>
                    <a:pt x="127" y="157"/>
                    <a:pt x="134" y="171"/>
                    <a:pt x="137" y="185"/>
                  </a:cubicBezTo>
                  <a:cubicBezTo>
                    <a:pt x="140" y="199"/>
                    <a:pt x="140" y="211"/>
                    <a:pt x="139" y="224"/>
                  </a:cubicBezTo>
                  <a:cubicBezTo>
                    <a:pt x="138" y="237"/>
                    <a:pt x="135" y="258"/>
                    <a:pt x="131" y="264"/>
                  </a:cubicBezTo>
                  <a:cubicBezTo>
                    <a:pt x="127" y="270"/>
                    <a:pt x="117" y="269"/>
                    <a:pt x="115" y="263"/>
                  </a:cubicBezTo>
                  <a:close/>
                </a:path>
              </a:pathLst>
            </a:custGeom>
            <a:solidFill>
              <a:schemeClr val="bg1"/>
            </a:solidFill>
            <a:ln w="3175">
              <a:solidFill>
                <a:schemeClr val="tx1"/>
              </a:solidFill>
              <a:round/>
              <a:headEnd/>
              <a:tailEnd/>
            </a:ln>
          </p:spPr>
          <p:txBody>
            <a:bodyPr/>
            <a:lstStyle/>
            <a:p>
              <a:endParaRPr lang="en-US"/>
            </a:p>
          </p:txBody>
        </p:sp>
        <p:sp>
          <p:nvSpPr>
            <p:cNvPr id="332964" name="Freeform 96"/>
            <p:cNvSpPr>
              <a:spLocks/>
            </p:cNvSpPr>
            <p:nvPr/>
          </p:nvSpPr>
          <p:spPr bwMode="auto">
            <a:xfrm>
              <a:off x="2878" y="2081"/>
              <a:ext cx="74" cy="121"/>
            </a:xfrm>
            <a:custGeom>
              <a:avLst/>
              <a:gdLst>
                <a:gd name="T0" fmla="*/ 53 w 74"/>
                <a:gd name="T1" fmla="*/ 115 h 121"/>
                <a:gd name="T2" fmla="*/ 38 w 74"/>
                <a:gd name="T3" fmla="*/ 81 h 121"/>
                <a:gd name="T4" fmla="*/ 34 w 74"/>
                <a:gd name="T5" fmla="*/ 61 h 121"/>
                <a:gd name="T6" fmla="*/ 23 w 74"/>
                <a:gd name="T7" fmla="*/ 33 h 121"/>
                <a:gd name="T8" fmla="*/ 4 w 74"/>
                <a:gd name="T9" fmla="*/ 43 h 121"/>
                <a:gd name="T10" fmla="*/ 1 w 74"/>
                <a:gd name="T11" fmla="*/ 21 h 121"/>
                <a:gd name="T12" fmla="*/ 5 w 74"/>
                <a:gd name="T13" fmla="*/ 1 h 121"/>
                <a:gd name="T14" fmla="*/ 34 w 74"/>
                <a:gd name="T15" fmla="*/ 15 h 121"/>
                <a:gd name="T16" fmla="*/ 70 w 74"/>
                <a:gd name="T17" fmla="*/ 33 h 121"/>
                <a:gd name="T18" fmla="*/ 58 w 74"/>
                <a:gd name="T19" fmla="*/ 67 h 121"/>
                <a:gd name="T20" fmla="*/ 70 w 74"/>
                <a:gd name="T21" fmla="*/ 93 h 121"/>
                <a:gd name="T22" fmla="*/ 71 w 74"/>
                <a:gd name="T23" fmla="*/ 117 h 121"/>
                <a:gd name="T24" fmla="*/ 53 w 74"/>
                <a:gd name="T25" fmla="*/ 11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4"/>
                <a:gd name="T40" fmla="*/ 0 h 121"/>
                <a:gd name="T41" fmla="*/ 74 w 74"/>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4" h="121">
                  <a:moveTo>
                    <a:pt x="53" y="115"/>
                  </a:moveTo>
                  <a:cubicBezTo>
                    <a:pt x="43" y="107"/>
                    <a:pt x="41" y="90"/>
                    <a:pt x="38" y="81"/>
                  </a:cubicBezTo>
                  <a:cubicBezTo>
                    <a:pt x="35" y="72"/>
                    <a:pt x="36" y="69"/>
                    <a:pt x="34" y="61"/>
                  </a:cubicBezTo>
                  <a:cubicBezTo>
                    <a:pt x="32" y="53"/>
                    <a:pt x="28" y="36"/>
                    <a:pt x="23" y="33"/>
                  </a:cubicBezTo>
                  <a:cubicBezTo>
                    <a:pt x="18" y="30"/>
                    <a:pt x="8" y="45"/>
                    <a:pt x="4" y="43"/>
                  </a:cubicBezTo>
                  <a:cubicBezTo>
                    <a:pt x="0" y="41"/>
                    <a:pt x="1" y="28"/>
                    <a:pt x="1" y="21"/>
                  </a:cubicBezTo>
                  <a:cubicBezTo>
                    <a:pt x="1" y="14"/>
                    <a:pt x="0" y="2"/>
                    <a:pt x="5" y="1"/>
                  </a:cubicBezTo>
                  <a:cubicBezTo>
                    <a:pt x="10" y="0"/>
                    <a:pt x="23" y="10"/>
                    <a:pt x="34" y="15"/>
                  </a:cubicBezTo>
                  <a:cubicBezTo>
                    <a:pt x="45" y="20"/>
                    <a:pt x="66" y="24"/>
                    <a:pt x="70" y="33"/>
                  </a:cubicBezTo>
                  <a:cubicBezTo>
                    <a:pt x="74" y="42"/>
                    <a:pt x="58" y="57"/>
                    <a:pt x="58" y="67"/>
                  </a:cubicBezTo>
                  <a:cubicBezTo>
                    <a:pt x="58" y="77"/>
                    <a:pt x="68" y="85"/>
                    <a:pt x="70" y="93"/>
                  </a:cubicBezTo>
                  <a:cubicBezTo>
                    <a:pt x="72" y="101"/>
                    <a:pt x="74" y="113"/>
                    <a:pt x="71" y="117"/>
                  </a:cubicBezTo>
                  <a:cubicBezTo>
                    <a:pt x="68" y="121"/>
                    <a:pt x="57" y="115"/>
                    <a:pt x="53" y="115"/>
                  </a:cubicBezTo>
                  <a:close/>
                </a:path>
              </a:pathLst>
            </a:custGeom>
            <a:solidFill>
              <a:schemeClr val="bg1"/>
            </a:solidFill>
            <a:ln w="3175">
              <a:solidFill>
                <a:schemeClr val="tx1"/>
              </a:solidFill>
              <a:round/>
              <a:headEnd/>
              <a:tailEnd/>
            </a:ln>
          </p:spPr>
          <p:txBody>
            <a:bodyPr/>
            <a:lstStyle/>
            <a:p>
              <a:endParaRPr lang="en-US"/>
            </a:p>
          </p:txBody>
        </p:sp>
        <p:sp>
          <p:nvSpPr>
            <p:cNvPr id="332965" name="Freeform 97"/>
            <p:cNvSpPr>
              <a:spLocks/>
            </p:cNvSpPr>
            <p:nvPr/>
          </p:nvSpPr>
          <p:spPr bwMode="auto">
            <a:xfrm>
              <a:off x="2905" y="2006"/>
              <a:ext cx="26" cy="36"/>
            </a:xfrm>
            <a:custGeom>
              <a:avLst/>
              <a:gdLst>
                <a:gd name="T0" fmla="*/ 17 w 26"/>
                <a:gd name="T1" fmla="*/ 36 h 36"/>
                <a:gd name="T2" fmla="*/ 4 w 26"/>
                <a:gd name="T3" fmla="*/ 28 h 36"/>
                <a:gd name="T4" fmla="*/ 1 w 26"/>
                <a:gd name="T5" fmla="*/ 9 h 36"/>
                <a:gd name="T6" fmla="*/ 13 w 26"/>
                <a:gd name="T7" fmla="*/ 3 h 36"/>
                <a:gd name="T8" fmla="*/ 25 w 26"/>
                <a:gd name="T9" fmla="*/ 25 h 36"/>
                <a:gd name="T10" fmla="*/ 17 w 26"/>
                <a:gd name="T11" fmla="*/ 36 h 36"/>
                <a:gd name="T12" fmla="*/ 0 60000 65536"/>
                <a:gd name="T13" fmla="*/ 0 60000 65536"/>
                <a:gd name="T14" fmla="*/ 0 60000 65536"/>
                <a:gd name="T15" fmla="*/ 0 60000 65536"/>
                <a:gd name="T16" fmla="*/ 0 60000 65536"/>
                <a:gd name="T17" fmla="*/ 0 60000 65536"/>
                <a:gd name="T18" fmla="*/ 0 w 26"/>
                <a:gd name="T19" fmla="*/ 0 h 36"/>
                <a:gd name="T20" fmla="*/ 26 w 2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26" h="36">
                  <a:moveTo>
                    <a:pt x="17" y="36"/>
                  </a:moveTo>
                  <a:cubicBezTo>
                    <a:pt x="14" y="36"/>
                    <a:pt x="7" y="32"/>
                    <a:pt x="4" y="28"/>
                  </a:cubicBezTo>
                  <a:cubicBezTo>
                    <a:pt x="1" y="24"/>
                    <a:pt x="0" y="13"/>
                    <a:pt x="1" y="9"/>
                  </a:cubicBezTo>
                  <a:cubicBezTo>
                    <a:pt x="2" y="5"/>
                    <a:pt x="9" y="0"/>
                    <a:pt x="13" y="3"/>
                  </a:cubicBezTo>
                  <a:cubicBezTo>
                    <a:pt x="17" y="6"/>
                    <a:pt x="24" y="20"/>
                    <a:pt x="25" y="25"/>
                  </a:cubicBezTo>
                  <a:cubicBezTo>
                    <a:pt x="26" y="30"/>
                    <a:pt x="20" y="36"/>
                    <a:pt x="17" y="36"/>
                  </a:cubicBezTo>
                  <a:close/>
                </a:path>
              </a:pathLst>
            </a:custGeom>
            <a:solidFill>
              <a:schemeClr val="bg1"/>
            </a:solidFill>
            <a:ln w="3175">
              <a:solidFill>
                <a:schemeClr val="tx1"/>
              </a:solidFill>
              <a:round/>
              <a:headEnd/>
              <a:tailEnd/>
            </a:ln>
          </p:spPr>
          <p:txBody>
            <a:bodyPr/>
            <a:lstStyle/>
            <a:p>
              <a:endParaRPr lang="en-US"/>
            </a:p>
          </p:txBody>
        </p:sp>
        <p:sp>
          <p:nvSpPr>
            <p:cNvPr id="332966" name="Freeform 98"/>
            <p:cNvSpPr>
              <a:spLocks/>
            </p:cNvSpPr>
            <p:nvPr/>
          </p:nvSpPr>
          <p:spPr bwMode="auto">
            <a:xfrm>
              <a:off x="2913" y="2061"/>
              <a:ext cx="21" cy="32"/>
            </a:xfrm>
            <a:custGeom>
              <a:avLst/>
              <a:gdLst>
                <a:gd name="T0" fmla="*/ 17 w 21"/>
                <a:gd name="T1" fmla="*/ 32 h 32"/>
                <a:gd name="T2" fmla="*/ 0 w 21"/>
                <a:gd name="T3" fmla="*/ 18 h 32"/>
                <a:gd name="T4" fmla="*/ 12 w 21"/>
                <a:gd name="T5" fmla="*/ 0 h 32"/>
                <a:gd name="T6" fmla="*/ 20 w 21"/>
                <a:gd name="T7" fmla="*/ 17 h 32"/>
                <a:gd name="T8" fmla="*/ 17 w 21"/>
                <a:gd name="T9" fmla="*/ 32 h 32"/>
                <a:gd name="T10" fmla="*/ 0 60000 65536"/>
                <a:gd name="T11" fmla="*/ 0 60000 65536"/>
                <a:gd name="T12" fmla="*/ 0 60000 65536"/>
                <a:gd name="T13" fmla="*/ 0 60000 65536"/>
                <a:gd name="T14" fmla="*/ 0 60000 65536"/>
                <a:gd name="T15" fmla="*/ 0 w 21"/>
                <a:gd name="T16" fmla="*/ 0 h 32"/>
                <a:gd name="T17" fmla="*/ 21 w 21"/>
                <a:gd name="T18" fmla="*/ 32 h 32"/>
              </a:gdLst>
              <a:ahLst/>
              <a:cxnLst>
                <a:cxn ang="T10">
                  <a:pos x="T0" y="T1"/>
                </a:cxn>
                <a:cxn ang="T11">
                  <a:pos x="T2" y="T3"/>
                </a:cxn>
                <a:cxn ang="T12">
                  <a:pos x="T4" y="T5"/>
                </a:cxn>
                <a:cxn ang="T13">
                  <a:pos x="T6" y="T7"/>
                </a:cxn>
                <a:cxn ang="T14">
                  <a:pos x="T8" y="T9"/>
                </a:cxn>
              </a:cxnLst>
              <a:rect l="T15" t="T16" r="T17" b="T18"/>
              <a:pathLst>
                <a:path w="21" h="32">
                  <a:moveTo>
                    <a:pt x="17" y="32"/>
                  </a:moveTo>
                  <a:cubicBezTo>
                    <a:pt x="14" y="32"/>
                    <a:pt x="1" y="23"/>
                    <a:pt x="0" y="18"/>
                  </a:cubicBezTo>
                  <a:cubicBezTo>
                    <a:pt x="0" y="13"/>
                    <a:pt x="9" y="0"/>
                    <a:pt x="12" y="0"/>
                  </a:cubicBezTo>
                  <a:cubicBezTo>
                    <a:pt x="15" y="0"/>
                    <a:pt x="19" y="12"/>
                    <a:pt x="20" y="17"/>
                  </a:cubicBezTo>
                  <a:cubicBezTo>
                    <a:pt x="21" y="22"/>
                    <a:pt x="20" y="32"/>
                    <a:pt x="17" y="32"/>
                  </a:cubicBezTo>
                  <a:close/>
                </a:path>
              </a:pathLst>
            </a:custGeom>
            <a:solidFill>
              <a:schemeClr val="bg1"/>
            </a:solidFill>
            <a:ln w="3175">
              <a:solidFill>
                <a:schemeClr val="tx1"/>
              </a:solidFill>
              <a:round/>
              <a:headEnd/>
              <a:tailEnd/>
            </a:ln>
          </p:spPr>
          <p:txBody>
            <a:bodyPr/>
            <a:lstStyle/>
            <a:p>
              <a:endParaRPr lang="en-US"/>
            </a:p>
          </p:txBody>
        </p:sp>
        <p:sp>
          <p:nvSpPr>
            <p:cNvPr id="332967" name="Freeform 99"/>
            <p:cNvSpPr>
              <a:spLocks/>
            </p:cNvSpPr>
            <p:nvPr/>
          </p:nvSpPr>
          <p:spPr bwMode="auto">
            <a:xfrm>
              <a:off x="2486" y="1588"/>
              <a:ext cx="202" cy="68"/>
            </a:xfrm>
            <a:custGeom>
              <a:avLst/>
              <a:gdLst>
                <a:gd name="T0" fmla="*/ 121 w 202"/>
                <a:gd name="T1" fmla="*/ 11 h 68"/>
                <a:gd name="T2" fmla="*/ 160 w 202"/>
                <a:gd name="T3" fmla="*/ 2 h 68"/>
                <a:gd name="T4" fmla="*/ 202 w 202"/>
                <a:gd name="T5" fmla="*/ 23 h 68"/>
                <a:gd name="T6" fmla="*/ 181 w 202"/>
                <a:gd name="T7" fmla="*/ 35 h 68"/>
                <a:gd name="T8" fmla="*/ 142 w 202"/>
                <a:gd name="T9" fmla="*/ 23 h 68"/>
                <a:gd name="T10" fmla="*/ 121 w 202"/>
                <a:gd name="T11" fmla="*/ 35 h 68"/>
                <a:gd name="T12" fmla="*/ 97 w 202"/>
                <a:gd name="T13" fmla="*/ 47 h 68"/>
                <a:gd name="T14" fmla="*/ 73 w 202"/>
                <a:gd name="T15" fmla="*/ 29 h 68"/>
                <a:gd name="T16" fmla="*/ 22 w 202"/>
                <a:gd name="T17" fmla="*/ 68 h 68"/>
                <a:gd name="T18" fmla="*/ 0 w 202"/>
                <a:gd name="T19" fmla="*/ 50 h 68"/>
                <a:gd name="T20" fmla="*/ 13 w 202"/>
                <a:gd name="T21" fmla="*/ 32 h 68"/>
                <a:gd name="T22" fmla="*/ 44 w 202"/>
                <a:gd name="T23" fmla="*/ 6 h 68"/>
                <a:gd name="T24" fmla="*/ 80 w 202"/>
                <a:gd name="T25" fmla="*/ 0 h 68"/>
                <a:gd name="T26" fmla="*/ 102 w 202"/>
                <a:gd name="T27" fmla="*/ 14 h 68"/>
                <a:gd name="T28" fmla="*/ 121 w 202"/>
                <a:gd name="T29" fmla="*/ 11 h 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02"/>
                <a:gd name="T46" fmla="*/ 0 h 68"/>
                <a:gd name="T47" fmla="*/ 202 w 202"/>
                <a:gd name="T48" fmla="*/ 68 h 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02" h="68">
                  <a:moveTo>
                    <a:pt x="121" y="11"/>
                  </a:moveTo>
                  <a:lnTo>
                    <a:pt x="160" y="2"/>
                  </a:lnTo>
                  <a:lnTo>
                    <a:pt x="202" y="23"/>
                  </a:lnTo>
                  <a:lnTo>
                    <a:pt x="181" y="35"/>
                  </a:lnTo>
                  <a:lnTo>
                    <a:pt x="142" y="23"/>
                  </a:lnTo>
                  <a:lnTo>
                    <a:pt x="121" y="35"/>
                  </a:lnTo>
                  <a:lnTo>
                    <a:pt x="97" y="47"/>
                  </a:lnTo>
                  <a:cubicBezTo>
                    <a:pt x="89" y="46"/>
                    <a:pt x="82" y="29"/>
                    <a:pt x="73" y="29"/>
                  </a:cubicBezTo>
                  <a:cubicBezTo>
                    <a:pt x="64" y="29"/>
                    <a:pt x="35" y="65"/>
                    <a:pt x="22" y="68"/>
                  </a:cubicBezTo>
                  <a:lnTo>
                    <a:pt x="0" y="50"/>
                  </a:lnTo>
                  <a:lnTo>
                    <a:pt x="13" y="32"/>
                  </a:lnTo>
                  <a:lnTo>
                    <a:pt x="44" y="6"/>
                  </a:lnTo>
                  <a:lnTo>
                    <a:pt x="80" y="0"/>
                  </a:lnTo>
                  <a:lnTo>
                    <a:pt x="102" y="14"/>
                  </a:lnTo>
                  <a:lnTo>
                    <a:pt x="121" y="11"/>
                  </a:lnTo>
                  <a:close/>
                </a:path>
              </a:pathLst>
            </a:custGeom>
            <a:solidFill>
              <a:schemeClr val="bg1"/>
            </a:solidFill>
            <a:ln w="3175">
              <a:solidFill>
                <a:schemeClr val="tx1"/>
              </a:solidFill>
              <a:round/>
              <a:headEnd/>
              <a:tailEnd/>
            </a:ln>
          </p:spPr>
          <p:txBody>
            <a:bodyPr/>
            <a:lstStyle/>
            <a:p>
              <a:endParaRPr lang="en-US"/>
            </a:p>
          </p:txBody>
        </p:sp>
        <p:sp>
          <p:nvSpPr>
            <p:cNvPr id="332968" name="Freeform 100"/>
            <p:cNvSpPr>
              <a:spLocks/>
            </p:cNvSpPr>
            <p:nvPr/>
          </p:nvSpPr>
          <p:spPr bwMode="auto">
            <a:xfrm>
              <a:off x="2771" y="1662"/>
              <a:ext cx="44" cy="81"/>
            </a:xfrm>
            <a:custGeom>
              <a:avLst/>
              <a:gdLst>
                <a:gd name="T0" fmla="*/ 9 w 44"/>
                <a:gd name="T1" fmla="*/ 80 h 81"/>
                <a:gd name="T2" fmla="*/ 1 w 44"/>
                <a:gd name="T3" fmla="*/ 50 h 81"/>
                <a:gd name="T4" fmla="*/ 13 w 44"/>
                <a:gd name="T5" fmla="*/ 18 h 81"/>
                <a:gd name="T6" fmla="*/ 33 w 44"/>
                <a:gd name="T7" fmla="*/ 2 h 81"/>
                <a:gd name="T8" fmla="*/ 43 w 44"/>
                <a:gd name="T9" fmla="*/ 32 h 81"/>
                <a:gd name="T10" fmla="*/ 27 w 44"/>
                <a:gd name="T11" fmla="*/ 54 h 81"/>
                <a:gd name="T12" fmla="*/ 9 w 44"/>
                <a:gd name="T13" fmla="*/ 80 h 81"/>
                <a:gd name="T14" fmla="*/ 0 60000 65536"/>
                <a:gd name="T15" fmla="*/ 0 60000 65536"/>
                <a:gd name="T16" fmla="*/ 0 60000 65536"/>
                <a:gd name="T17" fmla="*/ 0 60000 65536"/>
                <a:gd name="T18" fmla="*/ 0 60000 65536"/>
                <a:gd name="T19" fmla="*/ 0 60000 65536"/>
                <a:gd name="T20" fmla="*/ 0 60000 65536"/>
                <a:gd name="T21" fmla="*/ 0 w 44"/>
                <a:gd name="T22" fmla="*/ 0 h 81"/>
                <a:gd name="T23" fmla="*/ 44 w 44"/>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81">
                  <a:moveTo>
                    <a:pt x="9" y="80"/>
                  </a:moveTo>
                  <a:cubicBezTo>
                    <a:pt x="5" y="79"/>
                    <a:pt x="0" y="60"/>
                    <a:pt x="1" y="50"/>
                  </a:cubicBezTo>
                  <a:cubicBezTo>
                    <a:pt x="2" y="40"/>
                    <a:pt x="8" y="26"/>
                    <a:pt x="13" y="18"/>
                  </a:cubicBezTo>
                  <a:cubicBezTo>
                    <a:pt x="18" y="10"/>
                    <a:pt x="28" y="0"/>
                    <a:pt x="33" y="2"/>
                  </a:cubicBezTo>
                  <a:cubicBezTo>
                    <a:pt x="38" y="4"/>
                    <a:pt x="44" y="23"/>
                    <a:pt x="43" y="32"/>
                  </a:cubicBezTo>
                  <a:cubicBezTo>
                    <a:pt x="42" y="41"/>
                    <a:pt x="33" y="46"/>
                    <a:pt x="27" y="54"/>
                  </a:cubicBezTo>
                  <a:cubicBezTo>
                    <a:pt x="21" y="62"/>
                    <a:pt x="13" y="81"/>
                    <a:pt x="9" y="80"/>
                  </a:cubicBezTo>
                  <a:close/>
                </a:path>
              </a:pathLst>
            </a:custGeom>
            <a:solidFill>
              <a:schemeClr val="bg1"/>
            </a:solidFill>
            <a:ln w="3175">
              <a:solidFill>
                <a:schemeClr val="tx1"/>
              </a:solidFill>
              <a:round/>
              <a:headEnd/>
              <a:tailEnd/>
            </a:ln>
          </p:spPr>
          <p:txBody>
            <a:bodyPr/>
            <a:lstStyle/>
            <a:p>
              <a:endParaRPr lang="en-US"/>
            </a:p>
          </p:txBody>
        </p:sp>
        <p:sp>
          <p:nvSpPr>
            <p:cNvPr id="332969" name="Freeform 101"/>
            <p:cNvSpPr>
              <a:spLocks/>
            </p:cNvSpPr>
            <p:nvPr/>
          </p:nvSpPr>
          <p:spPr bwMode="auto">
            <a:xfrm>
              <a:off x="2792" y="1705"/>
              <a:ext cx="62" cy="141"/>
            </a:xfrm>
            <a:custGeom>
              <a:avLst/>
              <a:gdLst>
                <a:gd name="T0" fmla="*/ 10 w 62"/>
                <a:gd name="T1" fmla="*/ 139 h 141"/>
                <a:gd name="T2" fmla="*/ 2 w 62"/>
                <a:gd name="T3" fmla="*/ 123 h 141"/>
                <a:gd name="T4" fmla="*/ 20 w 62"/>
                <a:gd name="T5" fmla="*/ 95 h 141"/>
                <a:gd name="T6" fmla="*/ 18 w 62"/>
                <a:gd name="T7" fmla="*/ 51 h 141"/>
                <a:gd name="T8" fmla="*/ 44 w 62"/>
                <a:gd name="T9" fmla="*/ 5 h 141"/>
                <a:gd name="T10" fmla="*/ 62 w 62"/>
                <a:gd name="T11" fmla="*/ 23 h 141"/>
                <a:gd name="T12" fmla="*/ 46 w 62"/>
                <a:gd name="T13" fmla="*/ 51 h 141"/>
                <a:gd name="T14" fmla="*/ 52 w 62"/>
                <a:gd name="T15" fmla="*/ 75 h 141"/>
                <a:gd name="T16" fmla="*/ 32 w 62"/>
                <a:gd name="T17" fmla="*/ 111 h 141"/>
                <a:gd name="T18" fmla="*/ 10 w 62"/>
                <a:gd name="T19" fmla="*/ 139 h 1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2"/>
                <a:gd name="T31" fmla="*/ 0 h 141"/>
                <a:gd name="T32" fmla="*/ 62 w 62"/>
                <a:gd name="T33" fmla="*/ 141 h 14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2" h="141">
                  <a:moveTo>
                    <a:pt x="10" y="139"/>
                  </a:moveTo>
                  <a:cubicBezTo>
                    <a:pt x="5" y="141"/>
                    <a:pt x="0" y="130"/>
                    <a:pt x="2" y="123"/>
                  </a:cubicBezTo>
                  <a:cubicBezTo>
                    <a:pt x="4" y="116"/>
                    <a:pt x="17" y="107"/>
                    <a:pt x="20" y="95"/>
                  </a:cubicBezTo>
                  <a:cubicBezTo>
                    <a:pt x="23" y="83"/>
                    <a:pt x="14" y="66"/>
                    <a:pt x="18" y="51"/>
                  </a:cubicBezTo>
                  <a:cubicBezTo>
                    <a:pt x="22" y="36"/>
                    <a:pt x="37" y="10"/>
                    <a:pt x="44" y="5"/>
                  </a:cubicBezTo>
                  <a:cubicBezTo>
                    <a:pt x="51" y="0"/>
                    <a:pt x="62" y="15"/>
                    <a:pt x="62" y="23"/>
                  </a:cubicBezTo>
                  <a:cubicBezTo>
                    <a:pt x="62" y="31"/>
                    <a:pt x="48" y="42"/>
                    <a:pt x="46" y="51"/>
                  </a:cubicBezTo>
                  <a:cubicBezTo>
                    <a:pt x="44" y="60"/>
                    <a:pt x="54" y="65"/>
                    <a:pt x="52" y="75"/>
                  </a:cubicBezTo>
                  <a:cubicBezTo>
                    <a:pt x="50" y="85"/>
                    <a:pt x="39" y="100"/>
                    <a:pt x="32" y="111"/>
                  </a:cubicBezTo>
                  <a:cubicBezTo>
                    <a:pt x="25" y="122"/>
                    <a:pt x="17" y="138"/>
                    <a:pt x="10" y="139"/>
                  </a:cubicBezTo>
                  <a:close/>
                </a:path>
              </a:pathLst>
            </a:custGeom>
            <a:solidFill>
              <a:schemeClr val="bg1"/>
            </a:solidFill>
            <a:ln w="3175">
              <a:solidFill>
                <a:schemeClr val="tx1"/>
              </a:solidFill>
              <a:round/>
              <a:headEnd/>
              <a:tailEnd/>
            </a:ln>
          </p:spPr>
          <p:txBody>
            <a:bodyPr/>
            <a:lstStyle/>
            <a:p>
              <a:endParaRPr lang="en-US"/>
            </a:p>
          </p:txBody>
        </p:sp>
      </p:grpSp>
      <p:sp>
        <p:nvSpPr>
          <p:cNvPr id="332858" name="Freeform 102"/>
          <p:cNvSpPr>
            <a:spLocks/>
          </p:cNvSpPr>
          <p:nvPr/>
        </p:nvSpPr>
        <p:spPr bwMode="auto">
          <a:xfrm rot="-145071">
            <a:off x="3440113" y="3284538"/>
            <a:ext cx="384175" cy="614362"/>
          </a:xfrm>
          <a:custGeom>
            <a:avLst/>
            <a:gdLst>
              <a:gd name="T0" fmla="*/ 64029 w 246"/>
              <a:gd name="T1" fmla="*/ 10464 h 411"/>
              <a:gd name="T2" fmla="*/ 84331 w 246"/>
              <a:gd name="T3" fmla="*/ 31391 h 411"/>
              <a:gd name="T4" fmla="*/ 106195 w 246"/>
              <a:gd name="T5" fmla="*/ 50823 h 411"/>
              <a:gd name="T6" fmla="*/ 106195 w 246"/>
              <a:gd name="T7" fmla="*/ 77729 h 411"/>
              <a:gd name="T8" fmla="*/ 96825 w 246"/>
              <a:gd name="T9" fmla="*/ 95667 h 411"/>
              <a:gd name="T10" fmla="*/ 78084 w 246"/>
              <a:gd name="T11" fmla="*/ 122573 h 411"/>
              <a:gd name="T12" fmla="*/ 64029 w 246"/>
              <a:gd name="T13" fmla="*/ 127058 h 411"/>
              <a:gd name="T14" fmla="*/ 34357 w 246"/>
              <a:gd name="T15" fmla="*/ 136027 h 411"/>
              <a:gd name="T16" fmla="*/ 28110 w 246"/>
              <a:gd name="T17" fmla="*/ 153964 h 411"/>
              <a:gd name="T18" fmla="*/ 42166 w 246"/>
              <a:gd name="T19" fmla="*/ 173397 h 411"/>
              <a:gd name="T20" fmla="*/ 28110 w 246"/>
              <a:gd name="T21" fmla="*/ 218241 h 411"/>
              <a:gd name="T22" fmla="*/ 6247 w 246"/>
              <a:gd name="T23" fmla="*/ 231694 h 411"/>
              <a:gd name="T24" fmla="*/ 0 w 246"/>
              <a:gd name="T25" fmla="*/ 252621 h 411"/>
              <a:gd name="T26" fmla="*/ 0 w 246"/>
              <a:gd name="T27" fmla="*/ 263084 h 411"/>
              <a:gd name="T28" fmla="*/ 6247 w 246"/>
              <a:gd name="T29" fmla="*/ 307928 h 411"/>
              <a:gd name="T30" fmla="*/ 34357 w 246"/>
              <a:gd name="T31" fmla="*/ 342309 h 411"/>
              <a:gd name="T32" fmla="*/ 70276 w 246"/>
              <a:gd name="T33" fmla="*/ 366226 h 411"/>
              <a:gd name="T34" fmla="*/ 92140 w 246"/>
              <a:gd name="T35" fmla="*/ 412564 h 411"/>
              <a:gd name="T36" fmla="*/ 106195 w 246"/>
              <a:gd name="T37" fmla="*/ 400606 h 411"/>
              <a:gd name="T38" fmla="*/ 134305 w 246"/>
              <a:gd name="T39" fmla="*/ 420038 h 411"/>
              <a:gd name="T40" fmla="*/ 134305 w 246"/>
              <a:gd name="T41" fmla="*/ 446945 h 411"/>
              <a:gd name="T42" fmla="*/ 114003 w 246"/>
              <a:gd name="T43" fmla="*/ 470861 h 411"/>
              <a:gd name="T44" fmla="*/ 134305 w 246"/>
              <a:gd name="T45" fmla="*/ 505242 h 411"/>
              <a:gd name="T46" fmla="*/ 170224 w 246"/>
              <a:gd name="T47" fmla="*/ 523179 h 411"/>
              <a:gd name="T48" fmla="*/ 206143 w 246"/>
              <a:gd name="T49" fmla="*/ 563539 h 411"/>
              <a:gd name="T50" fmla="*/ 210828 w 246"/>
              <a:gd name="T51" fmla="*/ 574002 h 411"/>
              <a:gd name="T52" fmla="*/ 206143 w 246"/>
              <a:gd name="T53" fmla="*/ 587456 h 411"/>
              <a:gd name="T54" fmla="*/ 228006 w 246"/>
              <a:gd name="T55" fmla="*/ 608383 h 411"/>
              <a:gd name="T56" fmla="*/ 242062 w 246"/>
              <a:gd name="T57" fmla="*/ 614362 h 411"/>
              <a:gd name="T58" fmla="*/ 256117 w 246"/>
              <a:gd name="T59" fmla="*/ 587456 h 411"/>
              <a:gd name="T60" fmla="*/ 284227 w 246"/>
              <a:gd name="T61" fmla="*/ 594930 h 411"/>
              <a:gd name="T62" fmla="*/ 306091 w 246"/>
              <a:gd name="T63" fmla="*/ 600909 h 411"/>
              <a:gd name="T64" fmla="*/ 296721 w 246"/>
              <a:gd name="T65" fmla="*/ 563539 h 411"/>
              <a:gd name="T66" fmla="*/ 342009 w 246"/>
              <a:gd name="T67" fmla="*/ 556065 h 411"/>
              <a:gd name="T68" fmla="*/ 334201 w 246"/>
              <a:gd name="T69" fmla="*/ 536633 h 411"/>
              <a:gd name="T70" fmla="*/ 342009 w 246"/>
              <a:gd name="T71" fmla="*/ 515705 h 411"/>
              <a:gd name="T72" fmla="*/ 342009 w 246"/>
              <a:gd name="T73" fmla="*/ 491789 h 411"/>
              <a:gd name="T74" fmla="*/ 356065 w 246"/>
              <a:gd name="T75" fmla="*/ 460398 h 411"/>
              <a:gd name="T76" fmla="*/ 370120 w 246"/>
              <a:gd name="T77" fmla="*/ 433491 h 411"/>
              <a:gd name="T78" fmla="*/ 374805 w 246"/>
              <a:gd name="T79" fmla="*/ 388648 h 411"/>
              <a:gd name="T80" fmla="*/ 370120 w 246"/>
              <a:gd name="T81" fmla="*/ 355762 h 411"/>
              <a:gd name="T82" fmla="*/ 370120 w 246"/>
              <a:gd name="T83" fmla="*/ 342309 h 411"/>
              <a:gd name="T84" fmla="*/ 342009 w 246"/>
              <a:gd name="T85" fmla="*/ 77729 h 411"/>
              <a:gd name="T86" fmla="*/ 334201 w 246"/>
              <a:gd name="T87" fmla="*/ 50823 h 411"/>
              <a:gd name="T88" fmla="*/ 320146 w 246"/>
              <a:gd name="T89" fmla="*/ 31391 h 411"/>
              <a:gd name="T90" fmla="*/ 310776 w 246"/>
              <a:gd name="T91" fmla="*/ 0 h 41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6"/>
              <a:gd name="T139" fmla="*/ 0 h 411"/>
              <a:gd name="T140" fmla="*/ 246 w 246"/>
              <a:gd name="T141" fmla="*/ 411 h 41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6" h="411">
                <a:moveTo>
                  <a:pt x="199" y="0"/>
                </a:moveTo>
                <a:lnTo>
                  <a:pt x="41" y="7"/>
                </a:lnTo>
                <a:lnTo>
                  <a:pt x="41" y="12"/>
                </a:lnTo>
                <a:lnTo>
                  <a:pt x="54" y="21"/>
                </a:lnTo>
                <a:lnTo>
                  <a:pt x="54" y="25"/>
                </a:lnTo>
                <a:lnTo>
                  <a:pt x="68" y="34"/>
                </a:lnTo>
                <a:lnTo>
                  <a:pt x="73" y="46"/>
                </a:lnTo>
                <a:lnTo>
                  <a:pt x="68" y="52"/>
                </a:lnTo>
                <a:lnTo>
                  <a:pt x="62" y="60"/>
                </a:lnTo>
                <a:lnTo>
                  <a:pt x="62" y="64"/>
                </a:lnTo>
                <a:lnTo>
                  <a:pt x="62" y="68"/>
                </a:lnTo>
                <a:lnTo>
                  <a:pt x="50" y="82"/>
                </a:lnTo>
                <a:lnTo>
                  <a:pt x="41" y="82"/>
                </a:lnTo>
                <a:lnTo>
                  <a:pt x="41" y="85"/>
                </a:lnTo>
                <a:lnTo>
                  <a:pt x="27" y="85"/>
                </a:lnTo>
                <a:lnTo>
                  <a:pt x="22" y="91"/>
                </a:lnTo>
                <a:lnTo>
                  <a:pt x="18" y="100"/>
                </a:lnTo>
                <a:lnTo>
                  <a:pt x="18" y="103"/>
                </a:lnTo>
                <a:lnTo>
                  <a:pt x="27" y="112"/>
                </a:lnTo>
                <a:lnTo>
                  <a:pt x="27" y="116"/>
                </a:lnTo>
                <a:lnTo>
                  <a:pt x="27" y="124"/>
                </a:lnTo>
                <a:lnTo>
                  <a:pt x="18" y="146"/>
                </a:lnTo>
                <a:lnTo>
                  <a:pt x="9" y="151"/>
                </a:lnTo>
                <a:lnTo>
                  <a:pt x="4" y="155"/>
                </a:lnTo>
                <a:lnTo>
                  <a:pt x="4" y="164"/>
                </a:lnTo>
                <a:lnTo>
                  <a:pt x="0" y="169"/>
                </a:lnTo>
                <a:lnTo>
                  <a:pt x="0" y="172"/>
                </a:lnTo>
                <a:lnTo>
                  <a:pt x="0" y="176"/>
                </a:lnTo>
                <a:lnTo>
                  <a:pt x="0" y="194"/>
                </a:lnTo>
                <a:lnTo>
                  <a:pt x="4" y="206"/>
                </a:lnTo>
                <a:lnTo>
                  <a:pt x="4" y="212"/>
                </a:lnTo>
                <a:lnTo>
                  <a:pt x="22" y="229"/>
                </a:lnTo>
                <a:lnTo>
                  <a:pt x="41" y="242"/>
                </a:lnTo>
                <a:lnTo>
                  <a:pt x="45" y="245"/>
                </a:lnTo>
                <a:lnTo>
                  <a:pt x="54" y="276"/>
                </a:lnTo>
                <a:lnTo>
                  <a:pt x="59" y="276"/>
                </a:lnTo>
                <a:lnTo>
                  <a:pt x="62" y="272"/>
                </a:lnTo>
                <a:lnTo>
                  <a:pt x="68" y="268"/>
                </a:lnTo>
                <a:lnTo>
                  <a:pt x="82" y="276"/>
                </a:lnTo>
                <a:lnTo>
                  <a:pt x="86" y="281"/>
                </a:lnTo>
                <a:lnTo>
                  <a:pt x="82" y="290"/>
                </a:lnTo>
                <a:lnTo>
                  <a:pt x="86" y="299"/>
                </a:lnTo>
                <a:lnTo>
                  <a:pt x="73" y="311"/>
                </a:lnTo>
                <a:lnTo>
                  <a:pt x="73" y="315"/>
                </a:lnTo>
                <a:lnTo>
                  <a:pt x="77" y="324"/>
                </a:lnTo>
                <a:lnTo>
                  <a:pt x="86" y="338"/>
                </a:lnTo>
                <a:lnTo>
                  <a:pt x="103" y="345"/>
                </a:lnTo>
                <a:lnTo>
                  <a:pt x="109" y="350"/>
                </a:lnTo>
                <a:lnTo>
                  <a:pt x="126" y="363"/>
                </a:lnTo>
                <a:lnTo>
                  <a:pt x="132" y="377"/>
                </a:lnTo>
                <a:lnTo>
                  <a:pt x="135" y="380"/>
                </a:lnTo>
                <a:lnTo>
                  <a:pt x="135" y="384"/>
                </a:lnTo>
                <a:lnTo>
                  <a:pt x="132" y="389"/>
                </a:lnTo>
                <a:lnTo>
                  <a:pt x="132" y="393"/>
                </a:lnTo>
                <a:lnTo>
                  <a:pt x="146" y="411"/>
                </a:lnTo>
                <a:lnTo>
                  <a:pt x="146" y="407"/>
                </a:lnTo>
                <a:lnTo>
                  <a:pt x="150" y="407"/>
                </a:lnTo>
                <a:lnTo>
                  <a:pt x="155" y="411"/>
                </a:lnTo>
                <a:lnTo>
                  <a:pt x="155" y="398"/>
                </a:lnTo>
                <a:lnTo>
                  <a:pt x="164" y="393"/>
                </a:lnTo>
                <a:lnTo>
                  <a:pt x="173" y="393"/>
                </a:lnTo>
                <a:lnTo>
                  <a:pt x="182" y="398"/>
                </a:lnTo>
                <a:lnTo>
                  <a:pt x="190" y="402"/>
                </a:lnTo>
                <a:lnTo>
                  <a:pt x="196" y="402"/>
                </a:lnTo>
                <a:lnTo>
                  <a:pt x="196" y="384"/>
                </a:lnTo>
                <a:lnTo>
                  <a:pt x="190" y="377"/>
                </a:lnTo>
                <a:lnTo>
                  <a:pt x="199" y="377"/>
                </a:lnTo>
                <a:lnTo>
                  <a:pt x="219" y="372"/>
                </a:lnTo>
                <a:lnTo>
                  <a:pt x="219" y="368"/>
                </a:lnTo>
                <a:lnTo>
                  <a:pt x="214" y="359"/>
                </a:lnTo>
                <a:lnTo>
                  <a:pt x="214" y="350"/>
                </a:lnTo>
                <a:lnTo>
                  <a:pt x="219" y="345"/>
                </a:lnTo>
                <a:lnTo>
                  <a:pt x="219" y="341"/>
                </a:lnTo>
                <a:lnTo>
                  <a:pt x="219" y="329"/>
                </a:lnTo>
                <a:lnTo>
                  <a:pt x="219" y="315"/>
                </a:lnTo>
                <a:lnTo>
                  <a:pt x="228" y="308"/>
                </a:lnTo>
                <a:lnTo>
                  <a:pt x="237" y="293"/>
                </a:lnTo>
                <a:lnTo>
                  <a:pt x="237" y="290"/>
                </a:lnTo>
                <a:lnTo>
                  <a:pt x="246" y="276"/>
                </a:lnTo>
                <a:lnTo>
                  <a:pt x="240" y="260"/>
                </a:lnTo>
                <a:lnTo>
                  <a:pt x="237" y="245"/>
                </a:lnTo>
                <a:lnTo>
                  <a:pt x="237" y="238"/>
                </a:lnTo>
                <a:lnTo>
                  <a:pt x="237" y="233"/>
                </a:lnTo>
                <a:lnTo>
                  <a:pt x="237" y="229"/>
                </a:lnTo>
                <a:lnTo>
                  <a:pt x="222" y="55"/>
                </a:lnTo>
                <a:lnTo>
                  <a:pt x="219" y="52"/>
                </a:lnTo>
                <a:lnTo>
                  <a:pt x="219" y="46"/>
                </a:lnTo>
                <a:lnTo>
                  <a:pt x="214" y="34"/>
                </a:lnTo>
                <a:lnTo>
                  <a:pt x="208" y="25"/>
                </a:lnTo>
                <a:lnTo>
                  <a:pt x="205" y="21"/>
                </a:lnTo>
                <a:lnTo>
                  <a:pt x="199" y="12"/>
                </a:lnTo>
                <a:lnTo>
                  <a:pt x="199" y="0"/>
                </a:lnTo>
                <a:close/>
              </a:path>
            </a:pathLst>
          </a:custGeom>
          <a:solidFill>
            <a:srgbClr val="FF9933"/>
          </a:solidFill>
          <a:ln w="3175">
            <a:solidFill>
              <a:srgbClr val="000000"/>
            </a:solidFill>
            <a:round/>
            <a:headEnd/>
            <a:tailEnd/>
          </a:ln>
        </p:spPr>
        <p:txBody>
          <a:bodyPr/>
          <a:lstStyle/>
          <a:p>
            <a:endParaRPr lang="en-US"/>
          </a:p>
        </p:txBody>
      </p:sp>
      <p:sp>
        <p:nvSpPr>
          <p:cNvPr id="332859" name="Freeform 103"/>
          <p:cNvSpPr>
            <a:spLocks/>
          </p:cNvSpPr>
          <p:nvPr/>
        </p:nvSpPr>
        <p:spPr bwMode="auto">
          <a:xfrm>
            <a:off x="1192213" y="3856038"/>
            <a:ext cx="350837" cy="608012"/>
          </a:xfrm>
          <a:custGeom>
            <a:avLst/>
            <a:gdLst>
              <a:gd name="T0" fmla="*/ 350837 w 221"/>
              <a:gd name="T1" fmla="*/ 19046 h 415"/>
              <a:gd name="T2" fmla="*/ 153987 w 221"/>
              <a:gd name="T3" fmla="*/ 0 h 415"/>
              <a:gd name="T4" fmla="*/ 144462 w 221"/>
              <a:gd name="T5" fmla="*/ 58604 h 415"/>
              <a:gd name="T6" fmla="*/ 130175 w 221"/>
              <a:gd name="T7" fmla="*/ 104021 h 415"/>
              <a:gd name="T8" fmla="*/ 115887 w 221"/>
              <a:gd name="T9" fmla="*/ 104021 h 415"/>
              <a:gd name="T10" fmla="*/ 109537 w 221"/>
              <a:gd name="T11" fmla="*/ 99626 h 415"/>
              <a:gd name="T12" fmla="*/ 109537 w 221"/>
              <a:gd name="T13" fmla="*/ 90836 h 415"/>
              <a:gd name="T14" fmla="*/ 103187 w 221"/>
              <a:gd name="T15" fmla="*/ 87905 h 415"/>
              <a:gd name="T16" fmla="*/ 88900 w 221"/>
              <a:gd name="T17" fmla="*/ 87905 h 415"/>
              <a:gd name="T18" fmla="*/ 66675 w 221"/>
              <a:gd name="T19" fmla="*/ 87905 h 415"/>
              <a:gd name="T20" fmla="*/ 66675 w 221"/>
              <a:gd name="T21" fmla="*/ 92301 h 415"/>
              <a:gd name="T22" fmla="*/ 66675 w 221"/>
              <a:gd name="T23" fmla="*/ 111347 h 415"/>
              <a:gd name="T24" fmla="*/ 69850 w 221"/>
              <a:gd name="T25" fmla="*/ 164090 h 415"/>
              <a:gd name="T26" fmla="*/ 69850 w 221"/>
              <a:gd name="T27" fmla="*/ 169950 h 415"/>
              <a:gd name="T28" fmla="*/ 65087 w 221"/>
              <a:gd name="T29" fmla="*/ 197787 h 415"/>
              <a:gd name="T30" fmla="*/ 65087 w 221"/>
              <a:gd name="T31" fmla="*/ 205113 h 415"/>
              <a:gd name="T32" fmla="*/ 65087 w 221"/>
              <a:gd name="T33" fmla="*/ 210973 h 415"/>
              <a:gd name="T34" fmla="*/ 65087 w 221"/>
              <a:gd name="T35" fmla="*/ 222694 h 415"/>
              <a:gd name="T36" fmla="*/ 66675 w 221"/>
              <a:gd name="T37" fmla="*/ 228554 h 415"/>
              <a:gd name="T38" fmla="*/ 66675 w 221"/>
              <a:gd name="T39" fmla="*/ 235879 h 415"/>
              <a:gd name="T40" fmla="*/ 73025 w 221"/>
              <a:gd name="T41" fmla="*/ 249065 h 415"/>
              <a:gd name="T42" fmla="*/ 73025 w 221"/>
              <a:gd name="T43" fmla="*/ 254926 h 415"/>
              <a:gd name="T44" fmla="*/ 74612 w 221"/>
              <a:gd name="T45" fmla="*/ 268111 h 415"/>
              <a:gd name="T46" fmla="*/ 82550 w 221"/>
              <a:gd name="T47" fmla="*/ 281297 h 415"/>
              <a:gd name="T48" fmla="*/ 88900 w 221"/>
              <a:gd name="T49" fmla="*/ 285692 h 415"/>
              <a:gd name="T50" fmla="*/ 96837 w 221"/>
              <a:gd name="T51" fmla="*/ 298878 h 415"/>
              <a:gd name="T52" fmla="*/ 88900 w 221"/>
              <a:gd name="T53" fmla="*/ 298878 h 415"/>
              <a:gd name="T54" fmla="*/ 76200 w 221"/>
              <a:gd name="T55" fmla="*/ 307669 h 415"/>
              <a:gd name="T56" fmla="*/ 63500 w 221"/>
              <a:gd name="T57" fmla="*/ 314994 h 415"/>
              <a:gd name="T58" fmla="*/ 57150 w 221"/>
              <a:gd name="T59" fmla="*/ 328180 h 415"/>
              <a:gd name="T60" fmla="*/ 42862 w 221"/>
              <a:gd name="T61" fmla="*/ 358947 h 415"/>
              <a:gd name="T62" fmla="*/ 28575 w 221"/>
              <a:gd name="T63" fmla="*/ 377993 h 415"/>
              <a:gd name="T64" fmla="*/ 15875 w 221"/>
              <a:gd name="T65" fmla="*/ 379458 h 415"/>
              <a:gd name="T66" fmla="*/ 17462 w 221"/>
              <a:gd name="T67" fmla="*/ 386784 h 415"/>
              <a:gd name="T68" fmla="*/ 23812 w 221"/>
              <a:gd name="T69" fmla="*/ 392644 h 415"/>
              <a:gd name="T70" fmla="*/ 17462 w 221"/>
              <a:gd name="T71" fmla="*/ 401434 h 415"/>
              <a:gd name="T72" fmla="*/ 17462 w 221"/>
              <a:gd name="T73" fmla="*/ 414620 h 415"/>
              <a:gd name="T74" fmla="*/ 19050 w 221"/>
              <a:gd name="T75" fmla="*/ 419016 h 415"/>
              <a:gd name="T76" fmla="*/ 31750 w 221"/>
              <a:gd name="T77" fmla="*/ 430736 h 415"/>
              <a:gd name="T78" fmla="*/ 39687 w 221"/>
              <a:gd name="T79" fmla="*/ 436597 h 415"/>
              <a:gd name="T80" fmla="*/ 31750 w 221"/>
              <a:gd name="T81" fmla="*/ 436597 h 415"/>
              <a:gd name="T82" fmla="*/ 31750 w 221"/>
              <a:gd name="T83" fmla="*/ 449782 h 415"/>
              <a:gd name="T84" fmla="*/ 26987 w 221"/>
              <a:gd name="T85" fmla="*/ 458573 h 415"/>
              <a:gd name="T86" fmla="*/ 20637 w 221"/>
              <a:gd name="T87" fmla="*/ 458573 h 415"/>
              <a:gd name="T88" fmla="*/ 4762 w 221"/>
              <a:gd name="T89" fmla="*/ 451248 h 415"/>
              <a:gd name="T90" fmla="*/ 0 w 221"/>
              <a:gd name="T91" fmla="*/ 477619 h 415"/>
              <a:gd name="T92" fmla="*/ 258762 w 221"/>
              <a:gd name="T93" fmla="*/ 608012 h 415"/>
              <a:gd name="T94" fmla="*/ 350837 w 221"/>
              <a:gd name="T95" fmla="*/ 19046 h 41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1"/>
              <a:gd name="T145" fmla="*/ 0 h 415"/>
              <a:gd name="T146" fmla="*/ 221 w 221"/>
              <a:gd name="T147" fmla="*/ 415 h 41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1" h="415">
                <a:moveTo>
                  <a:pt x="221" y="13"/>
                </a:moveTo>
                <a:lnTo>
                  <a:pt x="97" y="0"/>
                </a:lnTo>
                <a:lnTo>
                  <a:pt x="91" y="40"/>
                </a:lnTo>
                <a:lnTo>
                  <a:pt x="82" y="71"/>
                </a:lnTo>
                <a:lnTo>
                  <a:pt x="73" y="71"/>
                </a:lnTo>
                <a:lnTo>
                  <a:pt x="69" y="68"/>
                </a:lnTo>
                <a:lnTo>
                  <a:pt x="69" y="62"/>
                </a:lnTo>
                <a:lnTo>
                  <a:pt x="65" y="60"/>
                </a:lnTo>
                <a:lnTo>
                  <a:pt x="56" y="60"/>
                </a:lnTo>
                <a:lnTo>
                  <a:pt x="42" y="60"/>
                </a:lnTo>
                <a:lnTo>
                  <a:pt x="42" y="63"/>
                </a:lnTo>
                <a:lnTo>
                  <a:pt x="42" y="76"/>
                </a:lnTo>
                <a:lnTo>
                  <a:pt x="44" y="112"/>
                </a:lnTo>
                <a:lnTo>
                  <a:pt x="44" y="116"/>
                </a:lnTo>
                <a:lnTo>
                  <a:pt x="41" y="135"/>
                </a:lnTo>
                <a:lnTo>
                  <a:pt x="41" y="140"/>
                </a:lnTo>
                <a:lnTo>
                  <a:pt x="41" y="144"/>
                </a:lnTo>
                <a:lnTo>
                  <a:pt x="41" y="152"/>
                </a:lnTo>
                <a:lnTo>
                  <a:pt x="42" y="156"/>
                </a:lnTo>
                <a:lnTo>
                  <a:pt x="42" y="161"/>
                </a:lnTo>
                <a:lnTo>
                  <a:pt x="46" y="170"/>
                </a:lnTo>
                <a:lnTo>
                  <a:pt x="46" y="174"/>
                </a:lnTo>
                <a:lnTo>
                  <a:pt x="47" y="183"/>
                </a:lnTo>
                <a:lnTo>
                  <a:pt x="52" y="192"/>
                </a:lnTo>
                <a:lnTo>
                  <a:pt x="56" y="195"/>
                </a:lnTo>
                <a:lnTo>
                  <a:pt x="61" y="204"/>
                </a:lnTo>
                <a:lnTo>
                  <a:pt x="56" y="204"/>
                </a:lnTo>
                <a:lnTo>
                  <a:pt x="48" y="210"/>
                </a:lnTo>
                <a:lnTo>
                  <a:pt x="40" y="215"/>
                </a:lnTo>
                <a:lnTo>
                  <a:pt x="36" y="224"/>
                </a:lnTo>
                <a:lnTo>
                  <a:pt x="27" y="245"/>
                </a:lnTo>
                <a:lnTo>
                  <a:pt x="18" y="258"/>
                </a:lnTo>
                <a:lnTo>
                  <a:pt x="10" y="259"/>
                </a:lnTo>
                <a:lnTo>
                  <a:pt x="11" y="264"/>
                </a:lnTo>
                <a:lnTo>
                  <a:pt x="15" y="268"/>
                </a:lnTo>
                <a:lnTo>
                  <a:pt x="11" y="274"/>
                </a:lnTo>
                <a:lnTo>
                  <a:pt x="11" y="283"/>
                </a:lnTo>
                <a:lnTo>
                  <a:pt x="12" y="286"/>
                </a:lnTo>
                <a:lnTo>
                  <a:pt x="20" y="294"/>
                </a:lnTo>
                <a:lnTo>
                  <a:pt x="25" y="298"/>
                </a:lnTo>
                <a:lnTo>
                  <a:pt x="20" y="298"/>
                </a:lnTo>
                <a:lnTo>
                  <a:pt x="20" y="307"/>
                </a:lnTo>
                <a:lnTo>
                  <a:pt x="17" y="313"/>
                </a:lnTo>
                <a:lnTo>
                  <a:pt x="13" y="313"/>
                </a:lnTo>
                <a:lnTo>
                  <a:pt x="3" y="308"/>
                </a:lnTo>
                <a:lnTo>
                  <a:pt x="0" y="326"/>
                </a:lnTo>
                <a:lnTo>
                  <a:pt x="163" y="415"/>
                </a:lnTo>
                <a:lnTo>
                  <a:pt x="221" y="13"/>
                </a:lnTo>
                <a:close/>
              </a:path>
            </a:pathLst>
          </a:custGeom>
          <a:solidFill>
            <a:srgbClr val="000099"/>
          </a:solidFill>
          <a:ln w="3175">
            <a:solidFill>
              <a:srgbClr val="000000"/>
            </a:solidFill>
            <a:round/>
            <a:headEnd/>
            <a:tailEnd/>
          </a:ln>
        </p:spPr>
        <p:txBody>
          <a:bodyPr/>
          <a:lstStyle/>
          <a:p>
            <a:endParaRPr lang="en-US"/>
          </a:p>
        </p:txBody>
      </p:sp>
      <p:sp>
        <p:nvSpPr>
          <p:cNvPr id="332860" name="Freeform 104"/>
          <p:cNvSpPr>
            <a:spLocks/>
          </p:cNvSpPr>
          <p:nvPr/>
        </p:nvSpPr>
        <p:spPr bwMode="auto">
          <a:xfrm>
            <a:off x="1685925" y="3319463"/>
            <a:ext cx="625475" cy="177800"/>
          </a:xfrm>
          <a:custGeom>
            <a:avLst/>
            <a:gdLst>
              <a:gd name="T0" fmla="*/ 620713 w 394"/>
              <a:gd name="T1" fmla="*/ 177800 h 120"/>
              <a:gd name="T2" fmla="*/ 625475 w 394"/>
              <a:gd name="T3" fmla="*/ 152612 h 120"/>
              <a:gd name="T4" fmla="*/ 292100 w 394"/>
              <a:gd name="T5" fmla="*/ 45932 h 120"/>
              <a:gd name="T6" fmla="*/ 11112 w 394"/>
              <a:gd name="T7" fmla="*/ 17780 h 120"/>
              <a:gd name="T8" fmla="*/ 0 w 394"/>
              <a:gd name="T9" fmla="*/ 127423 h 120"/>
              <a:gd name="T10" fmla="*/ 176212 w 394"/>
              <a:gd name="T11" fmla="*/ 148167 h 120"/>
              <a:gd name="T12" fmla="*/ 620713 w 394"/>
              <a:gd name="T13" fmla="*/ 177800 h 120"/>
              <a:gd name="T14" fmla="*/ 0 60000 65536"/>
              <a:gd name="T15" fmla="*/ 0 60000 65536"/>
              <a:gd name="T16" fmla="*/ 0 60000 65536"/>
              <a:gd name="T17" fmla="*/ 0 60000 65536"/>
              <a:gd name="T18" fmla="*/ 0 60000 65536"/>
              <a:gd name="T19" fmla="*/ 0 60000 65536"/>
              <a:gd name="T20" fmla="*/ 0 60000 65536"/>
              <a:gd name="T21" fmla="*/ 0 w 394"/>
              <a:gd name="T22" fmla="*/ 0 h 120"/>
              <a:gd name="T23" fmla="*/ 394 w 394"/>
              <a:gd name="T24" fmla="*/ 120 h 1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4" h="120">
                <a:moveTo>
                  <a:pt x="391" y="120"/>
                </a:moveTo>
                <a:lnTo>
                  <a:pt x="394" y="103"/>
                </a:lnTo>
                <a:cubicBezTo>
                  <a:pt x="360" y="88"/>
                  <a:pt x="244" y="47"/>
                  <a:pt x="184" y="31"/>
                </a:cubicBezTo>
                <a:cubicBezTo>
                  <a:pt x="124" y="15"/>
                  <a:pt x="26" y="0"/>
                  <a:pt x="7" y="12"/>
                </a:cubicBezTo>
                <a:lnTo>
                  <a:pt x="0" y="86"/>
                </a:lnTo>
                <a:lnTo>
                  <a:pt x="111" y="100"/>
                </a:lnTo>
                <a:lnTo>
                  <a:pt x="391" y="120"/>
                </a:lnTo>
                <a:close/>
              </a:path>
            </a:pathLst>
          </a:custGeom>
          <a:solidFill>
            <a:srgbClr val="996633"/>
          </a:solidFill>
          <a:ln w="3175">
            <a:solidFill>
              <a:srgbClr val="000000"/>
            </a:solidFill>
            <a:round/>
            <a:headEnd/>
            <a:tailEnd/>
          </a:ln>
        </p:spPr>
        <p:txBody>
          <a:bodyPr/>
          <a:lstStyle/>
          <a:p>
            <a:endParaRPr lang="en-US"/>
          </a:p>
        </p:txBody>
      </p:sp>
      <p:sp>
        <p:nvSpPr>
          <p:cNvPr id="332861" name="Freeform 105"/>
          <p:cNvSpPr>
            <a:spLocks/>
          </p:cNvSpPr>
          <p:nvPr/>
        </p:nvSpPr>
        <p:spPr bwMode="auto">
          <a:xfrm>
            <a:off x="3787775" y="3590925"/>
            <a:ext cx="200025" cy="200025"/>
          </a:xfrm>
          <a:custGeom>
            <a:avLst/>
            <a:gdLst>
              <a:gd name="T0" fmla="*/ 19202 w 125"/>
              <a:gd name="T1" fmla="*/ 0 h 137"/>
              <a:gd name="T2" fmla="*/ 20803 w 125"/>
              <a:gd name="T3" fmla="*/ 32121 h 137"/>
              <a:gd name="T4" fmla="*/ 20803 w 125"/>
              <a:gd name="T5" fmla="*/ 39421 h 137"/>
              <a:gd name="T6" fmla="*/ 22403 w 125"/>
              <a:gd name="T7" fmla="*/ 49641 h 137"/>
              <a:gd name="T8" fmla="*/ 27203 w 125"/>
              <a:gd name="T9" fmla="*/ 73002 h 137"/>
              <a:gd name="T10" fmla="*/ 38405 w 125"/>
              <a:gd name="T11" fmla="*/ 96362 h 137"/>
              <a:gd name="T12" fmla="*/ 25603 w 125"/>
              <a:gd name="T13" fmla="*/ 116803 h 137"/>
              <a:gd name="T14" fmla="*/ 25603 w 125"/>
              <a:gd name="T15" fmla="*/ 121183 h 137"/>
              <a:gd name="T16" fmla="*/ 12802 w 125"/>
              <a:gd name="T17" fmla="*/ 143084 h 137"/>
              <a:gd name="T18" fmla="*/ 0 w 125"/>
              <a:gd name="T19" fmla="*/ 156224 h 137"/>
              <a:gd name="T20" fmla="*/ 0 w 125"/>
              <a:gd name="T21" fmla="*/ 176664 h 137"/>
              <a:gd name="T22" fmla="*/ 1600 w 125"/>
              <a:gd name="T23" fmla="*/ 194185 h 137"/>
              <a:gd name="T24" fmla="*/ 1600 w 125"/>
              <a:gd name="T25" fmla="*/ 200025 h 137"/>
              <a:gd name="T26" fmla="*/ 6401 w 125"/>
              <a:gd name="T27" fmla="*/ 200025 h 137"/>
              <a:gd name="T28" fmla="*/ 16002 w 125"/>
              <a:gd name="T29" fmla="*/ 198565 h 137"/>
              <a:gd name="T30" fmla="*/ 16002 w 125"/>
              <a:gd name="T31" fmla="*/ 192725 h 137"/>
              <a:gd name="T32" fmla="*/ 14402 w 125"/>
              <a:gd name="T33" fmla="*/ 188345 h 137"/>
              <a:gd name="T34" fmla="*/ 32004 w 125"/>
              <a:gd name="T35" fmla="*/ 188345 h 137"/>
              <a:gd name="T36" fmla="*/ 54407 w 125"/>
              <a:gd name="T37" fmla="*/ 178124 h 137"/>
              <a:gd name="T38" fmla="*/ 81610 w 125"/>
              <a:gd name="T39" fmla="*/ 191265 h 137"/>
              <a:gd name="T40" fmla="*/ 91211 w 125"/>
              <a:gd name="T41" fmla="*/ 191265 h 137"/>
              <a:gd name="T42" fmla="*/ 99212 w 125"/>
              <a:gd name="T43" fmla="*/ 172284 h 137"/>
              <a:gd name="T44" fmla="*/ 113614 w 125"/>
              <a:gd name="T45" fmla="*/ 172284 h 137"/>
              <a:gd name="T46" fmla="*/ 116815 w 125"/>
              <a:gd name="T47" fmla="*/ 176664 h 137"/>
              <a:gd name="T48" fmla="*/ 126416 w 125"/>
              <a:gd name="T49" fmla="*/ 185425 h 137"/>
              <a:gd name="T50" fmla="*/ 131216 w 125"/>
              <a:gd name="T51" fmla="*/ 176664 h 137"/>
              <a:gd name="T52" fmla="*/ 139217 w 125"/>
              <a:gd name="T53" fmla="*/ 150384 h 137"/>
              <a:gd name="T54" fmla="*/ 147218 w 125"/>
              <a:gd name="T55" fmla="*/ 143084 h 137"/>
              <a:gd name="T56" fmla="*/ 152019 w 125"/>
              <a:gd name="T57" fmla="*/ 143084 h 137"/>
              <a:gd name="T58" fmla="*/ 166421 w 125"/>
              <a:gd name="T59" fmla="*/ 157684 h 137"/>
              <a:gd name="T60" fmla="*/ 190424 w 125"/>
              <a:gd name="T61" fmla="*/ 156224 h 137"/>
              <a:gd name="T62" fmla="*/ 196825 w 125"/>
              <a:gd name="T63" fmla="*/ 137243 h 137"/>
              <a:gd name="T64" fmla="*/ 19202 w 125"/>
              <a:gd name="T65" fmla="*/ 0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5"/>
              <a:gd name="T100" fmla="*/ 0 h 137"/>
              <a:gd name="T101" fmla="*/ 125 w 125"/>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5" h="137">
                <a:moveTo>
                  <a:pt x="12" y="0"/>
                </a:moveTo>
                <a:lnTo>
                  <a:pt x="13" y="22"/>
                </a:lnTo>
                <a:lnTo>
                  <a:pt x="13" y="27"/>
                </a:lnTo>
                <a:lnTo>
                  <a:pt x="14" y="34"/>
                </a:lnTo>
                <a:lnTo>
                  <a:pt x="17" y="50"/>
                </a:lnTo>
                <a:lnTo>
                  <a:pt x="24" y="66"/>
                </a:lnTo>
                <a:lnTo>
                  <a:pt x="16" y="80"/>
                </a:lnTo>
                <a:lnTo>
                  <a:pt x="16" y="83"/>
                </a:lnTo>
                <a:lnTo>
                  <a:pt x="8" y="98"/>
                </a:lnTo>
                <a:lnTo>
                  <a:pt x="0" y="107"/>
                </a:lnTo>
                <a:lnTo>
                  <a:pt x="0" y="121"/>
                </a:lnTo>
                <a:lnTo>
                  <a:pt x="1" y="133"/>
                </a:lnTo>
                <a:lnTo>
                  <a:pt x="1" y="137"/>
                </a:lnTo>
                <a:lnTo>
                  <a:pt x="4" y="137"/>
                </a:lnTo>
                <a:lnTo>
                  <a:pt x="10" y="136"/>
                </a:lnTo>
                <a:lnTo>
                  <a:pt x="10" y="132"/>
                </a:lnTo>
                <a:lnTo>
                  <a:pt x="9" y="129"/>
                </a:lnTo>
                <a:lnTo>
                  <a:pt x="20" y="129"/>
                </a:lnTo>
                <a:lnTo>
                  <a:pt x="34" y="122"/>
                </a:lnTo>
                <a:lnTo>
                  <a:pt x="51" y="131"/>
                </a:lnTo>
                <a:lnTo>
                  <a:pt x="57" y="131"/>
                </a:lnTo>
                <a:lnTo>
                  <a:pt x="62" y="118"/>
                </a:lnTo>
                <a:lnTo>
                  <a:pt x="71" y="118"/>
                </a:lnTo>
                <a:lnTo>
                  <a:pt x="73" y="121"/>
                </a:lnTo>
                <a:lnTo>
                  <a:pt x="79" y="127"/>
                </a:lnTo>
                <a:lnTo>
                  <a:pt x="82" y="121"/>
                </a:lnTo>
                <a:lnTo>
                  <a:pt x="87" y="103"/>
                </a:lnTo>
                <a:lnTo>
                  <a:pt x="92" y="98"/>
                </a:lnTo>
                <a:lnTo>
                  <a:pt x="95" y="98"/>
                </a:lnTo>
                <a:lnTo>
                  <a:pt x="104" y="108"/>
                </a:lnTo>
                <a:cubicBezTo>
                  <a:pt x="104" y="108"/>
                  <a:pt x="119" y="107"/>
                  <a:pt x="119" y="107"/>
                </a:cubicBezTo>
                <a:cubicBezTo>
                  <a:pt x="122" y="105"/>
                  <a:pt x="125" y="97"/>
                  <a:pt x="123" y="94"/>
                </a:cubicBezTo>
                <a:cubicBezTo>
                  <a:pt x="74" y="30"/>
                  <a:pt x="35" y="20"/>
                  <a:pt x="12" y="0"/>
                </a:cubicBezTo>
              </a:path>
            </a:pathLst>
          </a:custGeom>
          <a:solidFill>
            <a:srgbClr val="FF9933"/>
          </a:solidFill>
          <a:ln w="3175">
            <a:solidFill>
              <a:srgbClr val="000000"/>
            </a:solidFill>
            <a:round/>
            <a:headEnd/>
            <a:tailEnd/>
          </a:ln>
        </p:spPr>
        <p:txBody>
          <a:bodyPr/>
          <a:lstStyle/>
          <a:p>
            <a:endParaRPr lang="en-US"/>
          </a:p>
        </p:txBody>
      </p:sp>
      <p:sp>
        <p:nvSpPr>
          <p:cNvPr id="332862" name="Freeform 106"/>
          <p:cNvSpPr>
            <a:spLocks/>
          </p:cNvSpPr>
          <p:nvPr/>
        </p:nvSpPr>
        <p:spPr bwMode="auto">
          <a:xfrm>
            <a:off x="3667125" y="3725863"/>
            <a:ext cx="392113" cy="225425"/>
          </a:xfrm>
          <a:custGeom>
            <a:avLst/>
            <a:gdLst>
              <a:gd name="T0" fmla="*/ 314009 w 246"/>
              <a:gd name="T1" fmla="*/ 0 h 154"/>
              <a:gd name="T2" fmla="*/ 307633 w 246"/>
              <a:gd name="T3" fmla="*/ 20493 h 154"/>
              <a:gd name="T4" fmla="*/ 285318 w 246"/>
              <a:gd name="T5" fmla="*/ 21957 h 154"/>
              <a:gd name="T6" fmla="*/ 269378 w 246"/>
              <a:gd name="T7" fmla="*/ 8783 h 154"/>
              <a:gd name="T8" fmla="*/ 264597 w 246"/>
              <a:gd name="T9" fmla="*/ 8783 h 154"/>
              <a:gd name="T10" fmla="*/ 258221 w 246"/>
              <a:gd name="T11" fmla="*/ 16102 h 154"/>
              <a:gd name="T12" fmla="*/ 251845 w 246"/>
              <a:gd name="T13" fmla="*/ 40986 h 154"/>
              <a:gd name="T14" fmla="*/ 245469 w 246"/>
              <a:gd name="T15" fmla="*/ 49769 h 154"/>
              <a:gd name="T16" fmla="*/ 235905 w 246"/>
              <a:gd name="T17" fmla="*/ 40986 h 154"/>
              <a:gd name="T18" fmla="*/ 231124 w 246"/>
              <a:gd name="T19" fmla="*/ 36595 h 154"/>
              <a:gd name="T20" fmla="*/ 216778 w 246"/>
              <a:gd name="T21" fmla="*/ 38059 h 154"/>
              <a:gd name="T22" fmla="*/ 210402 w 246"/>
              <a:gd name="T23" fmla="*/ 57088 h 154"/>
              <a:gd name="T24" fmla="*/ 204026 w 246"/>
              <a:gd name="T25" fmla="*/ 57088 h 154"/>
              <a:gd name="T26" fmla="*/ 172147 w 246"/>
              <a:gd name="T27" fmla="*/ 43914 h 154"/>
              <a:gd name="T28" fmla="*/ 156208 w 246"/>
              <a:gd name="T29" fmla="*/ 52697 h 154"/>
              <a:gd name="T30" fmla="*/ 133892 w 246"/>
              <a:gd name="T31" fmla="*/ 54161 h 154"/>
              <a:gd name="T32" fmla="*/ 133892 w 246"/>
              <a:gd name="T33" fmla="*/ 60016 h 154"/>
              <a:gd name="T34" fmla="*/ 133892 w 246"/>
              <a:gd name="T35" fmla="*/ 65871 h 154"/>
              <a:gd name="T36" fmla="*/ 124329 w 246"/>
              <a:gd name="T37" fmla="*/ 65871 h 154"/>
              <a:gd name="T38" fmla="*/ 119547 w 246"/>
              <a:gd name="T39" fmla="*/ 65871 h 154"/>
              <a:gd name="T40" fmla="*/ 111577 w 246"/>
              <a:gd name="T41" fmla="*/ 73190 h 154"/>
              <a:gd name="T42" fmla="*/ 111577 w 246"/>
              <a:gd name="T43" fmla="*/ 86364 h 154"/>
              <a:gd name="T44" fmla="*/ 121141 w 246"/>
              <a:gd name="T45" fmla="*/ 99538 h 154"/>
              <a:gd name="T46" fmla="*/ 121141 w 246"/>
              <a:gd name="T47" fmla="*/ 105394 h 154"/>
              <a:gd name="T48" fmla="*/ 90855 w 246"/>
              <a:gd name="T49" fmla="*/ 111249 h 154"/>
              <a:gd name="T50" fmla="*/ 76510 w 246"/>
              <a:gd name="T51" fmla="*/ 111249 h 154"/>
              <a:gd name="T52" fmla="*/ 86074 w 246"/>
              <a:gd name="T53" fmla="*/ 124423 h 154"/>
              <a:gd name="T54" fmla="*/ 87668 w 246"/>
              <a:gd name="T55" fmla="*/ 150771 h 154"/>
              <a:gd name="T56" fmla="*/ 78104 w 246"/>
              <a:gd name="T57" fmla="*/ 150771 h 154"/>
              <a:gd name="T58" fmla="*/ 66946 w 246"/>
              <a:gd name="T59" fmla="*/ 144916 h 154"/>
              <a:gd name="T60" fmla="*/ 52601 w 246"/>
              <a:gd name="T61" fmla="*/ 139061 h 154"/>
              <a:gd name="T62" fmla="*/ 38255 w 246"/>
              <a:gd name="T63" fmla="*/ 139061 h 154"/>
              <a:gd name="T64" fmla="*/ 23909 w 246"/>
              <a:gd name="T65" fmla="*/ 146380 h 154"/>
              <a:gd name="T66" fmla="*/ 23909 w 246"/>
              <a:gd name="T67" fmla="*/ 165409 h 154"/>
              <a:gd name="T68" fmla="*/ 30285 w 246"/>
              <a:gd name="T69" fmla="*/ 171264 h 154"/>
              <a:gd name="T70" fmla="*/ 30285 w 246"/>
              <a:gd name="T71" fmla="*/ 180047 h 154"/>
              <a:gd name="T72" fmla="*/ 27097 w 246"/>
              <a:gd name="T73" fmla="*/ 210787 h 154"/>
              <a:gd name="T74" fmla="*/ 20721 w 246"/>
              <a:gd name="T75" fmla="*/ 210787 h 154"/>
              <a:gd name="T76" fmla="*/ 6376 w 246"/>
              <a:gd name="T77" fmla="*/ 212251 h 154"/>
              <a:gd name="T78" fmla="*/ 0 w 246"/>
              <a:gd name="T79" fmla="*/ 225425 h 154"/>
              <a:gd name="T80" fmla="*/ 140268 w 246"/>
              <a:gd name="T81" fmla="*/ 207859 h 154"/>
              <a:gd name="T82" fmla="*/ 138674 w 246"/>
              <a:gd name="T83" fmla="*/ 202004 h 154"/>
              <a:gd name="T84" fmla="*/ 129110 w 246"/>
              <a:gd name="T85" fmla="*/ 194685 h 154"/>
              <a:gd name="T86" fmla="*/ 153020 w 246"/>
              <a:gd name="T87" fmla="*/ 187366 h 154"/>
              <a:gd name="T88" fmla="*/ 153020 w 246"/>
              <a:gd name="T89" fmla="*/ 193221 h 154"/>
              <a:gd name="T90" fmla="*/ 392113 w 246"/>
              <a:gd name="T91" fmla="*/ 166873 h 154"/>
              <a:gd name="T92" fmla="*/ 357046 w 246"/>
              <a:gd name="T93" fmla="*/ 80509 h 154"/>
              <a:gd name="T94" fmla="*/ 310821 w 246"/>
              <a:gd name="T95" fmla="*/ 0 h 15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6"/>
              <a:gd name="T145" fmla="*/ 0 h 154"/>
              <a:gd name="T146" fmla="*/ 246 w 246"/>
              <a:gd name="T147" fmla="*/ 154 h 15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6" h="154">
                <a:moveTo>
                  <a:pt x="197" y="0"/>
                </a:moveTo>
                <a:lnTo>
                  <a:pt x="193" y="14"/>
                </a:lnTo>
                <a:lnTo>
                  <a:pt x="179" y="15"/>
                </a:lnTo>
                <a:lnTo>
                  <a:pt x="169" y="6"/>
                </a:lnTo>
                <a:lnTo>
                  <a:pt x="166" y="6"/>
                </a:lnTo>
                <a:lnTo>
                  <a:pt x="162" y="11"/>
                </a:lnTo>
                <a:lnTo>
                  <a:pt x="158" y="28"/>
                </a:lnTo>
                <a:lnTo>
                  <a:pt x="154" y="34"/>
                </a:lnTo>
                <a:lnTo>
                  <a:pt x="148" y="28"/>
                </a:lnTo>
                <a:lnTo>
                  <a:pt x="145" y="25"/>
                </a:lnTo>
                <a:lnTo>
                  <a:pt x="136" y="26"/>
                </a:lnTo>
                <a:lnTo>
                  <a:pt x="132" y="39"/>
                </a:lnTo>
                <a:lnTo>
                  <a:pt x="128" y="39"/>
                </a:lnTo>
                <a:lnTo>
                  <a:pt x="108" y="30"/>
                </a:lnTo>
                <a:lnTo>
                  <a:pt x="98" y="36"/>
                </a:lnTo>
                <a:lnTo>
                  <a:pt x="84" y="37"/>
                </a:lnTo>
                <a:lnTo>
                  <a:pt x="84" y="41"/>
                </a:lnTo>
                <a:lnTo>
                  <a:pt x="84" y="45"/>
                </a:lnTo>
                <a:lnTo>
                  <a:pt x="78" y="45"/>
                </a:lnTo>
                <a:lnTo>
                  <a:pt x="75" y="45"/>
                </a:lnTo>
                <a:lnTo>
                  <a:pt x="70" y="50"/>
                </a:lnTo>
                <a:lnTo>
                  <a:pt x="70" y="59"/>
                </a:lnTo>
                <a:lnTo>
                  <a:pt x="76" y="68"/>
                </a:lnTo>
                <a:lnTo>
                  <a:pt x="76" y="72"/>
                </a:lnTo>
                <a:lnTo>
                  <a:pt x="57" y="76"/>
                </a:lnTo>
                <a:lnTo>
                  <a:pt x="48" y="76"/>
                </a:lnTo>
                <a:lnTo>
                  <a:pt x="54" y="85"/>
                </a:lnTo>
                <a:lnTo>
                  <a:pt x="55" y="103"/>
                </a:lnTo>
                <a:lnTo>
                  <a:pt x="49" y="103"/>
                </a:lnTo>
                <a:lnTo>
                  <a:pt x="42" y="99"/>
                </a:lnTo>
                <a:lnTo>
                  <a:pt x="33" y="95"/>
                </a:lnTo>
                <a:lnTo>
                  <a:pt x="24" y="95"/>
                </a:lnTo>
                <a:lnTo>
                  <a:pt x="15" y="100"/>
                </a:lnTo>
                <a:lnTo>
                  <a:pt x="15" y="113"/>
                </a:lnTo>
                <a:lnTo>
                  <a:pt x="19" y="117"/>
                </a:lnTo>
                <a:lnTo>
                  <a:pt x="19" y="123"/>
                </a:lnTo>
                <a:lnTo>
                  <a:pt x="17" y="144"/>
                </a:lnTo>
                <a:lnTo>
                  <a:pt x="13" y="144"/>
                </a:lnTo>
                <a:lnTo>
                  <a:pt x="4" y="145"/>
                </a:lnTo>
                <a:lnTo>
                  <a:pt x="0" y="154"/>
                </a:lnTo>
                <a:lnTo>
                  <a:pt x="88" y="142"/>
                </a:lnTo>
                <a:lnTo>
                  <a:pt x="87" y="138"/>
                </a:lnTo>
                <a:lnTo>
                  <a:pt x="81" y="133"/>
                </a:lnTo>
                <a:lnTo>
                  <a:pt x="96" y="128"/>
                </a:lnTo>
                <a:lnTo>
                  <a:pt x="96" y="132"/>
                </a:lnTo>
                <a:lnTo>
                  <a:pt x="246" y="114"/>
                </a:lnTo>
                <a:lnTo>
                  <a:pt x="224" y="55"/>
                </a:lnTo>
                <a:lnTo>
                  <a:pt x="195" y="0"/>
                </a:lnTo>
              </a:path>
            </a:pathLst>
          </a:custGeom>
          <a:solidFill>
            <a:srgbClr val="FF9933"/>
          </a:solidFill>
          <a:ln w="3175">
            <a:solidFill>
              <a:srgbClr val="000000"/>
            </a:solidFill>
            <a:round/>
            <a:headEnd/>
            <a:tailEnd/>
          </a:ln>
        </p:spPr>
        <p:txBody>
          <a:bodyPr/>
          <a:lstStyle/>
          <a:p>
            <a:endParaRPr lang="en-US"/>
          </a:p>
        </p:txBody>
      </p:sp>
      <p:sp>
        <p:nvSpPr>
          <p:cNvPr id="332863" name="Freeform 107"/>
          <p:cNvSpPr>
            <a:spLocks/>
          </p:cNvSpPr>
          <p:nvPr/>
        </p:nvSpPr>
        <p:spPr bwMode="auto">
          <a:xfrm>
            <a:off x="2003425" y="3994150"/>
            <a:ext cx="990600" cy="831850"/>
          </a:xfrm>
          <a:custGeom>
            <a:avLst/>
            <a:gdLst>
              <a:gd name="T0" fmla="*/ 375855 w 622"/>
              <a:gd name="T1" fmla="*/ 0 h 566"/>
              <a:gd name="T2" fmla="*/ 668894 w 622"/>
              <a:gd name="T3" fmla="*/ 8818 h 566"/>
              <a:gd name="T4" fmla="*/ 668894 w 622"/>
              <a:gd name="T5" fmla="*/ 220455 h 566"/>
              <a:gd name="T6" fmla="*/ 694375 w 622"/>
              <a:gd name="T7" fmla="*/ 246910 h 566"/>
              <a:gd name="T8" fmla="*/ 708709 w 622"/>
              <a:gd name="T9" fmla="*/ 238091 h 566"/>
              <a:gd name="T10" fmla="*/ 729413 w 622"/>
              <a:gd name="T11" fmla="*/ 235152 h 566"/>
              <a:gd name="T12" fmla="*/ 742154 w 622"/>
              <a:gd name="T13" fmla="*/ 243970 h 566"/>
              <a:gd name="T14" fmla="*/ 751709 w 622"/>
              <a:gd name="T15" fmla="*/ 261607 h 566"/>
              <a:gd name="T16" fmla="*/ 767635 w 622"/>
              <a:gd name="T17" fmla="*/ 261607 h 566"/>
              <a:gd name="T18" fmla="*/ 796302 w 622"/>
              <a:gd name="T19" fmla="*/ 267485 h 566"/>
              <a:gd name="T20" fmla="*/ 812228 w 622"/>
              <a:gd name="T21" fmla="*/ 270425 h 566"/>
              <a:gd name="T22" fmla="*/ 834525 w 622"/>
              <a:gd name="T23" fmla="*/ 267485 h 566"/>
              <a:gd name="T24" fmla="*/ 860006 w 622"/>
              <a:gd name="T25" fmla="*/ 273364 h 566"/>
              <a:gd name="T26" fmla="*/ 879118 w 622"/>
              <a:gd name="T27" fmla="*/ 299819 h 566"/>
              <a:gd name="T28" fmla="*/ 898229 w 622"/>
              <a:gd name="T29" fmla="*/ 285122 h 566"/>
              <a:gd name="T30" fmla="*/ 923711 w 622"/>
              <a:gd name="T31" fmla="*/ 302758 h 566"/>
              <a:gd name="T32" fmla="*/ 942822 w 622"/>
              <a:gd name="T33" fmla="*/ 291000 h 566"/>
              <a:gd name="T34" fmla="*/ 971489 w 622"/>
              <a:gd name="T35" fmla="*/ 291000 h 566"/>
              <a:gd name="T36" fmla="*/ 990600 w 622"/>
              <a:gd name="T37" fmla="*/ 305697 h 566"/>
              <a:gd name="T38" fmla="*/ 960341 w 622"/>
              <a:gd name="T39" fmla="*/ 389470 h 566"/>
              <a:gd name="T40" fmla="*/ 925303 w 622"/>
              <a:gd name="T41" fmla="*/ 392410 h 566"/>
              <a:gd name="T42" fmla="*/ 922118 w 622"/>
              <a:gd name="T43" fmla="*/ 435031 h 566"/>
              <a:gd name="T44" fmla="*/ 877525 w 622"/>
              <a:gd name="T45" fmla="*/ 432092 h 566"/>
              <a:gd name="T46" fmla="*/ 877525 w 622"/>
              <a:gd name="T47" fmla="*/ 487940 h 566"/>
              <a:gd name="T48" fmla="*/ 812228 w 622"/>
              <a:gd name="T49" fmla="*/ 537910 h 566"/>
              <a:gd name="T50" fmla="*/ 850451 w 622"/>
              <a:gd name="T51" fmla="*/ 596698 h 566"/>
              <a:gd name="T52" fmla="*/ 766043 w 622"/>
              <a:gd name="T53" fmla="*/ 648137 h 566"/>
              <a:gd name="T54" fmla="*/ 641820 w 622"/>
              <a:gd name="T55" fmla="*/ 642259 h 566"/>
              <a:gd name="T56" fmla="*/ 641820 w 622"/>
              <a:gd name="T57" fmla="*/ 698107 h 566"/>
              <a:gd name="T58" fmla="*/ 683227 w 622"/>
              <a:gd name="T59" fmla="*/ 695168 h 566"/>
              <a:gd name="T60" fmla="*/ 678449 w 622"/>
              <a:gd name="T61" fmla="*/ 731910 h 566"/>
              <a:gd name="T62" fmla="*/ 430003 w 622"/>
              <a:gd name="T63" fmla="*/ 737789 h 566"/>
              <a:gd name="T64" fmla="*/ 414077 w 622"/>
              <a:gd name="T65" fmla="*/ 752486 h 566"/>
              <a:gd name="T66" fmla="*/ 394966 w 622"/>
              <a:gd name="T67" fmla="*/ 743668 h 566"/>
              <a:gd name="T68" fmla="*/ 366299 w 622"/>
              <a:gd name="T69" fmla="*/ 793638 h 566"/>
              <a:gd name="T70" fmla="*/ 347188 w 622"/>
              <a:gd name="T71" fmla="*/ 831850 h 566"/>
              <a:gd name="T72" fmla="*/ 324891 w 622"/>
              <a:gd name="T73" fmla="*/ 831850 h 566"/>
              <a:gd name="T74" fmla="*/ 273928 w 622"/>
              <a:gd name="T75" fmla="*/ 802456 h 566"/>
              <a:gd name="T76" fmla="*/ 216594 w 622"/>
              <a:gd name="T77" fmla="*/ 767183 h 566"/>
              <a:gd name="T78" fmla="*/ 181557 w 622"/>
              <a:gd name="T79" fmla="*/ 734850 h 566"/>
              <a:gd name="T80" fmla="*/ 175186 w 622"/>
              <a:gd name="T81" fmla="*/ 676062 h 566"/>
              <a:gd name="T82" fmla="*/ 162446 w 622"/>
              <a:gd name="T83" fmla="*/ 664304 h 566"/>
              <a:gd name="T84" fmla="*/ 162446 w 622"/>
              <a:gd name="T85" fmla="*/ 652547 h 566"/>
              <a:gd name="T86" fmla="*/ 41408 w 622"/>
              <a:gd name="T87" fmla="*/ 546728 h 566"/>
              <a:gd name="T88" fmla="*/ 15926 w 622"/>
              <a:gd name="T89" fmla="*/ 520274 h 566"/>
              <a:gd name="T90" fmla="*/ 0 w 622"/>
              <a:gd name="T91" fmla="*/ 499698 h 566"/>
              <a:gd name="T92" fmla="*/ 3185 w 622"/>
              <a:gd name="T93" fmla="*/ 485001 h 566"/>
              <a:gd name="T94" fmla="*/ 353558 w 622"/>
              <a:gd name="T95" fmla="*/ 496758 h 566"/>
              <a:gd name="T96" fmla="*/ 375855 w 622"/>
              <a:gd name="T97" fmla="*/ 0 h 5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22"/>
              <a:gd name="T148" fmla="*/ 0 h 566"/>
              <a:gd name="T149" fmla="*/ 622 w 622"/>
              <a:gd name="T150" fmla="*/ 566 h 5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22" h="566">
                <a:moveTo>
                  <a:pt x="236" y="0"/>
                </a:moveTo>
                <a:lnTo>
                  <a:pt x="420" y="6"/>
                </a:lnTo>
                <a:lnTo>
                  <a:pt x="420" y="150"/>
                </a:lnTo>
                <a:lnTo>
                  <a:pt x="436" y="168"/>
                </a:lnTo>
                <a:lnTo>
                  <a:pt x="445" y="162"/>
                </a:lnTo>
                <a:lnTo>
                  <a:pt x="458" y="160"/>
                </a:lnTo>
                <a:lnTo>
                  <a:pt x="466" y="166"/>
                </a:lnTo>
                <a:lnTo>
                  <a:pt x="472" y="178"/>
                </a:lnTo>
                <a:lnTo>
                  <a:pt x="482" y="178"/>
                </a:lnTo>
                <a:lnTo>
                  <a:pt x="500" y="182"/>
                </a:lnTo>
                <a:lnTo>
                  <a:pt x="510" y="184"/>
                </a:lnTo>
                <a:lnTo>
                  <a:pt x="524" y="182"/>
                </a:lnTo>
                <a:lnTo>
                  <a:pt x="540" y="186"/>
                </a:lnTo>
                <a:lnTo>
                  <a:pt x="552" y="204"/>
                </a:lnTo>
                <a:lnTo>
                  <a:pt x="564" y="194"/>
                </a:lnTo>
                <a:lnTo>
                  <a:pt x="580" y="206"/>
                </a:lnTo>
                <a:lnTo>
                  <a:pt x="592" y="198"/>
                </a:lnTo>
                <a:lnTo>
                  <a:pt x="610" y="198"/>
                </a:lnTo>
                <a:lnTo>
                  <a:pt x="622" y="208"/>
                </a:lnTo>
                <a:lnTo>
                  <a:pt x="603" y="265"/>
                </a:lnTo>
                <a:lnTo>
                  <a:pt x="581" y="267"/>
                </a:lnTo>
                <a:lnTo>
                  <a:pt x="579" y="296"/>
                </a:lnTo>
                <a:lnTo>
                  <a:pt x="551" y="294"/>
                </a:lnTo>
                <a:lnTo>
                  <a:pt x="551" y="332"/>
                </a:lnTo>
                <a:lnTo>
                  <a:pt x="510" y="366"/>
                </a:lnTo>
                <a:lnTo>
                  <a:pt x="534" y="406"/>
                </a:lnTo>
                <a:lnTo>
                  <a:pt x="481" y="441"/>
                </a:lnTo>
                <a:lnTo>
                  <a:pt x="403" y="437"/>
                </a:lnTo>
                <a:lnTo>
                  <a:pt x="403" y="475"/>
                </a:lnTo>
                <a:lnTo>
                  <a:pt x="429" y="473"/>
                </a:lnTo>
                <a:lnTo>
                  <a:pt x="426" y="498"/>
                </a:lnTo>
                <a:lnTo>
                  <a:pt x="270" y="502"/>
                </a:lnTo>
                <a:lnTo>
                  <a:pt x="260" y="512"/>
                </a:lnTo>
                <a:lnTo>
                  <a:pt x="248" y="506"/>
                </a:lnTo>
                <a:lnTo>
                  <a:pt x="230" y="540"/>
                </a:lnTo>
                <a:lnTo>
                  <a:pt x="218" y="566"/>
                </a:lnTo>
                <a:lnTo>
                  <a:pt x="204" y="566"/>
                </a:lnTo>
                <a:lnTo>
                  <a:pt x="172" y="546"/>
                </a:lnTo>
                <a:lnTo>
                  <a:pt x="136" y="522"/>
                </a:lnTo>
                <a:lnTo>
                  <a:pt x="114" y="500"/>
                </a:lnTo>
                <a:lnTo>
                  <a:pt x="110" y="460"/>
                </a:lnTo>
                <a:lnTo>
                  <a:pt x="102" y="452"/>
                </a:lnTo>
                <a:lnTo>
                  <a:pt x="102" y="444"/>
                </a:lnTo>
                <a:lnTo>
                  <a:pt x="26" y="372"/>
                </a:lnTo>
                <a:lnTo>
                  <a:pt x="10" y="354"/>
                </a:lnTo>
                <a:lnTo>
                  <a:pt x="0" y="340"/>
                </a:lnTo>
                <a:lnTo>
                  <a:pt x="2" y="330"/>
                </a:lnTo>
                <a:lnTo>
                  <a:pt x="222" y="338"/>
                </a:lnTo>
                <a:lnTo>
                  <a:pt x="236" y="0"/>
                </a:lnTo>
                <a:close/>
              </a:path>
            </a:pathLst>
          </a:custGeom>
          <a:solidFill>
            <a:srgbClr val="996633"/>
          </a:solidFill>
          <a:ln w="3175">
            <a:solidFill>
              <a:schemeClr val="tx1"/>
            </a:solidFill>
            <a:round/>
            <a:headEnd/>
            <a:tailEnd/>
          </a:ln>
        </p:spPr>
        <p:txBody>
          <a:bodyPr wrap="none" anchor="ctr"/>
          <a:lstStyle/>
          <a:p>
            <a:endParaRPr lang="en-US"/>
          </a:p>
        </p:txBody>
      </p:sp>
      <p:sp>
        <p:nvSpPr>
          <p:cNvPr id="332864" name="Rectangle 109"/>
          <p:cNvSpPr>
            <a:spLocks noChangeArrowheads="1"/>
          </p:cNvSpPr>
          <p:nvPr/>
        </p:nvSpPr>
        <p:spPr bwMode="auto">
          <a:xfrm>
            <a:off x="457200" y="5257800"/>
            <a:ext cx="1516063" cy="1323975"/>
          </a:xfrm>
          <a:prstGeom prst="rect">
            <a:avLst/>
          </a:prstGeom>
          <a:noFill/>
          <a:ln w="9525">
            <a:noFill/>
            <a:miter lim="800000"/>
            <a:headEnd/>
            <a:tailEnd/>
          </a:ln>
        </p:spPr>
        <p:txBody>
          <a:bodyPr/>
          <a:lstStyle/>
          <a:p>
            <a:pPr algn="ctr"/>
            <a:endParaRPr lang="en-US" sz="1600">
              <a:solidFill>
                <a:srgbClr val="000000"/>
              </a:solidFill>
            </a:endParaRPr>
          </a:p>
        </p:txBody>
      </p:sp>
      <p:sp>
        <p:nvSpPr>
          <p:cNvPr id="332865" name="Rectangle 110"/>
          <p:cNvSpPr>
            <a:spLocks noChangeArrowheads="1"/>
          </p:cNvSpPr>
          <p:nvPr/>
        </p:nvSpPr>
        <p:spPr bwMode="auto">
          <a:xfrm>
            <a:off x="457200" y="5257800"/>
            <a:ext cx="1516063" cy="1323975"/>
          </a:xfrm>
          <a:prstGeom prst="rect">
            <a:avLst/>
          </a:prstGeom>
          <a:noFill/>
          <a:ln w="9525">
            <a:noFill/>
            <a:miter lim="800000"/>
            <a:headEnd/>
            <a:tailEnd/>
          </a:ln>
        </p:spPr>
        <p:txBody>
          <a:bodyPr/>
          <a:lstStyle/>
          <a:p>
            <a:pPr algn="ctr"/>
            <a:endParaRPr lang="en-US" sz="1600">
              <a:solidFill>
                <a:srgbClr val="000000"/>
              </a:solidFill>
            </a:endParaRPr>
          </a:p>
        </p:txBody>
      </p:sp>
      <p:sp>
        <p:nvSpPr>
          <p:cNvPr id="332866" name="Text Box 112"/>
          <p:cNvSpPr txBox="1">
            <a:spLocks noChangeArrowheads="1"/>
          </p:cNvSpPr>
          <p:nvPr/>
        </p:nvSpPr>
        <p:spPr bwMode="auto">
          <a:xfrm>
            <a:off x="92075" y="212725"/>
            <a:ext cx="5407025" cy="492125"/>
          </a:xfrm>
          <a:prstGeom prst="rect">
            <a:avLst/>
          </a:prstGeom>
          <a:noFill/>
          <a:ln w="9525">
            <a:noFill/>
            <a:miter lim="800000"/>
            <a:headEnd/>
            <a:tailEnd/>
          </a:ln>
        </p:spPr>
        <p:txBody>
          <a:bodyPr wrap="none">
            <a:spAutoFit/>
          </a:bodyPr>
          <a:lstStyle/>
          <a:p>
            <a:pPr algn="ctr"/>
            <a:r>
              <a:rPr lang="en-US" sz="2600" dirty="0">
                <a:solidFill>
                  <a:srgbClr val="003399"/>
                </a:solidFill>
              </a:rPr>
              <a:t>Small-Scale Geologic Field Tests</a:t>
            </a:r>
          </a:p>
        </p:txBody>
      </p:sp>
      <p:grpSp>
        <p:nvGrpSpPr>
          <p:cNvPr id="8" name="Group 113"/>
          <p:cNvGrpSpPr>
            <a:grpSpLocks/>
          </p:cNvGrpSpPr>
          <p:nvPr/>
        </p:nvGrpSpPr>
        <p:grpSpPr bwMode="auto">
          <a:xfrm>
            <a:off x="568325" y="2922588"/>
            <a:ext cx="4779963" cy="1284287"/>
            <a:chOff x="358" y="1841"/>
            <a:chExt cx="3011" cy="809"/>
          </a:xfrm>
        </p:grpSpPr>
        <p:sp>
          <p:nvSpPr>
            <p:cNvPr id="952434" name="Text Box 114"/>
            <p:cNvSpPr txBox="1">
              <a:spLocks noChangeArrowheads="1"/>
            </p:cNvSpPr>
            <p:nvPr/>
          </p:nvSpPr>
          <p:spPr bwMode="auto">
            <a:xfrm>
              <a:off x="594" y="1853"/>
              <a:ext cx="810"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BSCSP</a:t>
              </a:r>
            </a:p>
          </p:txBody>
        </p:sp>
        <p:sp>
          <p:nvSpPr>
            <p:cNvPr id="952435" name="Text Box 115"/>
            <p:cNvSpPr txBox="1">
              <a:spLocks noChangeArrowheads="1"/>
            </p:cNvSpPr>
            <p:nvPr/>
          </p:nvSpPr>
          <p:spPr bwMode="auto">
            <a:xfrm>
              <a:off x="358" y="2261"/>
              <a:ext cx="810"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WESTCARB</a:t>
              </a:r>
            </a:p>
          </p:txBody>
        </p:sp>
        <p:sp>
          <p:nvSpPr>
            <p:cNvPr id="952436" name="Text Box 116"/>
            <p:cNvSpPr txBox="1">
              <a:spLocks noChangeArrowheads="1"/>
            </p:cNvSpPr>
            <p:nvPr/>
          </p:nvSpPr>
          <p:spPr bwMode="auto">
            <a:xfrm>
              <a:off x="1334" y="2421"/>
              <a:ext cx="429"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SWP</a:t>
              </a:r>
            </a:p>
          </p:txBody>
        </p:sp>
        <p:sp>
          <p:nvSpPr>
            <p:cNvPr id="952437" name="Text Box 117"/>
            <p:cNvSpPr txBox="1">
              <a:spLocks noChangeArrowheads="1"/>
            </p:cNvSpPr>
            <p:nvPr/>
          </p:nvSpPr>
          <p:spPr bwMode="auto">
            <a:xfrm>
              <a:off x="1972" y="1841"/>
              <a:ext cx="428"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PCOR</a:t>
              </a:r>
            </a:p>
          </p:txBody>
        </p:sp>
        <p:sp>
          <p:nvSpPr>
            <p:cNvPr id="952438" name="Text Box 118"/>
            <p:cNvSpPr txBox="1">
              <a:spLocks noChangeArrowheads="1"/>
            </p:cNvSpPr>
            <p:nvPr/>
          </p:nvSpPr>
          <p:spPr bwMode="auto">
            <a:xfrm>
              <a:off x="2084" y="2032"/>
              <a:ext cx="428"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MGSC</a:t>
              </a:r>
            </a:p>
          </p:txBody>
        </p:sp>
        <p:sp>
          <p:nvSpPr>
            <p:cNvPr id="952439" name="Text Box 119"/>
            <p:cNvSpPr txBox="1">
              <a:spLocks noChangeArrowheads="1"/>
            </p:cNvSpPr>
            <p:nvPr/>
          </p:nvSpPr>
          <p:spPr bwMode="auto">
            <a:xfrm>
              <a:off x="2796" y="1982"/>
              <a:ext cx="573"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MRCSP</a:t>
              </a:r>
            </a:p>
          </p:txBody>
        </p:sp>
        <p:sp>
          <p:nvSpPr>
            <p:cNvPr id="952440" name="Text Box 120"/>
            <p:cNvSpPr txBox="1">
              <a:spLocks noChangeArrowheads="1"/>
            </p:cNvSpPr>
            <p:nvPr/>
          </p:nvSpPr>
          <p:spPr bwMode="auto">
            <a:xfrm>
              <a:off x="2487" y="2477"/>
              <a:ext cx="572" cy="173"/>
            </a:xfrm>
            <a:prstGeom prst="rect">
              <a:avLst/>
            </a:prstGeom>
            <a:noFill/>
            <a:ln w="6350" algn="ctr">
              <a:noFill/>
              <a:miter lim="800000"/>
              <a:headEnd/>
              <a:tailEnd/>
            </a:ln>
            <a:effectLst>
              <a:outerShdw dist="28398" dir="3806097" algn="ctr" rotWithShape="0">
                <a:schemeClr val="tx2"/>
              </a:outerShdw>
            </a:effectLst>
          </p:spPr>
          <p:txBody>
            <a:bodyPr>
              <a:spAutoFit/>
            </a:bodyPr>
            <a:lstStyle/>
            <a:p>
              <a:pPr algn="ctr" defTabSz="966788">
                <a:spcBef>
                  <a:spcPct val="50000"/>
                </a:spcBef>
                <a:defRPr/>
              </a:pPr>
              <a:r>
                <a:rPr lang="en-US" sz="1200">
                  <a:solidFill>
                    <a:srgbClr val="FFFFFF"/>
                  </a:solidFill>
                  <a:latin typeface="Arial Narrow" pitchFamily="34" charset="0"/>
                </a:rPr>
                <a:t>SECARB</a:t>
              </a:r>
            </a:p>
          </p:txBody>
        </p:sp>
      </p:grpSp>
      <p:sp>
        <p:nvSpPr>
          <p:cNvPr id="332868" name="Oval 122">
            <a:hlinkClick r:id="rId3" action="ppaction://hlinksldjump" highlightClick="1"/>
          </p:cNvPr>
          <p:cNvSpPr>
            <a:spLocks noChangeArrowheads="1"/>
          </p:cNvSpPr>
          <p:nvPr/>
        </p:nvSpPr>
        <p:spPr bwMode="auto">
          <a:xfrm>
            <a:off x="1135063" y="2654300"/>
            <a:ext cx="150812" cy="139700"/>
          </a:xfrm>
          <a:prstGeom prst="ellipse">
            <a:avLst/>
          </a:prstGeom>
          <a:solidFill>
            <a:srgbClr val="FFFF00"/>
          </a:solidFill>
          <a:ln w="6350" algn="ctr">
            <a:solidFill>
              <a:srgbClr val="000080"/>
            </a:solidFill>
            <a:round/>
            <a:headEnd/>
            <a:tailEnd/>
          </a:ln>
        </p:spPr>
        <p:txBody>
          <a:bodyPr wrap="none" lIns="45720" rIns="45720" anchor="ctr"/>
          <a:lstStyle/>
          <a:p>
            <a:pPr algn="ctr" defTabSz="966788"/>
            <a:r>
              <a:rPr lang="en-US" sz="800">
                <a:solidFill>
                  <a:srgbClr val="000000"/>
                </a:solidFill>
                <a:latin typeface="Arial Narrow" pitchFamily="34" charset="0"/>
              </a:rPr>
              <a:t>1</a:t>
            </a:r>
          </a:p>
        </p:txBody>
      </p:sp>
      <p:sp>
        <p:nvSpPr>
          <p:cNvPr id="332869" name="Oval 125">
            <a:hlinkClick r:id="" action="ppaction://noaction" highlightClick="1"/>
          </p:cNvPr>
          <p:cNvSpPr>
            <a:spLocks noChangeArrowheads="1"/>
          </p:cNvSpPr>
          <p:nvPr/>
        </p:nvSpPr>
        <p:spPr bwMode="auto">
          <a:xfrm>
            <a:off x="2390775" y="2641600"/>
            <a:ext cx="150813"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12</a:t>
            </a:r>
          </a:p>
        </p:txBody>
      </p:sp>
      <p:sp>
        <p:nvSpPr>
          <p:cNvPr id="332870" name="Oval 128">
            <a:hlinkClick r:id="" action="ppaction://noaction" highlightClick="1"/>
          </p:cNvPr>
          <p:cNvSpPr>
            <a:spLocks noChangeArrowheads="1"/>
          </p:cNvSpPr>
          <p:nvPr/>
        </p:nvSpPr>
        <p:spPr bwMode="auto">
          <a:xfrm>
            <a:off x="2000250" y="389572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dirty="0" smtClean="0">
                <a:solidFill>
                  <a:srgbClr val="000000"/>
                </a:solidFill>
                <a:latin typeface="Arial Narrow" pitchFamily="34" charset="0"/>
              </a:rPr>
              <a:t>18</a:t>
            </a:r>
            <a:endParaRPr lang="en-US" sz="800" dirty="0">
              <a:solidFill>
                <a:srgbClr val="000000"/>
              </a:solidFill>
              <a:latin typeface="Arial Narrow" pitchFamily="34" charset="0"/>
            </a:endParaRPr>
          </a:p>
        </p:txBody>
      </p:sp>
      <p:sp>
        <p:nvSpPr>
          <p:cNvPr id="332872" name="Oval 131">
            <a:hlinkClick r:id="" action="ppaction://noaction" highlightClick="1"/>
          </p:cNvPr>
          <p:cNvSpPr>
            <a:spLocks noChangeArrowheads="1"/>
          </p:cNvSpPr>
          <p:nvPr/>
        </p:nvSpPr>
        <p:spPr bwMode="auto">
          <a:xfrm>
            <a:off x="3736975" y="4524375"/>
            <a:ext cx="153988"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14</a:t>
            </a:r>
          </a:p>
        </p:txBody>
      </p:sp>
      <p:sp>
        <p:nvSpPr>
          <p:cNvPr id="332873" name="Oval 133">
            <a:hlinkClick r:id="rId4" action="ppaction://hlinksldjump" highlightClick="1"/>
          </p:cNvPr>
          <p:cNvSpPr>
            <a:spLocks noChangeArrowheads="1"/>
          </p:cNvSpPr>
          <p:nvPr/>
        </p:nvSpPr>
        <p:spPr bwMode="auto">
          <a:xfrm>
            <a:off x="4340225" y="3333750"/>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7</a:t>
            </a:r>
          </a:p>
        </p:txBody>
      </p:sp>
      <p:sp>
        <p:nvSpPr>
          <p:cNvPr id="332874" name="Oval 134">
            <a:hlinkClick r:id="" action="ppaction://noaction" highlightClick="1"/>
          </p:cNvPr>
          <p:cNvSpPr>
            <a:spLocks noChangeArrowheads="1"/>
          </p:cNvSpPr>
          <p:nvPr/>
        </p:nvSpPr>
        <p:spPr bwMode="auto">
          <a:xfrm>
            <a:off x="3884613" y="2978150"/>
            <a:ext cx="152400"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9</a:t>
            </a:r>
          </a:p>
        </p:txBody>
      </p:sp>
      <p:sp>
        <p:nvSpPr>
          <p:cNvPr id="332876" name="Oval 136">
            <a:hlinkClick r:id="" action="ppaction://noaction" highlightClick="1"/>
          </p:cNvPr>
          <p:cNvSpPr>
            <a:spLocks noChangeArrowheads="1"/>
          </p:cNvSpPr>
          <p:nvPr/>
        </p:nvSpPr>
        <p:spPr bwMode="auto">
          <a:xfrm>
            <a:off x="4416425" y="3636963"/>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dirty="0">
                <a:solidFill>
                  <a:srgbClr val="000000"/>
                </a:solidFill>
                <a:latin typeface="Arial Narrow" pitchFamily="34" charset="0"/>
              </a:rPr>
              <a:t>15</a:t>
            </a:r>
          </a:p>
        </p:txBody>
      </p:sp>
      <p:sp>
        <p:nvSpPr>
          <p:cNvPr id="332877" name="Oval 138">
            <a:hlinkClick r:id="rId4" action="ppaction://hlinksldjump" highlightClick="1"/>
          </p:cNvPr>
          <p:cNvSpPr>
            <a:spLocks noChangeArrowheads="1"/>
          </p:cNvSpPr>
          <p:nvPr/>
        </p:nvSpPr>
        <p:spPr bwMode="auto">
          <a:xfrm>
            <a:off x="3514725" y="3463925"/>
            <a:ext cx="152400" cy="141288"/>
          </a:xfrm>
          <a:prstGeom prst="ellipse">
            <a:avLst/>
          </a:prstGeom>
          <a:solidFill>
            <a:srgbClr val="CCECFF"/>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5</a:t>
            </a:r>
          </a:p>
        </p:txBody>
      </p:sp>
      <p:sp>
        <p:nvSpPr>
          <p:cNvPr id="332878" name="Oval 139">
            <a:hlinkClick r:id="rId4" action="ppaction://hlinksldjump" highlightClick="1"/>
          </p:cNvPr>
          <p:cNvSpPr>
            <a:spLocks noChangeArrowheads="1"/>
          </p:cNvSpPr>
          <p:nvPr/>
        </p:nvSpPr>
        <p:spPr bwMode="auto">
          <a:xfrm>
            <a:off x="3567113" y="3573463"/>
            <a:ext cx="152400"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2</a:t>
            </a:r>
          </a:p>
        </p:txBody>
      </p:sp>
      <p:sp>
        <p:nvSpPr>
          <p:cNvPr id="332879" name="Oval 142">
            <a:hlinkClick r:id="" action="ppaction://noaction" highlightClick="1"/>
          </p:cNvPr>
          <p:cNvSpPr>
            <a:spLocks noChangeArrowheads="1"/>
          </p:cNvSpPr>
          <p:nvPr/>
        </p:nvSpPr>
        <p:spPr bwMode="auto">
          <a:xfrm>
            <a:off x="3609975" y="3679825"/>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6</a:t>
            </a:r>
          </a:p>
        </p:txBody>
      </p:sp>
      <p:sp>
        <p:nvSpPr>
          <p:cNvPr id="332880" name="Text Box 146"/>
          <p:cNvSpPr txBox="1">
            <a:spLocks noChangeArrowheads="1"/>
          </p:cNvSpPr>
          <p:nvPr/>
        </p:nvSpPr>
        <p:spPr bwMode="auto">
          <a:xfrm>
            <a:off x="3311525" y="4900613"/>
            <a:ext cx="2043113" cy="1463675"/>
          </a:xfrm>
          <a:prstGeom prst="rect">
            <a:avLst/>
          </a:prstGeom>
          <a:noFill/>
          <a:ln w="6350" algn="ctr">
            <a:noFill/>
            <a:miter lim="800000"/>
            <a:headEnd/>
            <a:tailEnd/>
          </a:ln>
        </p:spPr>
        <p:txBody>
          <a:bodyPr>
            <a:spAutoFit/>
          </a:bodyPr>
          <a:lstStyle/>
          <a:p>
            <a:pPr defTabSz="966788">
              <a:lnSpc>
                <a:spcPct val="200000"/>
              </a:lnSpc>
            </a:pPr>
            <a:r>
              <a:rPr lang="en-US" sz="1000" dirty="0">
                <a:solidFill>
                  <a:srgbClr val="000000"/>
                </a:solidFill>
              </a:rPr>
              <a:t>Injection/Test Complete</a:t>
            </a:r>
          </a:p>
          <a:p>
            <a:pPr defTabSz="966788">
              <a:lnSpc>
                <a:spcPct val="200000"/>
              </a:lnSpc>
            </a:pPr>
            <a:r>
              <a:rPr lang="en-US" sz="1000" dirty="0">
                <a:solidFill>
                  <a:srgbClr val="000000"/>
                </a:solidFill>
              </a:rPr>
              <a:t>Injection Ongoing</a:t>
            </a:r>
          </a:p>
          <a:p>
            <a:pPr defTabSz="966788">
              <a:lnSpc>
                <a:spcPct val="200000"/>
              </a:lnSpc>
            </a:pPr>
            <a:r>
              <a:rPr lang="en-US" sz="1000" dirty="0" smtClean="0">
                <a:solidFill>
                  <a:srgbClr val="000000"/>
                </a:solidFill>
              </a:rPr>
              <a:t>2010 </a:t>
            </a:r>
            <a:r>
              <a:rPr lang="en-US" sz="1000" dirty="0">
                <a:solidFill>
                  <a:srgbClr val="000000"/>
                </a:solidFill>
              </a:rPr>
              <a:t>Injection</a:t>
            </a:r>
          </a:p>
          <a:p>
            <a:pPr defTabSz="966788"/>
            <a:endParaRPr lang="en-US" sz="1000" dirty="0">
              <a:solidFill>
                <a:srgbClr val="000000"/>
              </a:solidFill>
            </a:endParaRPr>
          </a:p>
          <a:p>
            <a:pPr defTabSz="966788"/>
            <a:r>
              <a:rPr lang="en-US" sz="1000" dirty="0">
                <a:solidFill>
                  <a:srgbClr val="000000"/>
                </a:solidFill>
              </a:rPr>
              <a:t>Project moved to Phase III (Injection 2010/2011)</a:t>
            </a:r>
          </a:p>
        </p:txBody>
      </p:sp>
      <p:sp>
        <p:nvSpPr>
          <p:cNvPr id="332881" name="Oval 147"/>
          <p:cNvSpPr>
            <a:spLocks noChangeArrowheads="1"/>
          </p:cNvSpPr>
          <p:nvPr/>
        </p:nvSpPr>
        <p:spPr bwMode="auto">
          <a:xfrm>
            <a:off x="3252788" y="5084763"/>
            <a:ext cx="117475" cy="123825"/>
          </a:xfrm>
          <a:prstGeom prst="ellipse">
            <a:avLst/>
          </a:prstGeom>
          <a:solidFill>
            <a:srgbClr val="FF0000"/>
          </a:solidFill>
          <a:ln w="6350" algn="ctr">
            <a:solidFill>
              <a:srgbClr val="000080"/>
            </a:solidFill>
            <a:round/>
            <a:headEnd/>
            <a:tailEnd/>
          </a:ln>
        </p:spPr>
        <p:txBody>
          <a:bodyPr wrap="none" lIns="45720" rIns="45720" anchor="ctr"/>
          <a:lstStyle/>
          <a:p>
            <a:pPr algn="ctr" defTabSz="966788"/>
            <a:endParaRPr lang="en-US" sz="800">
              <a:solidFill>
                <a:srgbClr val="000000"/>
              </a:solidFill>
            </a:endParaRPr>
          </a:p>
        </p:txBody>
      </p:sp>
      <p:sp>
        <p:nvSpPr>
          <p:cNvPr id="332882" name="Oval 148"/>
          <p:cNvSpPr>
            <a:spLocks noChangeArrowheads="1"/>
          </p:cNvSpPr>
          <p:nvPr/>
        </p:nvSpPr>
        <p:spPr bwMode="auto">
          <a:xfrm>
            <a:off x="3252788" y="5375275"/>
            <a:ext cx="117475" cy="123825"/>
          </a:xfrm>
          <a:prstGeom prst="ellipse">
            <a:avLst/>
          </a:prstGeom>
          <a:solidFill>
            <a:srgbClr val="99CC00"/>
          </a:solidFill>
          <a:ln w="6350" algn="ctr">
            <a:solidFill>
              <a:srgbClr val="000080"/>
            </a:solidFill>
            <a:round/>
            <a:headEnd/>
            <a:tailEnd/>
          </a:ln>
        </p:spPr>
        <p:txBody>
          <a:bodyPr wrap="none" lIns="45720" rIns="45720" anchor="ctr"/>
          <a:lstStyle/>
          <a:p>
            <a:pPr algn="ctr" defTabSz="966788"/>
            <a:endParaRPr lang="en-US" sz="800">
              <a:solidFill>
                <a:srgbClr val="000000"/>
              </a:solidFill>
            </a:endParaRPr>
          </a:p>
        </p:txBody>
      </p:sp>
      <p:sp>
        <p:nvSpPr>
          <p:cNvPr id="332883" name="Oval 149"/>
          <p:cNvSpPr>
            <a:spLocks noChangeArrowheads="1"/>
          </p:cNvSpPr>
          <p:nvPr/>
        </p:nvSpPr>
        <p:spPr bwMode="auto">
          <a:xfrm>
            <a:off x="3252788" y="5681663"/>
            <a:ext cx="117475" cy="123825"/>
          </a:xfrm>
          <a:prstGeom prst="ellipse">
            <a:avLst/>
          </a:prstGeom>
          <a:solidFill>
            <a:srgbClr val="FFFF00"/>
          </a:solidFill>
          <a:ln w="6350" algn="ctr">
            <a:solidFill>
              <a:srgbClr val="000080"/>
            </a:solidFill>
            <a:round/>
            <a:headEnd/>
            <a:tailEnd/>
          </a:ln>
        </p:spPr>
        <p:txBody>
          <a:bodyPr wrap="none" lIns="45720" rIns="45720" anchor="ctr"/>
          <a:lstStyle/>
          <a:p>
            <a:pPr algn="ctr" defTabSz="966788"/>
            <a:endParaRPr lang="en-US" sz="800">
              <a:solidFill>
                <a:srgbClr val="000000"/>
              </a:solidFill>
            </a:endParaRPr>
          </a:p>
        </p:txBody>
      </p:sp>
      <p:graphicFrame>
        <p:nvGraphicFramePr>
          <p:cNvPr id="1277063" name="Group 135"/>
          <p:cNvGraphicFramePr>
            <a:graphicFrameLocks noGrp="1"/>
          </p:cNvGraphicFramePr>
          <p:nvPr/>
        </p:nvGraphicFramePr>
        <p:xfrm>
          <a:off x="5495925" y="447675"/>
          <a:ext cx="3516313" cy="6051233"/>
        </p:xfrm>
        <a:graphic>
          <a:graphicData uri="http://schemas.openxmlformats.org/drawingml/2006/table">
            <a:tbl>
              <a:tblPr/>
              <a:tblGrid>
                <a:gridCol w="1127125"/>
                <a:gridCol w="1014413"/>
                <a:gridCol w="1374775"/>
              </a:tblGrid>
              <a:tr h="4556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bg1"/>
                          </a:solidFill>
                          <a:effectLst/>
                          <a:latin typeface="Arial" charset="0"/>
                        </a:rPr>
                        <a:t>RCSP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bg1"/>
                          </a:solidFill>
                          <a:effectLst/>
                          <a:latin typeface="Arial" charset="0"/>
                        </a:rPr>
                        <a:t>Formation Type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bg1"/>
                          </a:solidFill>
                          <a:effectLst/>
                          <a:latin typeface="Arial" charset="0"/>
                        </a:rPr>
                        <a:t>Geologic Province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solidFill>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Big Sky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Saline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Columbia Basin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MGSC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Oil-bearing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Saline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Coal seam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Illinois Basin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MRCSP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Saline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Cincinnati Arch, Michigan Basin, Appalachian Basin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84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PCOR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Oil-bearing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Coal seam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Keg River, Duperow, Williston Basin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SECARB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Oil-bearing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Saline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Coal seam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Gulf Coast, Mississippi Salt Basin, Central Appalachian, Black Warrior Basin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SWP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Oil-bearing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Coal seam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Paradox Basin, Aneth Field, Permian Basin, San Juan Basin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0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WESTCARB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Saline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Sacramento Valley, Colorado Plateau</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2922" name="Oval 122">
            <a:hlinkClick r:id="rId3" action="ppaction://hlinksldjump" highlightClick="1"/>
          </p:cNvPr>
          <p:cNvSpPr>
            <a:spLocks noChangeArrowheads="1"/>
          </p:cNvSpPr>
          <p:nvPr/>
        </p:nvSpPr>
        <p:spPr bwMode="auto">
          <a:xfrm>
            <a:off x="7212013" y="968375"/>
            <a:ext cx="150812" cy="139700"/>
          </a:xfrm>
          <a:prstGeom prst="ellipse">
            <a:avLst/>
          </a:prstGeom>
          <a:solidFill>
            <a:srgbClr val="FFFF00"/>
          </a:solidFill>
          <a:ln w="6350" algn="ctr">
            <a:solidFill>
              <a:srgbClr val="000080"/>
            </a:solidFill>
            <a:round/>
            <a:headEnd/>
            <a:tailEnd/>
          </a:ln>
        </p:spPr>
        <p:txBody>
          <a:bodyPr wrap="none" lIns="45720" rIns="45720" anchor="ctr"/>
          <a:lstStyle/>
          <a:p>
            <a:pPr algn="ctr" defTabSz="966788"/>
            <a:r>
              <a:rPr lang="en-US" sz="800">
                <a:solidFill>
                  <a:srgbClr val="000000"/>
                </a:solidFill>
                <a:latin typeface="Arial Narrow" pitchFamily="34" charset="0"/>
              </a:rPr>
              <a:t>1</a:t>
            </a:r>
          </a:p>
        </p:txBody>
      </p:sp>
      <p:sp>
        <p:nvSpPr>
          <p:cNvPr id="332923" name="Oval 139">
            <a:hlinkClick r:id="rId4" action="ppaction://hlinksldjump" highlightClick="1"/>
          </p:cNvPr>
          <p:cNvSpPr>
            <a:spLocks noChangeArrowheads="1"/>
          </p:cNvSpPr>
          <p:nvPr/>
        </p:nvSpPr>
        <p:spPr bwMode="auto">
          <a:xfrm>
            <a:off x="6724650" y="1420813"/>
            <a:ext cx="152400"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2</a:t>
            </a:r>
          </a:p>
        </p:txBody>
      </p:sp>
      <p:sp>
        <p:nvSpPr>
          <p:cNvPr id="332924" name="Oval 138">
            <a:hlinkClick r:id="rId4" action="ppaction://hlinksldjump" highlightClick="1"/>
          </p:cNvPr>
          <p:cNvSpPr>
            <a:spLocks noChangeArrowheads="1"/>
          </p:cNvSpPr>
          <p:nvPr/>
        </p:nvSpPr>
        <p:spPr bwMode="auto">
          <a:xfrm>
            <a:off x="7200900" y="1625600"/>
            <a:ext cx="152400" cy="141288"/>
          </a:xfrm>
          <a:prstGeom prst="ellipse">
            <a:avLst/>
          </a:prstGeom>
          <a:solidFill>
            <a:srgbClr val="CCECFF"/>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5</a:t>
            </a:r>
          </a:p>
        </p:txBody>
      </p:sp>
      <p:sp>
        <p:nvSpPr>
          <p:cNvPr id="332925" name="Oval 142">
            <a:hlinkClick r:id="" action="ppaction://noaction" highlightClick="1"/>
          </p:cNvPr>
          <p:cNvSpPr>
            <a:spLocks noChangeArrowheads="1"/>
          </p:cNvSpPr>
          <p:nvPr/>
        </p:nvSpPr>
        <p:spPr bwMode="auto">
          <a:xfrm>
            <a:off x="6724650" y="1984375"/>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6</a:t>
            </a:r>
          </a:p>
        </p:txBody>
      </p:sp>
      <p:sp>
        <p:nvSpPr>
          <p:cNvPr id="332926" name="Oval 133">
            <a:hlinkClick r:id="rId4" action="ppaction://hlinksldjump" highlightClick="1"/>
          </p:cNvPr>
          <p:cNvSpPr>
            <a:spLocks noChangeArrowheads="1"/>
          </p:cNvSpPr>
          <p:nvPr/>
        </p:nvSpPr>
        <p:spPr bwMode="auto">
          <a:xfrm>
            <a:off x="7131050" y="2451100"/>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9</a:t>
            </a:r>
          </a:p>
        </p:txBody>
      </p:sp>
      <p:sp>
        <p:nvSpPr>
          <p:cNvPr id="332927" name="Oval 134">
            <a:hlinkClick r:id="" action="ppaction://noaction" highlightClick="1"/>
          </p:cNvPr>
          <p:cNvSpPr>
            <a:spLocks noChangeArrowheads="1"/>
          </p:cNvSpPr>
          <p:nvPr/>
        </p:nvSpPr>
        <p:spPr bwMode="auto">
          <a:xfrm>
            <a:off x="6924675" y="2451100"/>
            <a:ext cx="152400"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8</a:t>
            </a:r>
          </a:p>
        </p:txBody>
      </p:sp>
      <p:sp>
        <p:nvSpPr>
          <p:cNvPr id="332928" name="Oval 125">
            <a:hlinkClick r:id="" action="ppaction://noaction" highlightClick="1"/>
          </p:cNvPr>
          <p:cNvSpPr>
            <a:spLocks noChangeArrowheads="1"/>
          </p:cNvSpPr>
          <p:nvPr/>
        </p:nvSpPr>
        <p:spPr bwMode="auto">
          <a:xfrm>
            <a:off x="6724650" y="3613150"/>
            <a:ext cx="150813"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12</a:t>
            </a:r>
          </a:p>
        </p:txBody>
      </p:sp>
      <p:sp>
        <p:nvSpPr>
          <p:cNvPr id="332929" name="Oval 131">
            <a:hlinkClick r:id="" action="ppaction://noaction" highlightClick="1"/>
          </p:cNvPr>
          <p:cNvSpPr>
            <a:spLocks noChangeArrowheads="1"/>
          </p:cNvSpPr>
          <p:nvPr/>
        </p:nvSpPr>
        <p:spPr bwMode="auto">
          <a:xfrm>
            <a:off x="6718300" y="4438650"/>
            <a:ext cx="153988"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14</a:t>
            </a:r>
          </a:p>
        </p:txBody>
      </p:sp>
      <p:sp>
        <p:nvSpPr>
          <p:cNvPr id="332931" name="Oval 136">
            <a:hlinkClick r:id="" action="ppaction://noaction" highlightClick="1"/>
          </p:cNvPr>
          <p:cNvSpPr>
            <a:spLocks noChangeArrowheads="1"/>
          </p:cNvSpPr>
          <p:nvPr/>
        </p:nvSpPr>
        <p:spPr bwMode="auto">
          <a:xfrm>
            <a:off x="6724650" y="4808538"/>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dirty="0">
                <a:solidFill>
                  <a:srgbClr val="000000"/>
                </a:solidFill>
                <a:latin typeface="Arial Narrow" pitchFamily="34" charset="0"/>
              </a:rPr>
              <a:t>15</a:t>
            </a:r>
          </a:p>
        </p:txBody>
      </p:sp>
      <p:sp>
        <p:nvSpPr>
          <p:cNvPr id="332932" name="Oval 128">
            <a:hlinkClick r:id="" action="ppaction://noaction" highlightClick="1"/>
          </p:cNvPr>
          <p:cNvSpPr>
            <a:spLocks noChangeArrowheads="1"/>
          </p:cNvSpPr>
          <p:nvPr/>
        </p:nvSpPr>
        <p:spPr bwMode="auto">
          <a:xfrm>
            <a:off x="6724650" y="562927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19</a:t>
            </a:r>
          </a:p>
        </p:txBody>
      </p:sp>
      <p:sp>
        <p:nvSpPr>
          <p:cNvPr id="332934" name="Oval 148"/>
          <p:cNvSpPr>
            <a:spLocks noChangeArrowheads="1"/>
          </p:cNvSpPr>
          <p:nvPr/>
        </p:nvSpPr>
        <p:spPr bwMode="auto">
          <a:xfrm>
            <a:off x="3252788" y="5991225"/>
            <a:ext cx="117475" cy="123825"/>
          </a:xfrm>
          <a:prstGeom prst="ellipse">
            <a:avLst/>
          </a:prstGeom>
          <a:solidFill>
            <a:schemeClr val="accent1"/>
          </a:solidFill>
          <a:ln w="6350" algn="ctr">
            <a:solidFill>
              <a:srgbClr val="000080"/>
            </a:solidFill>
            <a:round/>
            <a:headEnd/>
            <a:tailEnd/>
          </a:ln>
        </p:spPr>
        <p:txBody>
          <a:bodyPr wrap="none" lIns="45720" rIns="45720" anchor="ctr"/>
          <a:lstStyle/>
          <a:p>
            <a:pPr algn="ctr" defTabSz="966788"/>
            <a:endParaRPr lang="en-US" sz="800">
              <a:solidFill>
                <a:srgbClr val="000000"/>
              </a:solidFill>
            </a:endParaRPr>
          </a:p>
        </p:txBody>
      </p:sp>
      <p:sp>
        <p:nvSpPr>
          <p:cNvPr id="332935" name="Oval 125">
            <a:hlinkClick r:id="" action="ppaction://noaction" highlightClick="1"/>
          </p:cNvPr>
          <p:cNvSpPr>
            <a:spLocks noChangeArrowheads="1"/>
          </p:cNvSpPr>
          <p:nvPr/>
        </p:nvSpPr>
        <p:spPr bwMode="auto">
          <a:xfrm>
            <a:off x="2397125" y="2794000"/>
            <a:ext cx="150813"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11</a:t>
            </a:r>
          </a:p>
        </p:txBody>
      </p:sp>
      <p:sp>
        <p:nvSpPr>
          <p:cNvPr id="332936" name="Oval 125">
            <a:hlinkClick r:id="" action="ppaction://noaction" highlightClick="1"/>
          </p:cNvPr>
          <p:cNvSpPr>
            <a:spLocks noChangeArrowheads="1"/>
          </p:cNvSpPr>
          <p:nvPr/>
        </p:nvSpPr>
        <p:spPr bwMode="auto">
          <a:xfrm>
            <a:off x="6931025" y="3257550"/>
            <a:ext cx="150813"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11</a:t>
            </a:r>
          </a:p>
        </p:txBody>
      </p:sp>
      <p:sp>
        <p:nvSpPr>
          <p:cNvPr id="332937" name="Oval 127">
            <a:hlinkClick r:id="" action="ppaction://noaction" highlightClick="1"/>
          </p:cNvPr>
          <p:cNvSpPr>
            <a:spLocks noChangeArrowheads="1"/>
          </p:cNvSpPr>
          <p:nvPr/>
        </p:nvSpPr>
        <p:spPr bwMode="auto">
          <a:xfrm>
            <a:off x="3708400" y="3808413"/>
            <a:ext cx="152400" cy="139700"/>
          </a:xfrm>
          <a:prstGeom prst="ellipse">
            <a:avLst/>
          </a:prstGeom>
          <a:solidFill>
            <a:srgbClr val="99CC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4</a:t>
            </a:r>
          </a:p>
        </p:txBody>
      </p:sp>
      <p:sp>
        <p:nvSpPr>
          <p:cNvPr id="332938" name="Oval 127">
            <a:hlinkClick r:id="" action="ppaction://noaction" highlightClick="1"/>
          </p:cNvPr>
          <p:cNvSpPr>
            <a:spLocks noChangeArrowheads="1"/>
          </p:cNvSpPr>
          <p:nvPr/>
        </p:nvSpPr>
        <p:spPr bwMode="auto">
          <a:xfrm>
            <a:off x="7124700" y="1420813"/>
            <a:ext cx="152400" cy="139700"/>
          </a:xfrm>
          <a:prstGeom prst="ellipse">
            <a:avLst/>
          </a:prstGeom>
          <a:solidFill>
            <a:srgbClr val="99CC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4</a:t>
            </a:r>
          </a:p>
        </p:txBody>
      </p:sp>
      <p:sp>
        <p:nvSpPr>
          <p:cNvPr id="332939" name="Rectangle 191"/>
          <p:cNvSpPr>
            <a:spLocks noChangeArrowheads="1"/>
          </p:cNvSpPr>
          <p:nvPr/>
        </p:nvSpPr>
        <p:spPr bwMode="auto">
          <a:xfrm>
            <a:off x="3594100" y="1125538"/>
            <a:ext cx="2032000" cy="1757362"/>
          </a:xfrm>
          <a:prstGeom prst="rect">
            <a:avLst/>
          </a:prstGeom>
          <a:noFill/>
          <a:ln w="19050" algn="ctr">
            <a:noFill/>
            <a:miter lim="800000"/>
            <a:headEnd/>
            <a:tailEnd/>
          </a:ln>
        </p:spPr>
        <p:txBody>
          <a:bodyPr lIns="0" tIns="27432" rIns="0" bIns="27432">
            <a:spAutoFit/>
          </a:bodyPr>
          <a:lstStyle/>
          <a:p>
            <a:pPr marL="342900" indent="-342900"/>
            <a:r>
              <a:rPr lang="en-US" sz="1200" i="1" dirty="0">
                <a:solidFill>
                  <a:srgbClr val="000000"/>
                </a:solidFill>
                <a:latin typeface="Times New Roman" pitchFamily="18" charset="0"/>
              </a:rPr>
              <a:t>Saline formations </a:t>
            </a:r>
          </a:p>
          <a:p>
            <a:pPr marL="342900" indent="-342900"/>
            <a:r>
              <a:rPr lang="en-US" sz="1200" i="1" dirty="0">
                <a:solidFill>
                  <a:srgbClr val="000000"/>
                </a:solidFill>
                <a:latin typeface="Times New Roman" pitchFamily="18" charset="0"/>
              </a:rPr>
              <a:t>	(3,000 to 60,000 tons)</a:t>
            </a:r>
          </a:p>
          <a:p>
            <a:pPr marL="342900" indent="-342900"/>
            <a:r>
              <a:rPr lang="en-US" sz="1200" i="1" dirty="0">
                <a:solidFill>
                  <a:srgbClr val="000000"/>
                </a:solidFill>
                <a:latin typeface="Times New Roman" pitchFamily="18" charset="0"/>
              </a:rPr>
              <a:t>   Depleted oil fields </a:t>
            </a:r>
          </a:p>
          <a:p>
            <a:pPr marL="342900" indent="-342900"/>
            <a:r>
              <a:rPr lang="en-US" sz="1200" i="1" dirty="0">
                <a:solidFill>
                  <a:srgbClr val="000000"/>
                </a:solidFill>
                <a:latin typeface="Times New Roman" pitchFamily="18" charset="0"/>
              </a:rPr>
              <a:t>	  (50 to 500,000 tons)</a:t>
            </a:r>
          </a:p>
          <a:p>
            <a:pPr marL="342900" indent="-342900"/>
            <a:r>
              <a:rPr lang="en-US" sz="1200" i="1" dirty="0">
                <a:solidFill>
                  <a:srgbClr val="000000"/>
                </a:solidFill>
                <a:latin typeface="Times New Roman" pitchFamily="18" charset="0"/>
              </a:rPr>
              <a:t>     Coal Seams </a:t>
            </a:r>
          </a:p>
          <a:p>
            <a:pPr marL="342900" indent="-342900"/>
            <a:r>
              <a:rPr lang="en-US" sz="1200" i="1" dirty="0">
                <a:solidFill>
                  <a:srgbClr val="000000"/>
                </a:solidFill>
                <a:latin typeface="Times New Roman" pitchFamily="18" charset="0"/>
              </a:rPr>
              <a:t>	      (200 – 18,000 tons)</a:t>
            </a:r>
          </a:p>
          <a:p>
            <a:pPr marL="342900" indent="-342900"/>
            <a:r>
              <a:rPr lang="en-US" sz="1200" i="1" dirty="0">
                <a:solidFill>
                  <a:srgbClr val="000000"/>
                </a:solidFill>
                <a:latin typeface="Times New Roman" pitchFamily="18" charset="0"/>
              </a:rPr>
              <a:t>          Basalt formation</a:t>
            </a:r>
          </a:p>
          <a:p>
            <a:pPr marL="342900" indent="-342900"/>
            <a:r>
              <a:rPr lang="en-US" sz="1200" i="1" dirty="0">
                <a:solidFill>
                  <a:srgbClr val="000000"/>
                </a:solidFill>
                <a:latin typeface="Times New Roman" pitchFamily="18" charset="0"/>
              </a:rPr>
              <a:t>	         (1,000 tons</a:t>
            </a:r>
            <a:r>
              <a:rPr lang="en-US" sz="1400" i="1" dirty="0">
                <a:solidFill>
                  <a:srgbClr val="000000"/>
                </a:solidFill>
                <a:latin typeface="Times New Roman" pitchFamily="18" charset="0"/>
              </a:rPr>
              <a:t>)</a:t>
            </a:r>
          </a:p>
          <a:p>
            <a:pPr marL="342900" indent="-342900"/>
            <a:endParaRPr lang="en-US" sz="1400" b="0" i="1" dirty="0">
              <a:solidFill>
                <a:srgbClr val="000000"/>
              </a:solidFill>
              <a:latin typeface="Times New Roman" pitchFamily="18" charset="0"/>
            </a:endParaRPr>
          </a:p>
        </p:txBody>
      </p:sp>
      <p:sp>
        <p:nvSpPr>
          <p:cNvPr id="332940" name="Oval 147"/>
          <p:cNvSpPr>
            <a:spLocks noChangeArrowheads="1"/>
          </p:cNvSpPr>
          <p:nvPr/>
        </p:nvSpPr>
        <p:spPr bwMode="auto">
          <a:xfrm>
            <a:off x="1468438" y="3833813"/>
            <a:ext cx="117475" cy="123825"/>
          </a:xfrm>
          <a:prstGeom prst="ellipse">
            <a:avLst/>
          </a:prstGeom>
          <a:solidFill>
            <a:srgbClr val="FF0000"/>
          </a:solidFill>
          <a:ln w="6350" algn="ctr">
            <a:solidFill>
              <a:srgbClr val="000080"/>
            </a:solidFill>
            <a:round/>
            <a:headEnd/>
            <a:tailEnd/>
          </a:ln>
        </p:spPr>
        <p:txBody>
          <a:bodyPr wrap="none" lIns="45720" rIns="45720" anchor="ctr"/>
          <a:lstStyle/>
          <a:p>
            <a:pPr algn="ctr" defTabSz="966788"/>
            <a:r>
              <a:rPr lang="en-US" sz="800" dirty="0" smtClean="0">
                <a:solidFill>
                  <a:srgbClr val="000000"/>
                </a:solidFill>
                <a:latin typeface="Arial Narrow" pitchFamily="34" charset="0"/>
              </a:rPr>
              <a:t>20</a:t>
            </a:r>
            <a:endParaRPr lang="en-US" sz="800" dirty="0">
              <a:solidFill>
                <a:srgbClr val="000000"/>
              </a:solidFill>
              <a:latin typeface="Arial Narrow" pitchFamily="34" charset="0"/>
            </a:endParaRPr>
          </a:p>
        </p:txBody>
      </p:sp>
      <p:sp>
        <p:nvSpPr>
          <p:cNvPr id="332941" name="Oval 147"/>
          <p:cNvSpPr>
            <a:spLocks noChangeArrowheads="1"/>
          </p:cNvSpPr>
          <p:nvPr/>
        </p:nvSpPr>
        <p:spPr bwMode="auto">
          <a:xfrm>
            <a:off x="4167188" y="3560763"/>
            <a:ext cx="117475" cy="123825"/>
          </a:xfrm>
          <a:prstGeom prst="ellipse">
            <a:avLst/>
          </a:prstGeom>
          <a:solidFill>
            <a:srgbClr val="FF0000"/>
          </a:solidFill>
          <a:ln w="6350" algn="ctr">
            <a:solidFill>
              <a:srgbClr val="000080"/>
            </a:solidFill>
            <a:round/>
            <a:headEnd/>
            <a:tailEnd/>
          </a:ln>
        </p:spPr>
        <p:txBody>
          <a:bodyPr wrap="none" lIns="45720" rIns="45720" anchor="ctr"/>
          <a:lstStyle/>
          <a:p>
            <a:pPr algn="ctr" defTabSz="966788"/>
            <a:r>
              <a:rPr lang="en-US" sz="800">
                <a:solidFill>
                  <a:srgbClr val="000000"/>
                </a:solidFill>
              </a:rPr>
              <a:t>8</a:t>
            </a:r>
          </a:p>
        </p:txBody>
      </p:sp>
      <p:sp>
        <p:nvSpPr>
          <p:cNvPr id="332942" name="Oval 134">
            <a:hlinkClick r:id="" action="ppaction://noaction" highlightClick="1"/>
          </p:cNvPr>
          <p:cNvSpPr>
            <a:spLocks noChangeArrowheads="1"/>
          </p:cNvSpPr>
          <p:nvPr/>
        </p:nvSpPr>
        <p:spPr bwMode="auto">
          <a:xfrm>
            <a:off x="6734175" y="2451100"/>
            <a:ext cx="152400"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7</a:t>
            </a:r>
          </a:p>
        </p:txBody>
      </p:sp>
      <p:sp>
        <p:nvSpPr>
          <p:cNvPr id="332943" name="Oval 128">
            <a:hlinkClick r:id="" action="ppaction://noaction" highlightClick="1"/>
          </p:cNvPr>
          <p:cNvSpPr>
            <a:spLocks noChangeArrowheads="1"/>
          </p:cNvSpPr>
          <p:nvPr/>
        </p:nvSpPr>
        <p:spPr bwMode="auto">
          <a:xfrm>
            <a:off x="6756400" y="609282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dirty="0" smtClean="0">
                <a:solidFill>
                  <a:srgbClr val="000000"/>
                </a:solidFill>
                <a:latin typeface="Arial Narrow" pitchFamily="34" charset="0"/>
              </a:rPr>
              <a:t>20</a:t>
            </a:r>
            <a:endParaRPr lang="en-US" sz="800" dirty="0">
              <a:solidFill>
                <a:srgbClr val="000000"/>
              </a:solidFill>
              <a:latin typeface="Arial Narrow" pitchFamily="34" charset="0"/>
            </a:endParaRPr>
          </a:p>
        </p:txBody>
      </p:sp>
      <p:sp>
        <p:nvSpPr>
          <p:cNvPr id="332944" name="Oval 127">
            <a:hlinkClick r:id="" action="ppaction://noaction" highlightClick="1"/>
          </p:cNvPr>
          <p:cNvSpPr>
            <a:spLocks noChangeArrowheads="1"/>
          </p:cNvSpPr>
          <p:nvPr/>
        </p:nvSpPr>
        <p:spPr bwMode="auto">
          <a:xfrm>
            <a:off x="6934200" y="1420813"/>
            <a:ext cx="152400" cy="139700"/>
          </a:xfrm>
          <a:prstGeom prst="ellipse">
            <a:avLst/>
          </a:prstGeom>
          <a:solidFill>
            <a:srgbClr val="99CC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3</a:t>
            </a:r>
          </a:p>
        </p:txBody>
      </p:sp>
      <p:sp>
        <p:nvSpPr>
          <p:cNvPr id="332945" name="Oval 127">
            <a:hlinkClick r:id="" action="ppaction://noaction" highlightClick="1"/>
          </p:cNvPr>
          <p:cNvSpPr>
            <a:spLocks noChangeArrowheads="1"/>
          </p:cNvSpPr>
          <p:nvPr/>
        </p:nvSpPr>
        <p:spPr bwMode="auto">
          <a:xfrm>
            <a:off x="3752850" y="3624263"/>
            <a:ext cx="152400" cy="139700"/>
          </a:xfrm>
          <a:prstGeom prst="ellipse">
            <a:avLst/>
          </a:prstGeom>
          <a:solidFill>
            <a:srgbClr val="99CC00"/>
          </a:solidFill>
          <a:ln w="6350" algn="ctr">
            <a:solidFill>
              <a:schemeClr val="tx1"/>
            </a:solidFill>
            <a:round/>
            <a:headEnd/>
            <a:tailEnd/>
          </a:ln>
        </p:spPr>
        <p:txBody>
          <a:bodyPr wrap="none" lIns="45720" rIns="45720" anchor="ctr"/>
          <a:lstStyle/>
          <a:p>
            <a:pPr algn="ctr" defTabSz="966788"/>
            <a:endParaRPr lang="en-US" sz="800">
              <a:solidFill>
                <a:srgbClr val="000000"/>
              </a:solidFill>
              <a:latin typeface="Arial Narrow" pitchFamily="34" charset="0"/>
            </a:endParaRPr>
          </a:p>
          <a:p>
            <a:pPr algn="ctr" defTabSz="966788"/>
            <a:r>
              <a:rPr lang="en-US" sz="800">
                <a:solidFill>
                  <a:srgbClr val="000000"/>
                </a:solidFill>
                <a:latin typeface="Arial Narrow" pitchFamily="34" charset="0"/>
              </a:rPr>
              <a:t>3</a:t>
            </a:r>
          </a:p>
          <a:p>
            <a:pPr algn="ctr" defTabSz="966788"/>
            <a:endParaRPr lang="en-US" sz="800">
              <a:solidFill>
                <a:srgbClr val="000000"/>
              </a:solidFill>
              <a:latin typeface="Arial Narrow" pitchFamily="34" charset="0"/>
            </a:endParaRPr>
          </a:p>
        </p:txBody>
      </p:sp>
      <p:sp>
        <p:nvSpPr>
          <p:cNvPr id="332946" name="Oval 133">
            <a:hlinkClick r:id="rId4" action="ppaction://hlinksldjump" highlightClick="1"/>
          </p:cNvPr>
          <p:cNvSpPr>
            <a:spLocks noChangeArrowheads="1"/>
          </p:cNvSpPr>
          <p:nvPr/>
        </p:nvSpPr>
        <p:spPr bwMode="auto">
          <a:xfrm>
            <a:off x="6718300" y="3257550"/>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10</a:t>
            </a:r>
          </a:p>
        </p:txBody>
      </p:sp>
      <p:sp>
        <p:nvSpPr>
          <p:cNvPr id="332947" name="Oval 125">
            <a:hlinkClick r:id="" action="ppaction://noaction" highlightClick="1"/>
          </p:cNvPr>
          <p:cNvSpPr>
            <a:spLocks noChangeArrowheads="1"/>
          </p:cNvSpPr>
          <p:nvPr/>
        </p:nvSpPr>
        <p:spPr bwMode="auto">
          <a:xfrm>
            <a:off x="1489075" y="1511300"/>
            <a:ext cx="150813"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10</a:t>
            </a:r>
          </a:p>
        </p:txBody>
      </p:sp>
      <p:sp>
        <p:nvSpPr>
          <p:cNvPr id="332948" name="Oval 147"/>
          <p:cNvSpPr>
            <a:spLocks noChangeArrowheads="1"/>
          </p:cNvSpPr>
          <p:nvPr/>
        </p:nvSpPr>
        <p:spPr bwMode="auto">
          <a:xfrm>
            <a:off x="3557588" y="4443413"/>
            <a:ext cx="117475" cy="123825"/>
          </a:xfrm>
          <a:prstGeom prst="ellipse">
            <a:avLst/>
          </a:prstGeom>
          <a:solidFill>
            <a:srgbClr val="FF0000"/>
          </a:solidFill>
          <a:ln w="6350" algn="ctr">
            <a:solidFill>
              <a:srgbClr val="000080"/>
            </a:solidFill>
            <a:round/>
            <a:headEnd/>
            <a:tailEnd/>
          </a:ln>
        </p:spPr>
        <p:txBody>
          <a:bodyPr wrap="none" lIns="45720" rIns="45720" anchor="ctr"/>
          <a:lstStyle/>
          <a:p>
            <a:pPr algn="ctr" defTabSz="966788"/>
            <a:r>
              <a:rPr lang="en-US" sz="800">
                <a:solidFill>
                  <a:srgbClr val="000000"/>
                </a:solidFill>
                <a:latin typeface="Arial Narrow" pitchFamily="34" charset="0"/>
              </a:rPr>
              <a:t>13</a:t>
            </a:r>
          </a:p>
        </p:txBody>
      </p:sp>
      <p:sp>
        <p:nvSpPr>
          <p:cNvPr id="332949" name="Oval 147"/>
          <p:cNvSpPr>
            <a:spLocks noChangeArrowheads="1"/>
          </p:cNvSpPr>
          <p:nvPr/>
        </p:nvSpPr>
        <p:spPr bwMode="auto">
          <a:xfrm>
            <a:off x="6745288" y="4094163"/>
            <a:ext cx="117475" cy="123825"/>
          </a:xfrm>
          <a:prstGeom prst="ellipse">
            <a:avLst/>
          </a:prstGeom>
          <a:solidFill>
            <a:srgbClr val="FF0000"/>
          </a:solidFill>
          <a:ln w="6350" algn="ctr">
            <a:solidFill>
              <a:srgbClr val="000080"/>
            </a:solidFill>
            <a:round/>
            <a:headEnd/>
            <a:tailEnd/>
          </a:ln>
        </p:spPr>
        <p:txBody>
          <a:bodyPr wrap="none" lIns="45720" rIns="45720" anchor="ctr"/>
          <a:lstStyle/>
          <a:p>
            <a:pPr algn="ctr" defTabSz="966788"/>
            <a:r>
              <a:rPr lang="en-US" sz="800">
                <a:solidFill>
                  <a:srgbClr val="000000"/>
                </a:solidFill>
                <a:latin typeface="Arial Narrow" pitchFamily="34" charset="0"/>
              </a:rPr>
              <a:t>13</a:t>
            </a:r>
          </a:p>
        </p:txBody>
      </p:sp>
      <p:sp>
        <p:nvSpPr>
          <p:cNvPr id="332950" name="Oval 128">
            <a:hlinkClick r:id="" action="ppaction://noaction" highlightClick="1"/>
          </p:cNvPr>
          <p:cNvSpPr>
            <a:spLocks noChangeArrowheads="1"/>
          </p:cNvSpPr>
          <p:nvPr/>
        </p:nvSpPr>
        <p:spPr bwMode="auto">
          <a:xfrm>
            <a:off x="1752600" y="366077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17</a:t>
            </a:r>
          </a:p>
        </p:txBody>
      </p:sp>
      <p:sp>
        <p:nvSpPr>
          <p:cNvPr id="332951" name="Oval 128">
            <a:hlinkClick r:id="" action="ppaction://noaction" highlightClick="1"/>
          </p:cNvPr>
          <p:cNvSpPr>
            <a:spLocks noChangeArrowheads="1"/>
          </p:cNvSpPr>
          <p:nvPr/>
        </p:nvSpPr>
        <p:spPr bwMode="auto">
          <a:xfrm>
            <a:off x="2546350" y="426402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19</a:t>
            </a:r>
          </a:p>
        </p:txBody>
      </p:sp>
      <p:sp>
        <p:nvSpPr>
          <p:cNvPr id="332952" name="Oval 128">
            <a:hlinkClick r:id="" action="ppaction://noaction" highlightClick="1"/>
          </p:cNvPr>
          <p:cNvSpPr>
            <a:spLocks noChangeArrowheads="1"/>
          </p:cNvSpPr>
          <p:nvPr/>
        </p:nvSpPr>
        <p:spPr bwMode="auto">
          <a:xfrm>
            <a:off x="6724650" y="526732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17</a:t>
            </a:r>
          </a:p>
        </p:txBody>
      </p:sp>
      <p:sp>
        <p:nvSpPr>
          <p:cNvPr id="332953" name="Oval 128">
            <a:hlinkClick r:id="" action="ppaction://noaction" highlightClick="1"/>
          </p:cNvPr>
          <p:cNvSpPr>
            <a:spLocks noChangeArrowheads="1"/>
          </p:cNvSpPr>
          <p:nvPr/>
        </p:nvSpPr>
        <p:spPr bwMode="auto">
          <a:xfrm>
            <a:off x="6953250" y="5260975"/>
            <a:ext cx="152400" cy="141288"/>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a:solidFill>
                  <a:srgbClr val="000000"/>
                </a:solidFill>
                <a:latin typeface="Arial Narrow" pitchFamily="34" charset="0"/>
              </a:rPr>
              <a:t>18</a:t>
            </a:r>
          </a:p>
        </p:txBody>
      </p:sp>
      <p:sp>
        <p:nvSpPr>
          <p:cNvPr id="332954" name="Text Box 206"/>
          <p:cNvSpPr txBox="1">
            <a:spLocks noChangeArrowheads="1"/>
          </p:cNvSpPr>
          <p:nvPr/>
        </p:nvSpPr>
        <p:spPr bwMode="auto">
          <a:xfrm>
            <a:off x="228600" y="5549900"/>
            <a:ext cx="2692400" cy="665163"/>
          </a:xfrm>
          <a:prstGeom prst="rect">
            <a:avLst/>
          </a:prstGeom>
          <a:noFill/>
          <a:ln w="19050" algn="ctr">
            <a:noFill/>
            <a:miter lim="800000"/>
            <a:headEnd/>
            <a:tailEnd/>
          </a:ln>
        </p:spPr>
        <p:txBody>
          <a:bodyPr lIns="0" tIns="27432" rIns="0" bIns="27432">
            <a:spAutoFit/>
          </a:bodyPr>
          <a:lstStyle/>
          <a:p>
            <a:pPr marL="342900" indent="-342900">
              <a:spcBef>
                <a:spcPct val="50000"/>
              </a:spcBef>
            </a:pPr>
            <a:r>
              <a:rPr lang="en-US" sz="1600" i="1">
                <a:solidFill>
                  <a:srgbClr val="3E30F0"/>
                </a:solidFill>
              </a:rPr>
              <a:t>Completed 15 Injections</a:t>
            </a:r>
          </a:p>
          <a:p>
            <a:pPr marL="342900" indent="-342900">
              <a:spcBef>
                <a:spcPct val="50000"/>
              </a:spcBef>
            </a:pPr>
            <a:r>
              <a:rPr lang="en-US" sz="1600" i="1">
                <a:solidFill>
                  <a:srgbClr val="3E30F0"/>
                </a:solidFill>
              </a:rPr>
              <a:t>Over 1.35 M Tons injected</a:t>
            </a:r>
          </a:p>
        </p:txBody>
      </p:sp>
      <p:sp>
        <p:nvSpPr>
          <p:cNvPr id="169" name="Oval 136">
            <a:hlinkClick r:id="" action="ppaction://noaction" highlightClick="1"/>
          </p:cNvPr>
          <p:cNvSpPr>
            <a:spLocks noChangeArrowheads="1"/>
          </p:cNvSpPr>
          <p:nvPr/>
        </p:nvSpPr>
        <p:spPr bwMode="auto">
          <a:xfrm>
            <a:off x="6953250" y="4808538"/>
            <a:ext cx="150813" cy="139700"/>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dirty="0" smtClean="0">
                <a:solidFill>
                  <a:srgbClr val="000000"/>
                </a:solidFill>
                <a:latin typeface="Arial Narrow" pitchFamily="34" charset="0"/>
              </a:rPr>
              <a:t>16</a:t>
            </a:r>
            <a:endParaRPr lang="en-US" sz="800" dirty="0">
              <a:solidFill>
                <a:srgbClr val="000000"/>
              </a:solidFill>
              <a:latin typeface="Arial Narrow" pitchFamily="34" charset="0"/>
            </a:endParaRPr>
          </a:p>
        </p:txBody>
      </p:sp>
      <p:sp>
        <p:nvSpPr>
          <p:cNvPr id="171" name="Oval 136">
            <a:hlinkClick r:id="" action="ppaction://noaction" highlightClick="1"/>
          </p:cNvPr>
          <p:cNvSpPr>
            <a:spLocks noChangeArrowheads="1"/>
          </p:cNvSpPr>
          <p:nvPr/>
        </p:nvSpPr>
        <p:spPr bwMode="auto">
          <a:xfrm>
            <a:off x="3905250" y="4124324"/>
            <a:ext cx="123825" cy="152401"/>
          </a:xfrm>
          <a:prstGeom prst="ellipse">
            <a:avLst/>
          </a:prstGeom>
          <a:solidFill>
            <a:srgbClr val="FF3300"/>
          </a:solidFill>
          <a:ln w="6350" algn="ctr">
            <a:solidFill>
              <a:schemeClr val="tx1"/>
            </a:solidFill>
            <a:round/>
            <a:headEnd/>
            <a:tailEnd/>
          </a:ln>
        </p:spPr>
        <p:txBody>
          <a:bodyPr wrap="none" lIns="45720" rIns="45720" anchor="ctr"/>
          <a:lstStyle/>
          <a:p>
            <a:pPr algn="ctr" defTabSz="966788"/>
            <a:r>
              <a:rPr lang="en-US" sz="800" dirty="0" smtClean="0">
                <a:solidFill>
                  <a:srgbClr val="000000"/>
                </a:solidFill>
                <a:latin typeface="Arial Narrow" pitchFamily="34" charset="0"/>
              </a:rPr>
              <a:t>16</a:t>
            </a:r>
            <a:endParaRPr lang="en-US" sz="800" dirty="0">
              <a:solidFill>
                <a:srgbClr val="000000"/>
              </a:solidFill>
              <a:latin typeface="Arial Narrow" pitchFamily="34" charset="0"/>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0945" name="Line 81"/>
          <p:cNvSpPr>
            <a:spLocks noChangeShapeType="1"/>
          </p:cNvSpPr>
          <p:nvPr/>
        </p:nvSpPr>
        <p:spPr bwMode="auto">
          <a:xfrm>
            <a:off x="4584700" y="4241800"/>
            <a:ext cx="203200" cy="685800"/>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210946" name="Line 77"/>
          <p:cNvSpPr>
            <a:spLocks noChangeShapeType="1"/>
          </p:cNvSpPr>
          <p:nvPr/>
        </p:nvSpPr>
        <p:spPr bwMode="auto">
          <a:xfrm>
            <a:off x="3922713" y="4330700"/>
            <a:ext cx="628650" cy="542925"/>
          </a:xfrm>
          <a:prstGeom prst="line">
            <a:avLst/>
          </a:prstGeom>
          <a:noFill/>
          <a:ln w="38100">
            <a:solidFill>
              <a:srgbClr val="7E2A54"/>
            </a:solidFill>
            <a:round/>
            <a:headEnd/>
            <a:tailEnd type="triangle" w="med" len="med"/>
          </a:ln>
        </p:spPr>
        <p:txBody>
          <a:bodyPr lIns="91429" tIns="45714" rIns="91429" bIns="45714"/>
          <a:lstStyle/>
          <a:p>
            <a:endParaRPr lang="en-US"/>
          </a:p>
        </p:txBody>
      </p:sp>
      <p:grpSp>
        <p:nvGrpSpPr>
          <p:cNvPr id="210947" name="Group 3"/>
          <p:cNvGrpSpPr>
            <a:grpSpLocks noChangeAspect="1"/>
          </p:cNvGrpSpPr>
          <p:nvPr/>
        </p:nvGrpSpPr>
        <p:grpSpPr bwMode="auto">
          <a:xfrm>
            <a:off x="647700" y="1052513"/>
            <a:ext cx="7713663" cy="4889500"/>
            <a:chOff x="406" y="801"/>
            <a:chExt cx="4368" cy="2769"/>
          </a:xfrm>
        </p:grpSpPr>
        <p:pic>
          <p:nvPicPr>
            <p:cNvPr id="210984" name="Picture 3" descr="plant2"/>
            <p:cNvPicPr>
              <a:picLocks noChangeAspect="1" noChangeArrowheads="1"/>
            </p:cNvPicPr>
            <p:nvPr/>
          </p:nvPicPr>
          <p:blipFill>
            <a:blip r:embed="rId3" cstate="print"/>
            <a:srcRect/>
            <a:stretch>
              <a:fillRect/>
            </a:stretch>
          </p:blipFill>
          <p:spPr bwMode="auto">
            <a:xfrm>
              <a:off x="674" y="801"/>
              <a:ext cx="4100" cy="2690"/>
            </a:xfrm>
            <a:prstGeom prst="rect">
              <a:avLst/>
            </a:prstGeom>
            <a:solidFill>
              <a:schemeClr val="accent1"/>
            </a:solidFill>
            <a:ln w="9525">
              <a:noFill/>
              <a:miter lim="800000"/>
              <a:headEnd/>
              <a:tailEnd/>
            </a:ln>
          </p:spPr>
        </p:pic>
        <p:grpSp>
          <p:nvGrpSpPr>
            <p:cNvPr id="210985" name="Group 4"/>
            <p:cNvGrpSpPr>
              <a:grpSpLocks noChangeAspect="1"/>
            </p:cNvGrpSpPr>
            <p:nvPr/>
          </p:nvGrpSpPr>
          <p:grpSpPr bwMode="auto">
            <a:xfrm>
              <a:off x="406" y="1152"/>
              <a:ext cx="4277" cy="2418"/>
              <a:chOff x="429" y="672"/>
              <a:chExt cx="4744" cy="2744"/>
            </a:xfrm>
          </p:grpSpPr>
          <p:sp>
            <p:nvSpPr>
              <p:cNvPr id="210986" name="Freeform 5"/>
              <p:cNvSpPr>
                <a:spLocks noChangeAspect="1"/>
              </p:cNvSpPr>
              <p:nvPr/>
            </p:nvSpPr>
            <p:spPr bwMode="auto">
              <a:xfrm>
                <a:off x="889" y="672"/>
                <a:ext cx="573" cy="411"/>
              </a:xfrm>
              <a:custGeom>
                <a:avLst/>
                <a:gdLst>
                  <a:gd name="T0" fmla="*/ 21 w 599"/>
                  <a:gd name="T1" fmla="*/ 139 h 429"/>
                  <a:gd name="T2" fmla="*/ 0 w 599"/>
                  <a:gd name="T3" fmla="*/ 126 h 429"/>
                  <a:gd name="T4" fmla="*/ 8 w 599"/>
                  <a:gd name="T5" fmla="*/ 111 h 429"/>
                  <a:gd name="T6" fmla="*/ 11 w 599"/>
                  <a:gd name="T7" fmla="*/ 126 h 429"/>
                  <a:gd name="T8" fmla="*/ 14 w 599"/>
                  <a:gd name="T9" fmla="*/ 109 h 429"/>
                  <a:gd name="T10" fmla="*/ 11 w 599"/>
                  <a:gd name="T11" fmla="*/ 106 h 429"/>
                  <a:gd name="T12" fmla="*/ 11 w 599"/>
                  <a:gd name="T13" fmla="*/ 96 h 429"/>
                  <a:gd name="T14" fmla="*/ 21 w 599"/>
                  <a:gd name="T15" fmla="*/ 96 h 429"/>
                  <a:gd name="T16" fmla="*/ 11 w 599"/>
                  <a:gd name="T17" fmla="*/ 91 h 429"/>
                  <a:gd name="T18" fmla="*/ 11 w 599"/>
                  <a:gd name="T19" fmla="*/ 47 h 429"/>
                  <a:gd name="T20" fmla="*/ 8 w 599"/>
                  <a:gd name="T21" fmla="*/ 32 h 429"/>
                  <a:gd name="T22" fmla="*/ 11 w 599"/>
                  <a:gd name="T23" fmla="*/ 11 h 429"/>
                  <a:gd name="T24" fmla="*/ 32 w 599"/>
                  <a:gd name="T25" fmla="*/ 31 h 429"/>
                  <a:gd name="T26" fmla="*/ 62 w 599"/>
                  <a:gd name="T27" fmla="*/ 40 h 429"/>
                  <a:gd name="T28" fmla="*/ 71 w 599"/>
                  <a:gd name="T29" fmla="*/ 51 h 429"/>
                  <a:gd name="T30" fmla="*/ 73 w 599"/>
                  <a:gd name="T31" fmla="*/ 45 h 429"/>
                  <a:gd name="T32" fmla="*/ 77 w 599"/>
                  <a:gd name="T33" fmla="*/ 49 h 429"/>
                  <a:gd name="T34" fmla="*/ 77 w 599"/>
                  <a:gd name="T35" fmla="*/ 62 h 429"/>
                  <a:gd name="T36" fmla="*/ 68 w 599"/>
                  <a:gd name="T37" fmla="*/ 62 h 429"/>
                  <a:gd name="T38" fmla="*/ 50 w 599"/>
                  <a:gd name="T39" fmla="*/ 81 h 429"/>
                  <a:gd name="T40" fmla="*/ 62 w 599"/>
                  <a:gd name="T41" fmla="*/ 81 h 429"/>
                  <a:gd name="T42" fmla="*/ 53 w 599"/>
                  <a:gd name="T43" fmla="*/ 80 h 429"/>
                  <a:gd name="T44" fmla="*/ 77 w 599"/>
                  <a:gd name="T45" fmla="*/ 65 h 429"/>
                  <a:gd name="T46" fmla="*/ 77 w 599"/>
                  <a:gd name="T47" fmla="*/ 57 h 429"/>
                  <a:gd name="T48" fmla="*/ 82 w 599"/>
                  <a:gd name="T49" fmla="*/ 62 h 429"/>
                  <a:gd name="T50" fmla="*/ 80 w 599"/>
                  <a:gd name="T51" fmla="*/ 68 h 429"/>
                  <a:gd name="T52" fmla="*/ 71 w 599"/>
                  <a:gd name="T53" fmla="*/ 73 h 429"/>
                  <a:gd name="T54" fmla="*/ 77 w 599"/>
                  <a:gd name="T55" fmla="*/ 81 h 429"/>
                  <a:gd name="T56" fmla="*/ 71 w 599"/>
                  <a:gd name="T57" fmla="*/ 94 h 429"/>
                  <a:gd name="T58" fmla="*/ 71 w 599"/>
                  <a:gd name="T59" fmla="*/ 87 h 429"/>
                  <a:gd name="T60" fmla="*/ 60 w 599"/>
                  <a:gd name="T61" fmla="*/ 96 h 429"/>
                  <a:gd name="T62" fmla="*/ 62 w 599"/>
                  <a:gd name="T63" fmla="*/ 85 h 429"/>
                  <a:gd name="T64" fmla="*/ 50 w 599"/>
                  <a:gd name="T65" fmla="*/ 93 h 429"/>
                  <a:gd name="T66" fmla="*/ 54 w 599"/>
                  <a:gd name="T67" fmla="*/ 102 h 429"/>
                  <a:gd name="T68" fmla="*/ 80 w 599"/>
                  <a:gd name="T69" fmla="*/ 91 h 429"/>
                  <a:gd name="T70" fmla="*/ 82 w 599"/>
                  <a:gd name="T71" fmla="*/ 75 h 429"/>
                  <a:gd name="T72" fmla="*/ 96 w 599"/>
                  <a:gd name="T73" fmla="*/ 56 h 429"/>
                  <a:gd name="T74" fmla="*/ 85 w 599"/>
                  <a:gd name="T75" fmla="*/ 32 h 429"/>
                  <a:gd name="T76" fmla="*/ 95 w 599"/>
                  <a:gd name="T77" fmla="*/ 25 h 429"/>
                  <a:gd name="T78" fmla="*/ 89 w 599"/>
                  <a:gd name="T79" fmla="*/ 0 h 429"/>
                  <a:gd name="T80" fmla="*/ 294 w 599"/>
                  <a:gd name="T81" fmla="*/ 53 h 429"/>
                  <a:gd name="T82" fmla="*/ 262 w 599"/>
                  <a:gd name="T83" fmla="*/ 216 h 429"/>
                  <a:gd name="T84" fmla="*/ 185 w 599"/>
                  <a:gd name="T85" fmla="*/ 198 h 429"/>
                  <a:gd name="T86" fmla="*/ 124 w 599"/>
                  <a:gd name="T87" fmla="*/ 199 h 429"/>
                  <a:gd name="T88" fmla="*/ 96 w 599"/>
                  <a:gd name="T89" fmla="*/ 196 h 429"/>
                  <a:gd name="T90" fmla="*/ 72 w 599"/>
                  <a:gd name="T91" fmla="*/ 186 h 429"/>
                  <a:gd name="T92" fmla="*/ 51 w 599"/>
                  <a:gd name="T93" fmla="*/ 187 h 429"/>
                  <a:gd name="T94" fmla="*/ 37 w 599"/>
                  <a:gd name="T95" fmla="*/ 179 h 429"/>
                  <a:gd name="T96" fmla="*/ 37 w 599"/>
                  <a:gd name="T97" fmla="*/ 152 h 429"/>
                  <a:gd name="T98" fmla="*/ 21 w 599"/>
                  <a:gd name="T99" fmla="*/ 141 h 429"/>
                  <a:gd name="T100" fmla="*/ 21 w 599"/>
                  <a:gd name="T101" fmla="*/ 139 h 42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99"/>
                  <a:gd name="T154" fmla="*/ 0 h 429"/>
                  <a:gd name="T155" fmla="*/ 599 w 599"/>
                  <a:gd name="T156" fmla="*/ 429 h 42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99" h="429">
                    <a:moveTo>
                      <a:pt x="41" y="277"/>
                    </a:moveTo>
                    <a:lnTo>
                      <a:pt x="0" y="253"/>
                    </a:lnTo>
                    <a:lnTo>
                      <a:pt x="8" y="220"/>
                    </a:lnTo>
                    <a:lnTo>
                      <a:pt x="11" y="249"/>
                    </a:lnTo>
                    <a:lnTo>
                      <a:pt x="30" y="216"/>
                    </a:lnTo>
                    <a:lnTo>
                      <a:pt x="11" y="211"/>
                    </a:lnTo>
                    <a:lnTo>
                      <a:pt x="15" y="190"/>
                    </a:lnTo>
                    <a:lnTo>
                      <a:pt x="41" y="190"/>
                    </a:lnTo>
                    <a:lnTo>
                      <a:pt x="15" y="181"/>
                    </a:lnTo>
                    <a:lnTo>
                      <a:pt x="21" y="92"/>
                    </a:lnTo>
                    <a:lnTo>
                      <a:pt x="8" y="63"/>
                    </a:lnTo>
                    <a:lnTo>
                      <a:pt x="21" y="20"/>
                    </a:lnTo>
                    <a:lnTo>
                      <a:pt x="67" y="61"/>
                    </a:lnTo>
                    <a:lnTo>
                      <a:pt x="126" y="79"/>
                    </a:lnTo>
                    <a:lnTo>
                      <a:pt x="143" y="101"/>
                    </a:lnTo>
                    <a:lnTo>
                      <a:pt x="148" y="89"/>
                    </a:lnTo>
                    <a:lnTo>
                      <a:pt x="159" y="96"/>
                    </a:lnTo>
                    <a:lnTo>
                      <a:pt x="156" y="122"/>
                    </a:lnTo>
                    <a:lnTo>
                      <a:pt x="137" y="122"/>
                    </a:lnTo>
                    <a:lnTo>
                      <a:pt x="100" y="162"/>
                    </a:lnTo>
                    <a:lnTo>
                      <a:pt x="126" y="162"/>
                    </a:lnTo>
                    <a:lnTo>
                      <a:pt x="108" y="159"/>
                    </a:lnTo>
                    <a:lnTo>
                      <a:pt x="159" y="127"/>
                    </a:lnTo>
                    <a:lnTo>
                      <a:pt x="159" y="113"/>
                    </a:lnTo>
                    <a:lnTo>
                      <a:pt x="167" y="122"/>
                    </a:lnTo>
                    <a:lnTo>
                      <a:pt x="163" y="135"/>
                    </a:lnTo>
                    <a:lnTo>
                      <a:pt x="144" y="144"/>
                    </a:lnTo>
                    <a:lnTo>
                      <a:pt x="156" y="162"/>
                    </a:lnTo>
                    <a:lnTo>
                      <a:pt x="143" y="185"/>
                    </a:lnTo>
                    <a:lnTo>
                      <a:pt x="143" y="172"/>
                    </a:lnTo>
                    <a:lnTo>
                      <a:pt x="122" y="190"/>
                    </a:lnTo>
                    <a:lnTo>
                      <a:pt x="126" y="168"/>
                    </a:lnTo>
                    <a:lnTo>
                      <a:pt x="100" y="183"/>
                    </a:lnTo>
                    <a:lnTo>
                      <a:pt x="111" y="203"/>
                    </a:lnTo>
                    <a:lnTo>
                      <a:pt x="163" y="181"/>
                    </a:lnTo>
                    <a:lnTo>
                      <a:pt x="167" y="148"/>
                    </a:lnTo>
                    <a:lnTo>
                      <a:pt x="194" y="111"/>
                    </a:lnTo>
                    <a:lnTo>
                      <a:pt x="172" y="63"/>
                    </a:lnTo>
                    <a:lnTo>
                      <a:pt x="193" y="48"/>
                    </a:lnTo>
                    <a:lnTo>
                      <a:pt x="181" y="0"/>
                    </a:lnTo>
                    <a:lnTo>
                      <a:pt x="599" y="105"/>
                    </a:lnTo>
                    <a:lnTo>
                      <a:pt x="532" y="429"/>
                    </a:lnTo>
                    <a:lnTo>
                      <a:pt x="375" y="392"/>
                    </a:lnTo>
                    <a:lnTo>
                      <a:pt x="253" y="395"/>
                    </a:lnTo>
                    <a:lnTo>
                      <a:pt x="196" y="390"/>
                    </a:lnTo>
                    <a:lnTo>
                      <a:pt x="146" y="368"/>
                    </a:lnTo>
                    <a:lnTo>
                      <a:pt x="104" y="373"/>
                    </a:lnTo>
                    <a:lnTo>
                      <a:pt x="76" y="357"/>
                    </a:lnTo>
                    <a:lnTo>
                      <a:pt x="76" y="303"/>
                    </a:lnTo>
                    <a:lnTo>
                      <a:pt x="41" y="279"/>
                    </a:lnTo>
                    <a:lnTo>
                      <a:pt x="41" y="277"/>
                    </a:lnTo>
                  </a:path>
                </a:pathLst>
              </a:custGeom>
              <a:solidFill>
                <a:schemeClr val="bg1">
                  <a:alpha val="50195"/>
                </a:schemeClr>
              </a:solidFill>
              <a:ln w="12700">
                <a:solidFill>
                  <a:srgbClr val="003399"/>
                </a:solidFill>
                <a:round/>
                <a:headEnd/>
                <a:tailEnd/>
              </a:ln>
            </p:spPr>
            <p:txBody>
              <a:bodyPr/>
              <a:lstStyle/>
              <a:p>
                <a:endParaRPr lang="en-US"/>
              </a:p>
            </p:txBody>
          </p:sp>
          <p:sp>
            <p:nvSpPr>
              <p:cNvPr id="210987" name="Freeform 6"/>
              <p:cNvSpPr>
                <a:spLocks noChangeAspect="1"/>
              </p:cNvSpPr>
              <p:nvPr/>
            </p:nvSpPr>
            <p:spPr bwMode="auto">
              <a:xfrm>
                <a:off x="740" y="927"/>
                <a:ext cx="683" cy="566"/>
              </a:xfrm>
              <a:custGeom>
                <a:avLst/>
                <a:gdLst>
                  <a:gd name="T0" fmla="*/ 170 w 713"/>
                  <a:gd name="T1" fmla="*/ 267 h 591"/>
                  <a:gd name="T2" fmla="*/ 0 w 713"/>
                  <a:gd name="T3" fmla="*/ 221 h 591"/>
                  <a:gd name="T4" fmla="*/ 0 w 713"/>
                  <a:gd name="T5" fmla="*/ 171 h 591"/>
                  <a:gd name="T6" fmla="*/ 31 w 713"/>
                  <a:gd name="T7" fmla="*/ 131 h 591"/>
                  <a:gd name="T8" fmla="*/ 72 w 713"/>
                  <a:gd name="T9" fmla="*/ 40 h 591"/>
                  <a:gd name="T10" fmla="*/ 78 w 713"/>
                  <a:gd name="T11" fmla="*/ 0 h 591"/>
                  <a:gd name="T12" fmla="*/ 98 w 713"/>
                  <a:gd name="T13" fmla="*/ 11 h 591"/>
                  <a:gd name="T14" fmla="*/ 98 w 713"/>
                  <a:gd name="T15" fmla="*/ 11 h 591"/>
                  <a:gd name="T16" fmla="*/ 116 w 713"/>
                  <a:gd name="T17" fmla="*/ 20 h 591"/>
                  <a:gd name="T18" fmla="*/ 116 w 713"/>
                  <a:gd name="T19" fmla="*/ 46 h 591"/>
                  <a:gd name="T20" fmla="*/ 130 w 713"/>
                  <a:gd name="T21" fmla="*/ 54 h 591"/>
                  <a:gd name="T22" fmla="*/ 150 w 713"/>
                  <a:gd name="T23" fmla="*/ 52 h 591"/>
                  <a:gd name="T24" fmla="*/ 177 w 713"/>
                  <a:gd name="T25" fmla="*/ 62 h 591"/>
                  <a:gd name="T26" fmla="*/ 206 w 713"/>
                  <a:gd name="T27" fmla="*/ 65 h 591"/>
                  <a:gd name="T28" fmla="*/ 266 w 713"/>
                  <a:gd name="T29" fmla="*/ 64 h 591"/>
                  <a:gd name="T30" fmla="*/ 345 w 713"/>
                  <a:gd name="T31" fmla="*/ 81 h 591"/>
                  <a:gd name="T32" fmla="*/ 359 w 713"/>
                  <a:gd name="T33" fmla="*/ 105 h 591"/>
                  <a:gd name="T34" fmla="*/ 315 w 713"/>
                  <a:gd name="T35" fmla="*/ 166 h 591"/>
                  <a:gd name="T36" fmla="*/ 323 w 713"/>
                  <a:gd name="T37" fmla="*/ 182 h 591"/>
                  <a:gd name="T38" fmla="*/ 291 w 713"/>
                  <a:gd name="T39" fmla="*/ 296 h 591"/>
                  <a:gd name="T40" fmla="*/ 196 w 713"/>
                  <a:gd name="T41" fmla="*/ 273 h 591"/>
                  <a:gd name="T42" fmla="*/ 170 w 713"/>
                  <a:gd name="T43" fmla="*/ 267 h 59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13"/>
                  <a:gd name="T67" fmla="*/ 0 h 591"/>
                  <a:gd name="T68" fmla="*/ 713 w 713"/>
                  <a:gd name="T69" fmla="*/ 591 h 59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13" h="591">
                    <a:moveTo>
                      <a:pt x="336" y="534"/>
                    </a:moveTo>
                    <a:lnTo>
                      <a:pt x="0" y="442"/>
                    </a:lnTo>
                    <a:lnTo>
                      <a:pt x="0" y="342"/>
                    </a:lnTo>
                    <a:lnTo>
                      <a:pt x="59" y="262"/>
                    </a:lnTo>
                    <a:lnTo>
                      <a:pt x="142" y="79"/>
                    </a:lnTo>
                    <a:lnTo>
                      <a:pt x="155" y="0"/>
                    </a:lnTo>
                    <a:lnTo>
                      <a:pt x="196" y="11"/>
                    </a:lnTo>
                    <a:lnTo>
                      <a:pt x="196" y="13"/>
                    </a:lnTo>
                    <a:lnTo>
                      <a:pt x="231" y="37"/>
                    </a:lnTo>
                    <a:lnTo>
                      <a:pt x="231" y="91"/>
                    </a:lnTo>
                    <a:lnTo>
                      <a:pt x="259" y="107"/>
                    </a:lnTo>
                    <a:lnTo>
                      <a:pt x="301" y="102"/>
                    </a:lnTo>
                    <a:lnTo>
                      <a:pt x="351" y="124"/>
                    </a:lnTo>
                    <a:lnTo>
                      <a:pt x="408" y="129"/>
                    </a:lnTo>
                    <a:lnTo>
                      <a:pt x="530" y="126"/>
                    </a:lnTo>
                    <a:lnTo>
                      <a:pt x="687" y="163"/>
                    </a:lnTo>
                    <a:lnTo>
                      <a:pt x="713" y="211"/>
                    </a:lnTo>
                    <a:lnTo>
                      <a:pt x="625" y="331"/>
                    </a:lnTo>
                    <a:lnTo>
                      <a:pt x="643" y="362"/>
                    </a:lnTo>
                    <a:lnTo>
                      <a:pt x="580" y="591"/>
                    </a:lnTo>
                    <a:lnTo>
                      <a:pt x="390" y="545"/>
                    </a:lnTo>
                    <a:lnTo>
                      <a:pt x="336" y="534"/>
                    </a:lnTo>
                  </a:path>
                </a:pathLst>
              </a:custGeom>
              <a:solidFill>
                <a:schemeClr val="bg1">
                  <a:alpha val="50195"/>
                </a:schemeClr>
              </a:solidFill>
              <a:ln w="12700">
                <a:solidFill>
                  <a:srgbClr val="003399"/>
                </a:solidFill>
                <a:round/>
                <a:headEnd/>
                <a:tailEnd/>
              </a:ln>
            </p:spPr>
            <p:txBody>
              <a:bodyPr/>
              <a:lstStyle/>
              <a:p>
                <a:endParaRPr lang="en-US"/>
              </a:p>
            </p:txBody>
          </p:sp>
          <p:sp>
            <p:nvSpPr>
              <p:cNvPr id="210988" name="Freeform 7"/>
              <p:cNvSpPr>
                <a:spLocks noChangeAspect="1"/>
              </p:cNvSpPr>
              <p:nvPr/>
            </p:nvSpPr>
            <p:spPr bwMode="auto">
              <a:xfrm>
                <a:off x="675" y="1350"/>
                <a:ext cx="689" cy="1156"/>
              </a:xfrm>
              <a:custGeom>
                <a:avLst/>
                <a:gdLst>
                  <a:gd name="T0" fmla="*/ 319 w 719"/>
                  <a:gd name="T1" fmla="*/ 604 h 1207"/>
                  <a:gd name="T2" fmla="*/ 204 w 719"/>
                  <a:gd name="T3" fmla="*/ 593 h 1207"/>
                  <a:gd name="T4" fmla="*/ 198 w 719"/>
                  <a:gd name="T5" fmla="*/ 547 h 1207"/>
                  <a:gd name="T6" fmla="*/ 174 w 719"/>
                  <a:gd name="T7" fmla="*/ 514 h 1207"/>
                  <a:gd name="T8" fmla="*/ 161 w 719"/>
                  <a:gd name="T9" fmla="*/ 510 h 1207"/>
                  <a:gd name="T10" fmla="*/ 161 w 719"/>
                  <a:gd name="T11" fmla="*/ 498 h 1207"/>
                  <a:gd name="T12" fmla="*/ 131 w 719"/>
                  <a:gd name="T13" fmla="*/ 486 h 1207"/>
                  <a:gd name="T14" fmla="*/ 117 w 719"/>
                  <a:gd name="T15" fmla="*/ 464 h 1207"/>
                  <a:gd name="T16" fmla="*/ 79 w 719"/>
                  <a:gd name="T17" fmla="*/ 450 h 1207"/>
                  <a:gd name="T18" fmla="*/ 71 w 719"/>
                  <a:gd name="T19" fmla="*/ 442 h 1207"/>
                  <a:gd name="T20" fmla="*/ 79 w 719"/>
                  <a:gd name="T21" fmla="*/ 409 h 1207"/>
                  <a:gd name="T22" fmla="*/ 71 w 719"/>
                  <a:gd name="T23" fmla="*/ 405 h 1207"/>
                  <a:gd name="T24" fmla="*/ 73 w 719"/>
                  <a:gd name="T25" fmla="*/ 392 h 1207"/>
                  <a:gd name="T26" fmla="*/ 41 w 719"/>
                  <a:gd name="T27" fmla="*/ 332 h 1207"/>
                  <a:gd name="T28" fmla="*/ 43 w 719"/>
                  <a:gd name="T29" fmla="*/ 316 h 1207"/>
                  <a:gd name="T30" fmla="*/ 53 w 719"/>
                  <a:gd name="T31" fmla="*/ 303 h 1207"/>
                  <a:gd name="T32" fmla="*/ 33 w 719"/>
                  <a:gd name="T33" fmla="*/ 278 h 1207"/>
                  <a:gd name="T34" fmla="*/ 35 w 719"/>
                  <a:gd name="T35" fmla="*/ 247 h 1207"/>
                  <a:gd name="T36" fmla="*/ 55 w 719"/>
                  <a:gd name="T37" fmla="*/ 270 h 1207"/>
                  <a:gd name="T38" fmla="*/ 43 w 719"/>
                  <a:gd name="T39" fmla="*/ 238 h 1207"/>
                  <a:gd name="T40" fmla="*/ 56 w 719"/>
                  <a:gd name="T41" fmla="*/ 237 h 1207"/>
                  <a:gd name="T42" fmla="*/ 43 w 719"/>
                  <a:gd name="T43" fmla="*/ 227 h 1207"/>
                  <a:gd name="T44" fmla="*/ 38 w 719"/>
                  <a:gd name="T45" fmla="*/ 244 h 1207"/>
                  <a:gd name="T46" fmla="*/ 24 w 719"/>
                  <a:gd name="T47" fmla="*/ 227 h 1207"/>
                  <a:gd name="T48" fmla="*/ 20 w 719"/>
                  <a:gd name="T49" fmla="*/ 228 h 1207"/>
                  <a:gd name="T50" fmla="*/ 27 w 719"/>
                  <a:gd name="T51" fmla="*/ 218 h 1207"/>
                  <a:gd name="T52" fmla="*/ 5 w 719"/>
                  <a:gd name="T53" fmla="*/ 168 h 1207"/>
                  <a:gd name="T54" fmla="*/ 11 w 719"/>
                  <a:gd name="T55" fmla="*/ 121 h 1207"/>
                  <a:gd name="T56" fmla="*/ 0 w 719"/>
                  <a:gd name="T57" fmla="*/ 79 h 1207"/>
                  <a:gd name="T58" fmla="*/ 23 w 719"/>
                  <a:gd name="T59" fmla="*/ 52 h 1207"/>
                  <a:gd name="T60" fmla="*/ 34 w 719"/>
                  <a:gd name="T61" fmla="*/ 0 h 1207"/>
                  <a:gd name="T62" fmla="*/ 204 w 719"/>
                  <a:gd name="T63" fmla="*/ 47 h 1207"/>
                  <a:gd name="T64" fmla="*/ 162 w 719"/>
                  <a:gd name="T65" fmla="*/ 209 h 1207"/>
                  <a:gd name="T66" fmla="*/ 349 w 719"/>
                  <a:gd name="T67" fmla="*/ 481 h 1207"/>
                  <a:gd name="T68" fmla="*/ 364 w 719"/>
                  <a:gd name="T69" fmla="*/ 527 h 1207"/>
                  <a:gd name="T70" fmla="*/ 339 w 719"/>
                  <a:gd name="T71" fmla="*/ 540 h 1207"/>
                  <a:gd name="T72" fmla="*/ 337 w 719"/>
                  <a:gd name="T73" fmla="*/ 556 h 1207"/>
                  <a:gd name="T74" fmla="*/ 324 w 719"/>
                  <a:gd name="T75" fmla="*/ 574 h 1207"/>
                  <a:gd name="T76" fmla="*/ 333 w 719"/>
                  <a:gd name="T77" fmla="*/ 600 h 1207"/>
                  <a:gd name="T78" fmla="*/ 320 w 719"/>
                  <a:gd name="T79" fmla="*/ 604 h 1207"/>
                  <a:gd name="T80" fmla="*/ 319 w 719"/>
                  <a:gd name="T81" fmla="*/ 604 h 120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19"/>
                  <a:gd name="T124" fmla="*/ 0 h 1207"/>
                  <a:gd name="T125" fmla="*/ 719 w 719"/>
                  <a:gd name="T126" fmla="*/ 1207 h 120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19" h="1207">
                    <a:moveTo>
                      <a:pt x="630" y="1207"/>
                    </a:moveTo>
                    <a:lnTo>
                      <a:pt x="404" y="1181"/>
                    </a:lnTo>
                    <a:lnTo>
                      <a:pt x="392" y="1090"/>
                    </a:lnTo>
                    <a:lnTo>
                      <a:pt x="345" y="1025"/>
                    </a:lnTo>
                    <a:lnTo>
                      <a:pt x="318" y="1018"/>
                    </a:lnTo>
                    <a:lnTo>
                      <a:pt x="318" y="992"/>
                    </a:lnTo>
                    <a:lnTo>
                      <a:pt x="260" y="968"/>
                    </a:lnTo>
                    <a:lnTo>
                      <a:pt x="231" y="922"/>
                    </a:lnTo>
                    <a:lnTo>
                      <a:pt x="155" y="900"/>
                    </a:lnTo>
                    <a:lnTo>
                      <a:pt x="140" y="881"/>
                    </a:lnTo>
                    <a:lnTo>
                      <a:pt x="155" y="818"/>
                    </a:lnTo>
                    <a:lnTo>
                      <a:pt x="140" y="807"/>
                    </a:lnTo>
                    <a:lnTo>
                      <a:pt x="144" y="781"/>
                    </a:lnTo>
                    <a:lnTo>
                      <a:pt x="81" y="665"/>
                    </a:lnTo>
                    <a:lnTo>
                      <a:pt x="83" y="634"/>
                    </a:lnTo>
                    <a:lnTo>
                      <a:pt x="105" y="608"/>
                    </a:lnTo>
                    <a:lnTo>
                      <a:pt x="66" y="556"/>
                    </a:lnTo>
                    <a:lnTo>
                      <a:pt x="72" y="491"/>
                    </a:lnTo>
                    <a:lnTo>
                      <a:pt x="109" y="539"/>
                    </a:lnTo>
                    <a:lnTo>
                      <a:pt x="85" y="475"/>
                    </a:lnTo>
                    <a:lnTo>
                      <a:pt x="111" y="471"/>
                    </a:lnTo>
                    <a:lnTo>
                      <a:pt x="83" y="452"/>
                    </a:lnTo>
                    <a:lnTo>
                      <a:pt x="76" y="488"/>
                    </a:lnTo>
                    <a:lnTo>
                      <a:pt x="46" y="451"/>
                    </a:lnTo>
                    <a:lnTo>
                      <a:pt x="37" y="456"/>
                    </a:lnTo>
                    <a:lnTo>
                      <a:pt x="52" y="434"/>
                    </a:lnTo>
                    <a:lnTo>
                      <a:pt x="5" y="334"/>
                    </a:lnTo>
                    <a:lnTo>
                      <a:pt x="26" y="242"/>
                    </a:lnTo>
                    <a:lnTo>
                      <a:pt x="0" y="159"/>
                    </a:lnTo>
                    <a:lnTo>
                      <a:pt x="44" y="103"/>
                    </a:lnTo>
                    <a:lnTo>
                      <a:pt x="68" y="0"/>
                    </a:lnTo>
                    <a:lnTo>
                      <a:pt x="404" y="92"/>
                    </a:lnTo>
                    <a:lnTo>
                      <a:pt x="319" y="419"/>
                    </a:lnTo>
                    <a:lnTo>
                      <a:pt x="689" y="959"/>
                    </a:lnTo>
                    <a:lnTo>
                      <a:pt x="719" y="1049"/>
                    </a:lnTo>
                    <a:lnTo>
                      <a:pt x="672" y="1079"/>
                    </a:lnTo>
                    <a:lnTo>
                      <a:pt x="669" y="1112"/>
                    </a:lnTo>
                    <a:lnTo>
                      <a:pt x="643" y="1144"/>
                    </a:lnTo>
                    <a:lnTo>
                      <a:pt x="658" y="1195"/>
                    </a:lnTo>
                    <a:lnTo>
                      <a:pt x="632" y="1207"/>
                    </a:lnTo>
                    <a:lnTo>
                      <a:pt x="630" y="1207"/>
                    </a:lnTo>
                  </a:path>
                </a:pathLst>
              </a:custGeom>
              <a:solidFill>
                <a:schemeClr val="bg1">
                  <a:alpha val="50195"/>
                </a:schemeClr>
              </a:solidFill>
              <a:ln w="12700">
                <a:solidFill>
                  <a:srgbClr val="003399"/>
                </a:solidFill>
                <a:round/>
                <a:headEnd/>
                <a:tailEnd/>
              </a:ln>
            </p:spPr>
            <p:txBody>
              <a:bodyPr/>
              <a:lstStyle/>
              <a:p>
                <a:endParaRPr lang="en-US"/>
              </a:p>
            </p:txBody>
          </p:sp>
          <p:sp>
            <p:nvSpPr>
              <p:cNvPr id="210989" name="Freeform 8"/>
              <p:cNvSpPr>
                <a:spLocks noChangeAspect="1"/>
              </p:cNvSpPr>
              <p:nvPr/>
            </p:nvSpPr>
            <p:spPr bwMode="auto">
              <a:xfrm>
                <a:off x="981" y="1438"/>
                <a:ext cx="550" cy="831"/>
              </a:xfrm>
              <a:custGeom>
                <a:avLst/>
                <a:gdLst>
                  <a:gd name="T0" fmla="*/ 183 w 575"/>
                  <a:gd name="T1" fmla="*/ 437 h 867"/>
                  <a:gd name="T2" fmla="*/ 0 w 575"/>
                  <a:gd name="T3" fmla="*/ 166 h 867"/>
                  <a:gd name="T4" fmla="*/ 42 w 575"/>
                  <a:gd name="T5" fmla="*/ 0 h 867"/>
                  <a:gd name="T6" fmla="*/ 68 w 575"/>
                  <a:gd name="T7" fmla="*/ 11 h 867"/>
                  <a:gd name="T8" fmla="*/ 162 w 575"/>
                  <a:gd name="T9" fmla="*/ 30 h 867"/>
                  <a:gd name="T10" fmla="*/ 282 w 575"/>
                  <a:gd name="T11" fmla="*/ 56 h 867"/>
                  <a:gd name="T12" fmla="*/ 231 w 575"/>
                  <a:gd name="T13" fmla="*/ 335 h 867"/>
                  <a:gd name="T14" fmla="*/ 215 w 575"/>
                  <a:gd name="T15" fmla="*/ 385 h 867"/>
                  <a:gd name="T16" fmla="*/ 197 w 575"/>
                  <a:gd name="T17" fmla="*/ 376 h 867"/>
                  <a:gd name="T18" fmla="*/ 187 w 575"/>
                  <a:gd name="T19" fmla="*/ 381 h 867"/>
                  <a:gd name="T20" fmla="*/ 183 w 575"/>
                  <a:gd name="T21" fmla="*/ 434 h 867"/>
                  <a:gd name="T22" fmla="*/ 183 w 575"/>
                  <a:gd name="T23" fmla="*/ 437 h 8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5"/>
                  <a:gd name="T37" fmla="*/ 0 h 867"/>
                  <a:gd name="T38" fmla="*/ 575 w 575"/>
                  <a:gd name="T39" fmla="*/ 867 h 86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5" h="867">
                    <a:moveTo>
                      <a:pt x="370" y="867"/>
                    </a:moveTo>
                    <a:lnTo>
                      <a:pt x="0" y="327"/>
                    </a:lnTo>
                    <a:lnTo>
                      <a:pt x="85" y="0"/>
                    </a:lnTo>
                    <a:lnTo>
                      <a:pt x="139" y="11"/>
                    </a:lnTo>
                    <a:lnTo>
                      <a:pt x="329" y="57"/>
                    </a:lnTo>
                    <a:lnTo>
                      <a:pt x="575" y="109"/>
                    </a:lnTo>
                    <a:lnTo>
                      <a:pt x="468" y="658"/>
                    </a:lnTo>
                    <a:lnTo>
                      <a:pt x="438" y="763"/>
                    </a:lnTo>
                    <a:lnTo>
                      <a:pt x="401" y="741"/>
                    </a:lnTo>
                    <a:lnTo>
                      <a:pt x="383" y="749"/>
                    </a:lnTo>
                    <a:lnTo>
                      <a:pt x="372" y="856"/>
                    </a:lnTo>
                    <a:lnTo>
                      <a:pt x="370" y="867"/>
                    </a:lnTo>
                  </a:path>
                </a:pathLst>
              </a:custGeom>
              <a:solidFill>
                <a:schemeClr val="bg1">
                  <a:alpha val="50195"/>
                </a:schemeClr>
              </a:solidFill>
              <a:ln w="12700">
                <a:solidFill>
                  <a:srgbClr val="003399"/>
                </a:solidFill>
                <a:round/>
                <a:headEnd/>
                <a:tailEnd/>
              </a:ln>
            </p:spPr>
            <p:txBody>
              <a:bodyPr/>
              <a:lstStyle/>
              <a:p>
                <a:endParaRPr lang="en-US"/>
              </a:p>
            </p:txBody>
          </p:sp>
          <p:sp>
            <p:nvSpPr>
              <p:cNvPr id="210990" name="Freeform 9"/>
              <p:cNvSpPr>
                <a:spLocks noChangeAspect="1"/>
              </p:cNvSpPr>
              <p:nvPr/>
            </p:nvSpPr>
            <p:spPr bwMode="auto">
              <a:xfrm>
                <a:off x="1296" y="773"/>
                <a:ext cx="513" cy="812"/>
              </a:xfrm>
              <a:custGeom>
                <a:avLst/>
                <a:gdLst>
                  <a:gd name="T0" fmla="*/ 122 w 536"/>
                  <a:gd name="T1" fmla="*/ 403 h 848"/>
                  <a:gd name="T2" fmla="*/ 0 w 536"/>
                  <a:gd name="T3" fmla="*/ 374 h 848"/>
                  <a:gd name="T4" fmla="*/ 31 w 536"/>
                  <a:gd name="T5" fmla="*/ 261 h 848"/>
                  <a:gd name="T6" fmla="*/ 23 w 536"/>
                  <a:gd name="T7" fmla="*/ 246 h 848"/>
                  <a:gd name="T8" fmla="*/ 66 w 536"/>
                  <a:gd name="T9" fmla="*/ 186 h 848"/>
                  <a:gd name="T10" fmla="*/ 53 w 536"/>
                  <a:gd name="T11" fmla="*/ 162 h 848"/>
                  <a:gd name="T12" fmla="*/ 87 w 536"/>
                  <a:gd name="T13" fmla="*/ 0 h 848"/>
                  <a:gd name="T14" fmla="*/ 122 w 536"/>
                  <a:gd name="T15" fmla="*/ 11 h 848"/>
                  <a:gd name="T16" fmla="*/ 112 w 536"/>
                  <a:gd name="T17" fmla="*/ 61 h 848"/>
                  <a:gd name="T18" fmla="*/ 118 w 536"/>
                  <a:gd name="T19" fmla="*/ 85 h 848"/>
                  <a:gd name="T20" fmla="*/ 115 w 536"/>
                  <a:gd name="T21" fmla="*/ 95 h 848"/>
                  <a:gd name="T22" fmla="*/ 129 w 536"/>
                  <a:gd name="T23" fmla="*/ 108 h 848"/>
                  <a:gd name="T24" fmla="*/ 144 w 536"/>
                  <a:gd name="T25" fmla="*/ 141 h 848"/>
                  <a:gd name="T26" fmla="*/ 160 w 536"/>
                  <a:gd name="T27" fmla="*/ 147 h 848"/>
                  <a:gd name="T28" fmla="*/ 140 w 536"/>
                  <a:gd name="T29" fmla="*/ 205 h 848"/>
                  <a:gd name="T30" fmla="*/ 147 w 536"/>
                  <a:gd name="T31" fmla="*/ 211 h 848"/>
                  <a:gd name="T32" fmla="*/ 163 w 536"/>
                  <a:gd name="T33" fmla="*/ 199 h 848"/>
                  <a:gd name="T34" fmla="*/ 170 w 536"/>
                  <a:gd name="T35" fmla="*/ 207 h 848"/>
                  <a:gd name="T36" fmla="*/ 174 w 536"/>
                  <a:gd name="T37" fmla="*/ 250 h 848"/>
                  <a:gd name="T38" fmla="*/ 186 w 536"/>
                  <a:gd name="T39" fmla="*/ 259 h 848"/>
                  <a:gd name="T40" fmla="*/ 194 w 536"/>
                  <a:gd name="T41" fmla="*/ 282 h 848"/>
                  <a:gd name="T42" fmla="*/ 201 w 536"/>
                  <a:gd name="T43" fmla="*/ 275 h 848"/>
                  <a:gd name="T44" fmla="*/ 213 w 536"/>
                  <a:gd name="T45" fmla="*/ 281 h 848"/>
                  <a:gd name="T46" fmla="*/ 221 w 536"/>
                  <a:gd name="T47" fmla="*/ 275 h 848"/>
                  <a:gd name="T48" fmla="*/ 248 w 536"/>
                  <a:gd name="T49" fmla="*/ 281 h 848"/>
                  <a:gd name="T50" fmla="*/ 256 w 536"/>
                  <a:gd name="T51" fmla="*/ 270 h 848"/>
                  <a:gd name="T52" fmla="*/ 266 w 536"/>
                  <a:gd name="T53" fmla="*/ 287 h 848"/>
                  <a:gd name="T54" fmla="*/ 244 w 536"/>
                  <a:gd name="T55" fmla="*/ 424 h 848"/>
                  <a:gd name="T56" fmla="*/ 163 w 536"/>
                  <a:gd name="T57" fmla="*/ 408 h 848"/>
                  <a:gd name="T58" fmla="*/ 122 w 536"/>
                  <a:gd name="T59" fmla="*/ 403 h 84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36"/>
                  <a:gd name="T91" fmla="*/ 0 h 848"/>
                  <a:gd name="T92" fmla="*/ 536 w 536"/>
                  <a:gd name="T93" fmla="*/ 848 h 84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36" h="848">
                    <a:moveTo>
                      <a:pt x="246" y="804"/>
                    </a:moveTo>
                    <a:lnTo>
                      <a:pt x="0" y="752"/>
                    </a:lnTo>
                    <a:lnTo>
                      <a:pt x="63" y="523"/>
                    </a:lnTo>
                    <a:lnTo>
                      <a:pt x="45" y="492"/>
                    </a:lnTo>
                    <a:lnTo>
                      <a:pt x="133" y="372"/>
                    </a:lnTo>
                    <a:lnTo>
                      <a:pt x="107" y="324"/>
                    </a:lnTo>
                    <a:lnTo>
                      <a:pt x="174" y="0"/>
                    </a:lnTo>
                    <a:lnTo>
                      <a:pt x="246" y="17"/>
                    </a:lnTo>
                    <a:lnTo>
                      <a:pt x="224" y="122"/>
                    </a:lnTo>
                    <a:lnTo>
                      <a:pt x="239" y="170"/>
                    </a:lnTo>
                    <a:lnTo>
                      <a:pt x="231" y="189"/>
                    </a:lnTo>
                    <a:lnTo>
                      <a:pt x="261" y="215"/>
                    </a:lnTo>
                    <a:lnTo>
                      <a:pt x="289" y="281"/>
                    </a:lnTo>
                    <a:lnTo>
                      <a:pt x="322" y="296"/>
                    </a:lnTo>
                    <a:lnTo>
                      <a:pt x="283" y="409"/>
                    </a:lnTo>
                    <a:lnTo>
                      <a:pt x="298" y="422"/>
                    </a:lnTo>
                    <a:lnTo>
                      <a:pt x="329" y="399"/>
                    </a:lnTo>
                    <a:lnTo>
                      <a:pt x="342" y="412"/>
                    </a:lnTo>
                    <a:lnTo>
                      <a:pt x="353" y="501"/>
                    </a:lnTo>
                    <a:lnTo>
                      <a:pt x="375" y="516"/>
                    </a:lnTo>
                    <a:lnTo>
                      <a:pt x="392" y="564"/>
                    </a:lnTo>
                    <a:lnTo>
                      <a:pt x="405" y="551"/>
                    </a:lnTo>
                    <a:lnTo>
                      <a:pt x="429" y="562"/>
                    </a:lnTo>
                    <a:lnTo>
                      <a:pt x="444" y="551"/>
                    </a:lnTo>
                    <a:lnTo>
                      <a:pt x="503" y="562"/>
                    </a:lnTo>
                    <a:lnTo>
                      <a:pt x="516" y="540"/>
                    </a:lnTo>
                    <a:lnTo>
                      <a:pt x="536" y="573"/>
                    </a:lnTo>
                    <a:lnTo>
                      <a:pt x="492" y="848"/>
                    </a:lnTo>
                    <a:lnTo>
                      <a:pt x="329" y="821"/>
                    </a:lnTo>
                    <a:lnTo>
                      <a:pt x="246" y="804"/>
                    </a:lnTo>
                  </a:path>
                </a:pathLst>
              </a:custGeom>
              <a:solidFill>
                <a:schemeClr val="bg1">
                  <a:alpha val="50195"/>
                </a:schemeClr>
              </a:solidFill>
              <a:ln w="12700">
                <a:solidFill>
                  <a:srgbClr val="003399"/>
                </a:solidFill>
                <a:round/>
                <a:headEnd/>
                <a:tailEnd/>
              </a:ln>
            </p:spPr>
            <p:txBody>
              <a:bodyPr/>
              <a:lstStyle/>
              <a:p>
                <a:endParaRPr lang="en-US"/>
              </a:p>
            </p:txBody>
          </p:sp>
          <p:sp>
            <p:nvSpPr>
              <p:cNvPr id="210991" name="Freeform 10"/>
              <p:cNvSpPr>
                <a:spLocks noChangeAspect="1"/>
              </p:cNvSpPr>
              <p:nvPr/>
            </p:nvSpPr>
            <p:spPr bwMode="auto">
              <a:xfrm>
                <a:off x="1429" y="1543"/>
                <a:ext cx="481" cy="594"/>
              </a:xfrm>
              <a:custGeom>
                <a:avLst/>
                <a:gdLst>
                  <a:gd name="T0" fmla="*/ 221 w 502"/>
                  <a:gd name="T1" fmla="*/ 304 h 621"/>
                  <a:gd name="T2" fmla="*/ 0 w 502"/>
                  <a:gd name="T3" fmla="*/ 270 h 621"/>
                  <a:gd name="T4" fmla="*/ 55 w 502"/>
                  <a:gd name="T5" fmla="*/ 0 h 621"/>
                  <a:gd name="T6" fmla="*/ 96 w 502"/>
                  <a:gd name="T7" fmla="*/ 11 h 621"/>
                  <a:gd name="T8" fmla="*/ 179 w 502"/>
                  <a:gd name="T9" fmla="*/ 23 h 621"/>
                  <a:gd name="T10" fmla="*/ 169 w 502"/>
                  <a:gd name="T11" fmla="*/ 76 h 621"/>
                  <a:gd name="T12" fmla="*/ 253 w 502"/>
                  <a:gd name="T13" fmla="*/ 88 h 621"/>
                  <a:gd name="T14" fmla="*/ 228 w 502"/>
                  <a:gd name="T15" fmla="*/ 272 h 621"/>
                  <a:gd name="T16" fmla="*/ 221 w 502"/>
                  <a:gd name="T17" fmla="*/ 304 h 6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02"/>
                  <a:gd name="T28" fmla="*/ 0 h 621"/>
                  <a:gd name="T29" fmla="*/ 502 w 502"/>
                  <a:gd name="T30" fmla="*/ 621 h 6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02" h="621">
                    <a:moveTo>
                      <a:pt x="440" y="621"/>
                    </a:moveTo>
                    <a:lnTo>
                      <a:pt x="0" y="549"/>
                    </a:lnTo>
                    <a:lnTo>
                      <a:pt x="107" y="0"/>
                    </a:lnTo>
                    <a:lnTo>
                      <a:pt x="190" y="17"/>
                    </a:lnTo>
                    <a:lnTo>
                      <a:pt x="353" y="44"/>
                    </a:lnTo>
                    <a:lnTo>
                      <a:pt x="334" y="155"/>
                    </a:lnTo>
                    <a:lnTo>
                      <a:pt x="502" y="179"/>
                    </a:lnTo>
                    <a:lnTo>
                      <a:pt x="451" y="553"/>
                    </a:lnTo>
                    <a:lnTo>
                      <a:pt x="440" y="621"/>
                    </a:lnTo>
                  </a:path>
                </a:pathLst>
              </a:custGeom>
              <a:solidFill>
                <a:schemeClr val="bg1">
                  <a:alpha val="50195"/>
                </a:schemeClr>
              </a:solidFill>
              <a:ln w="12700">
                <a:solidFill>
                  <a:srgbClr val="003399"/>
                </a:solidFill>
                <a:round/>
                <a:headEnd/>
                <a:tailEnd/>
              </a:ln>
            </p:spPr>
            <p:txBody>
              <a:bodyPr/>
              <a:lstStyle/>
              <a:p>
                <a:endParaRPr lang="en-US"/>
              </a:p>
            </p:txBody>
          </p:sp>
          <p:sp>
            <p:nvSpPr>
              <p:cNvPr id="210992" name="Freeform 11"/>
              <p:cNvSpPr>
                <a:spLocks noChangeAspect="1"/>
              </p:cNvSpPr>
              <p:nvPr/>
            </p:nvSpPr>
            <p:spPr bwMode="auto">
              <a:xfrm>
                <a:off x="1264" y="2068"/>
                <a:ext cx="586" cy="670"/>
              </a:xfrm>
              <a:custGeom>
                <a:avLst/>
                <a:gdLst>
                  <a:gd name="T0" fmla="*/ 261 w 612"/>
                  <a:gd name="T1" fmla="*/ 355 h 699"/>
                  <a:gd name="T2" fmla="*/ 163 w 612"/>
                  <a:gd name="T3" fmla="*/ 339 h 699"/>
                  <a:gd name="T4" fmla="*/ 0 w 612"/>
                  <a:gd name="T5" fmla="*/ 243 h 699"/>
                  <a:gd name="T6" fmla="*/ 11 w 612"/>
                  <a:gd name="T7" fmla="*/ 233 h 699"/>
                  <a:gd name="T8" fmla="*/ 11 w 612"/>
                  <a:gd name="T9" fmla="*/ 233 h 699"/>
                  <a:gd name="T10" fmla="*/ 23 w 612"/>
                  <a:gd name="T11" fmla="*/ 225 h 699"/>
                  <a:gd name="T12" fmla="*/ 12 w 612"/>
                  <a:gd name="T13" fmla="*/ 200 h 699"/>
                  <a:gd name="T14" fmla="*/ 28 w 612"/>
                  <a:gd name="T15" fmla="*/ 184 h 699"/>
                  <a:gd name="T16" fmla="*/ 30 w 612"/>
                  <a:gd name="T17" fmla="*/ 166 h 699"/>
                  <a:gd name="T18" fmla="*/ 52 w 612"/>
                  <a:gd name="T19" fmla="*/ 152 h 699"/>
                  <a:gd name="T20" fmla="*/ 36 w 612"/>
                  <a:gd name="T21" fmla="*/ 106 h 699"/>
                  <a:gd name="T22" fmla="*/ 38 w 612"/>
                  <a:gd name="T23" fmla="*/ 100 h 699"/>
                  <a:gd name="T24" fmla="*/ 44 w 612"/>
                  <a:gd name="T25" fmla="*/ 47 h 699"/>
                  <a:gd name="T26" fmla="*/ 53 w 612"/>
                  <a:gd name="T27" fmla="*/ 43 h 699"/>
                  <a:gd name="T28" fmla="*/ 71 w 612"/>
                  <a:gd name="T29" fmla="*/ 54 h 699"/>
                  <a:gd name="T30" fmla="*/ 86 w 612"/>
                  <a:gd name="T31" fmla="*/ 0 h 699"/>
                  <a:gd name="T32" fmla="*/ 305 w 612"/>
                  <a:gd name="T33" fmla="*/ 36 h 699"/>
                  <a:gd name="T34" fmla="*/ 270 w 612"/>
                  <a:gd name="T35" fmla="*/ 295 h 699"/>
                  <a:gd name="T36" fmla="*/ 261 w 612"/>
                  <a:gd name="T37" fmla="*/ 355 h 69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12"/>
                  <a:gd name="T58" fmla="*/ 0 h 699"/>
                  <a:gd name="T59" fmla="*/ 612 w 612"/>
                  <a:gd name="T60" fmla="*/ 699 h 69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12" h="699">
                    <a:moveTo>
                      <a:pt x="523" y="699"/>
                    </a:moveTo>
                    <a:lnTo>
                      <a:pt x="327" y="667"/>
                    </a:lnTo>
                    <a:lnTo>
                      <a:pt x="0" y="479"/>
                    </a:lnTo>
                    <a:lnTo>
                      <a:pt x="15" y="457"/>
                    </a:lnTo>
                    <a:lnTo>
                      <a:pt x="17" y="457"/>
                    </a:lnTo>
                    <a:lnTo>
                      <a:pt x="43" y="445"/>
                    </a:lnTo>
                    <a:lnTo>
                      <a:pt x="28" y="394"/>
                    </a:lnTo>
                    <a:lnTo>
                      <a:pt x="54" y="362"/>
                    </a:lnTo>
                    <a:lnTo>
                      <a:pt x="57" y="329"/>
                    </a:lnTo>
                    <a:lnTo>
                      <a:pt x="104" y="299"/>
                    </a:lnTo>
                    <a:lnTo>
                      <a:pt x="74" y="209"/>
                    </a:lnTo>
                    <a:lnTo>
                      <a:pt x="76" y="198"/>
                    </a:lnTo>
                    <a:lnTo>
                      <a:pt x="87" y="91"/>
                    </a:lnTo>
                    <a:lnTo>
                      <a:pt x="105" y="83"/>
                    </a:lnTo>
                    <a:lnTo>
                      <a:pt x="142" y="105"/>
                    </a:lnTo>
                    <a:lnTo>
                      <a:pt x="172" y="0"/>
                    </a:lnTo>
                    <a:lnTo>
                      <a:pt x="612" y="72"/>
                    </a:lnTo>
                    <a:lnTo>
                      <a:pt x="540" y="579"/>
                    </a:lnTo>
                    <a:lnTo>
                      <a:pt x="523" y="699"/>
                    </a:lnTo>
                  </a:path>
                </a:pathLst>
              </a:custGeom>
              <a:solidFill>
                <a:schemeClr val="bg1">
                  <a:alpha val="50195"/>
                </a:schemeClr>
              </a:solidFill>
              <a:ln w="12700">
                <a:solidFill>
                  <a:srgbClr val="003399"/>
                </a:solidFill>
                <a:round/>
                <a:headEnd/>
                <a:tailEnd/>
              </a:ln>
            </p:spPr>
            <p:txBody>
              <a:bodyPr/>
              <a:lstStyle/>
              <a:p>
                <a:endParaRPr lang="en-US"/>
              </a:p>
            </p:txBody>
          </p:sp>
          <p:sp>
            <p:nvSpPr>
              <p:cNvPr id="210993" name="Freeform 12"/>
              <p:cNvSpPr>
                <a:spLocks noChangeAspect="1"/>
              </p:cNvSpPr>
              <p:nvPr/>
            </p:nvSpPr>
            <p:spPr bwMode="auto">
              <a:xfrm>
                <a:off x="1510" y="789"/>
                <a:ext cx="880" cy="543"/>
              </a:xfrm>
              <a:custGeom>
                <a:avLst/>
                <a:gdLst>
                  <a:gd name="T0" fmla="*/ 453 w 918"/>
                  <a:gd name="T1" fmla="*/ 232 h 567"/>
                  <a:gd name="T2" fmla="*/ 448 w 918"/>
                  <a:gd name="T3" fmla="*/ 283 h 567"/>
                  <a:gd name="T4" fmla="*/ 165 w 918"/>
                  <a:gd name="T5" fmla="*/ 253 h 567"/>
                  <a:gd name="T6" fmla="*/ 160 w 918"/>
                  <a:gd name="T7" fmla="*/ 277 h 567"/>
                  <a:gd name="T8" fmla="*/ 148 w 918"/>
                  <a:gd name="T9" fmla="*/ 262 h 567"/>
                  <a:gd name="T10" fmla="*/ 141 w 918"/>
                  <a:gd name="T11" fmla="*/ 273 h 567"/>
                  <a:gd name="T12" fmla="*/ 112 w 918"/>
                  <a:gd name="T13" fmla="*/ 267 h 567"/>
                  <a:gd name="T14" fmla="*/ 104 w 918"/>
                  <a:gd name="T15" fmla="*/ 273 h 567"/>
                  <a:gd name="T16" fmla="*/ 92 w 918"/>
                  <a:gd name="T17" fmla="*/ 267 h 567"/>
                  <a:gd name="T18" fmla="*/ 85 w 918"/>
                  <a:gd name="T19" fmla="*/ 274 h 567"/>
                  <a:gd name="T20" fmla="*/ 77 w 918"/>
                  <a:gd name="T21" fmla="*/ 249 h 567"/>
                  <a:gd name="T22" fmla="*/ 66 w 918"/>
                  <a:gd name="T23" fmla="*/ 242 h 567"/>
                  <a:gd name="T24" fmla="*/ 60 w 918"/>
                  <a:gd name="T25" fmla="*/ 198 h 567"/>
                  <a:gd name="T26" fmla="*/ 54 w 918"/>
                  <a:gd name="T27" fmla="*/ 192 h 567"/>
                  <a:gd name="T28" fmla="*/ 37 w 918"/>
                  <a:gd name="T29" fmla="*/ 203 h 567"/>
                  <a:gd name="T30" fmla="*/ 31 w 918"/>
                  <a:gd name="T31" fmla="*/ 196 h 567"/>
                  <a:gd name="T32" fmla="*/ 50 w 918"/>
                  <a:gd name="T33" fmla="*/ 140 h 567"/>
                  <a:gd name="T34" fmla="*/ 33 w 918"/>
                  <a:gd name="T35" fmla="*/ 132 h 567"/>
                  <a:gd name="T36" fmla="*/ 20 w 918"/>
                  <a:gd name="T37" fmla="*/ 100 h 567"/>
                  <a:gd name="T38" fmla="*/ 7 w 918"/>
                  <a:gd name="T39" fmla="*/ 86 h 567"/>
                  <a:gd name="T40" fmla="*/ 12 w 918"/>
                  <a:gd name="T41" fmla="*/ 77 h 567"/>
                  <a:gd name="T42" fmla="*/ 0 w 918"/>
                  <a:gd name="T43" fmla="*/ 53 h 567"/>
                  <a:gd name="T44" fmla="*/ 12 w 918"/>
                  <a:gd name="T45" fmla="*/ 0 h 567"/>
                  <a:gd name="T46" fmla="*/ 250 w 918"/>
                  <a:gd name="T47" fmla="*/ 42 h 567"/>
                  <a:gd name="T48" fmla="*/ 467 w 918"/>
                  <a:gd name="T49" fmla="*/ 66 h 567"/>
                  <a:gd name="T50" fmla="*/ 455 w 918"/>
                  <a:gd name="T51" fmla="*/ 215 h 567"/>
                  <a:gd name="T52" fmla="*/ 453 w 918"/>
                  <a:gd name="T53" fmla="*/ 232 h 56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18"/>
                  <a:gd name="T82" fmla="*/ 0 h 567"/>
                  <a:gd name="T83" fmla="*/ 918 w 918"/>
                  <a:gd name="T84" fmla="*/ 567 h 56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18" h="567">
                    <a:moveTo>
                      <a:pt x="889" y="464"/>
                    </a:moveTo>
                    <a:lnTo>
                      <a:pt x="879" y="567"/>
                    </a:lnTo>
                    <a:lnTo>
                      <a:pt x="323" y="504"/>
                    </a:lnTo>
                    <a:lnTo>
                      <a:pt x="312" y="556"/>
                    </a:lnTo>
                    <a:lnTo>
                      <a:pt x="292" y="523"/>
                    </a:lnTo>
                    <a:lnTo>
                      <a:pt x="279" y="545"/>
                    </a:lnTo>
                    <a:lnTo>
                      <a:pt x="220" y="534"/>
                    </a:lnTo>
                    <a:lnTo>
                      <a:pt x="205" y="545"/>
                    </a:lnTo>
                    <a:lnTo>
                      <a:pt x="181" y="534"/>
                    </a:lnTo>
                    <a:lnTo>
                      <a:pt x="168" y="547"/>
                    </a:lnTo>
                    <a:lnTo>
                      <a:pt x="151" y="499"/>
                    </a:lnTo>
                    <a:lnTo>
                      <a:pt x="129" y="484"/>
                    </a:lnTo>
                    <a:lnTo>
                      <a:pt x="118" y="395"/>
                    </a:lnTo>
                    <a:lnTo>
                      <a:pt x="105" y="382"/>
                    </a:lnTo>
                    <a:lnTo>
                      <a:pt x="74" y="405"/>
                    </a:lnTo>
                    <a:lnTo>
                      <a:pt x="59" y="392"/>
                    </a:lnTo>
                    <a:lnTo>
                      <a:pt x="98" y="279"/>
                    </a:lnTo>
                    <a:lnTo>
                      <a:pt x="65" y="264"/>
                    </a:lnTo>
                    <a:lnTo>
                      <a:pt x="37" y="198"/>
                    </a:lnTo>
                    <a:lnTo>
                      <a:pt x="7" y="172"/>
                    </a:lnTo>
                    <a:lnTo>
                      <a:pt x="15" y="153"/>
                    </a:lnTo>
                    <a:lnTo>
                      <a:pt x="0" y="105"/>
                    </a:lnTo>
                    <a:lnTo>
                      <a:pt x="22" y="0"/>
                    </a:lnTo>
                    <a:lnTo>
                      <a:pt x="491" y="83"/>
                    </a:lnTo>
                    <a:lnTo>
                      <a:pt x="918" y="131"/>
                    </a:lnTo>
                    <a:lnTo>
                      <a:pt x="894" y="429"/>
                    </a:lnTo>
                    <a:lnTo>
                      <a:pt x="889" y="464"/>
                    </a:lnTo>
                  </a:path>
                </a:pathLst>
              </a:custGeom>
              <a:solidFill>
                <a:schemeClr val="bg1">
                  <a:alpha val="50195"/>
                </a:schemeClr>
              </a:solidFill>
              <a:ln w="12700">
                <a:solidFill>
                  <a:srgbClr val="003399"/>
                </a:solidFill>
                <a:round/>
                <a:headEnd/>
                <a:tailEnd/>
              </a:ln>
            </p:spPr>
            <p:txBody>
              <a:bodyPr/>
              <a:lstStyle/>
              <a:p>
                <a:endParaRPr lang="en-US"/>
              </a:p>
            </p:txBody>
          </p:sp>
          <p:sp>
            <p:nvSpPr>
              <p:cNvPr id="210994" name="Freeform 13"/>
              <p:cNvSpPr>
                <a:spLocks noChangeAspect="1"/>
              </p:cNvSpPr>
              <p:nvPr/>
            </p:nvSpPr>
            <p:spPr bwMode="auto">
              <a:xfrm>
                <a:off x="1749" y="1272"/>
                <a:ext cx="603" cy="487"/>
              </a:xfrm>
              <a:custGeom>
                <a:avLst/>
                <a:gdLst>
                  <a:gd name="T0" fmla="*/ 303 w 630"/>
                  <a:gd name="T1" fmla="*/ 142 h 509"/>
                  <a:gd name="T2" fmla="*/ 294 w 630"/>
                  <a:gd name="T3" fmla="*/ 252 h 509"/>
                  <a:gd name="T4" fmla="*/ 83 w 630"/>
                  <a:gd name="T5" fmla="*/ 228 h 509"/>
                  <a:gd name="T6" fmla="*/ 0 w 630"/>
                  <a:gd name="T7" fmla="*/ 215 h 509"/>
                  <a:gd name="T8" fmla="*/ 11 w 630"/>
                  <a:gd name="T9" fmla="*/ 161 h 509"/>
                  <a:gd name="T10" fmla="*/ 32 w 630"/>
                  <a:gd name="T11" fmla="*/ 27 h 509"/>
                  <a:gd name="T12" fmla="*/ 36 w 630"/>
                  <a:gd name="T13" fmla="*/ 0 h 509"/>
                  <a:gd name="T14" fmla="*/ 311 w 630"/>
                  <a:gd name="T15" fmla="*/ 31 h 509"/>
                  <a:gd name="T16" fmla="*/ 306 w 630"/>
                  <a:gd name="T17" fmla="*/ 116 h 509"/>
                  <a:gd name="T18" fmla="*/ 303 w 630"/>
                  <a:gd name="T19" fmla="*/ 142 h 5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30"/>
                  <a:gd name="T31" fmla="*/ 0 h 509"/>
                  <a:gd name="T32" fmla="*/ 630 w 630"/>
                  <a:gd name="T33" fmla="*/ 509 h 50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30" h="509">
                    <a:moveTo>
                      <a:pt x="610" y="287"/>
                    </a:moveTo>
                    <a:lnTo>
                      <a:pt x="591" y="509"/>
                    </a:lnTo>
                    <a:lnTo>
                      <a:pt x="168" y="462"/>
                    </a:lnTo>
                    <a:lnTo>
                      <a:pt x="0" y="438"/>
                    </a:lnTo>
                    <a:lnTo>
                      <a:pt x="19" y="327"/>
                    </a:lnTo>
                    <a:lnTo>
                      <a:pt x="63" y="52"/>
                    </a:lnTo>
                    <a:lnTo>
                      <a:pt x="74" y="0"/>
                    </a:lnTo>
                    <a:lnTo>
                      <a:pt x="630" y="63"/>
                    </a:lnTo>
                    <a:lnTo>
                      <a:pt x="615" y="235"/>
                    </a:lnTo>
                    <a:lnTo>
                      <a:pt x="610" y="287"/>
                    </a:lnTo>
                  </a:path>
                </a:pathLst>
              </a:custGeom>
              <a:solidFill>
                <a:schemeClr val="bg1">
                  <a:alpha val="50195"/>
                </a:schemeClr>
              </a:solidFill>
              <a:ln w="12700">
                <a:solidFill>
                  <a:srgbClr val="003399"/>
                </a:solidFill>
                <a:round/>
                <a:headEnd/>
                <a:tailEnd/>
              </a:ln>
            </p:spPr>
            <p:txBody>
              <a:bodyPr/>
              <a:lstStyle/>
              <a:p>
                <a:endParaRPr lang="en-US"/>
              </a:p>
            </p:txBody>
          </p:sp>
          <p:sp>
            <p:nvSpPr>
              <p:cNvPr id="210995" name="Freeform 14"/>
              <p:cNvSpPr>
                <a:spLocks noChangeAspect="1"/>
              </p:cNvSpPr>
              <p:nvPr/>
            </p:nvSpPr>
            <p:spPr bwMode="auto">
              <a:xfrm>
                <a:off x="1850" y="1714"/>
                <a:ext cx="628" cy="484"/>
              </a:xfrm>
              <a:custGeom>
                <a:avLst/>
                <a:gdLst>
                  <a:gd name="T0" fmla="*/ 330 w 655"/>
                  <a:gd name="T1" fmla="*/ 87 h 505"/>
                  <a:gd name="T2" fmla="*/ 318 w 655"/>
                  <a:gd name="T3" fmla="*/ 255 h 505"/>
                  <a:gd name="T4" fmla="*/ 275 w 655"/>
                  <a:gd name="T5" fmla="*/ 253 h 505"/>
                  <a:gd name="T6" fmla="*/ 0 w 655"/>
                  <a:gd name="T7" fmla="*/ 223 h 505"/>
                  <a:gd name="T8" fmla="*/ 11 w 655"/>
                  <a:gd name="T9" fmla="*/ 188 h 505"/>
                  <a:gd name="T10" fmla="*/ 32 w 655"/>
                  <a:gd name="T11" fmla="*/ 0 h 505"/>
                  <a:gd name="T12" fmla="*/ 246 w 655"/>
                  <a:gd name="T13" fmla="*/ 25 h 505"/>
                  <a:gd name="T14" fmla="*/ 334 w 655"/>
                  <a:gd name="T15" fmla="*/ 32 h 505"/>
                  <a:gd name="T16" fmla="*/ 330 w 655"/>
                  <a:gd name="T17" fmla="*/ 68 h 505"/>
                  <a:gd name="T18" fmla="*/ 330 w 655"/>
                  <a:gd name="T19" fmla="*/ 87 h 5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55"/>
                  <a:gd name="T31" fmla="*/ 0 h 505"/>
                  <a:gd name="T32" fmla="*/ 655 w 655"/>
                  <a:gd name="T33" fmla="*/ 505 h 50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55" h="505">
                    <a:moveTo>
                      <a:pt x="648" y="170"/>
                    </a:moveTo>
                    <a:lnTo>
                      <a:pt x="626" y="505"/>
                    </a:lnTo>
                    <a:lnTo>
                      <a:pt x="539" y="499"/>
                    </a:lnTo>
                    <a:lnTo>
                      <a:pt x="0" y="442"/>
                    </a:lnTo>
                    <a:lnTo>
                      <a:pt x="11" y="374"/>
                    </a:lnTo>
                    <a:lnTo>
                      <a:pt x="62" y="0"/>
                    </a:lnTo>
                    <a:lnTo>
                      <a:pt x="485" y="47"/>
                    </a:lnTo>
                    <a:lnTo>
                      <a:pt x="655" y="60"/>
                    </a:lnTo>
                    <a:lnTo>
                      <a:pt x="650" y="132"/>
                    </a:lnTo>
                    <a:lnTo>
                      <a:pt x="648" y="170"/>
                    </a:lnTo>
                  </a:path>
                </a:pathLst>
              </a:custGeom>
              <a:solidFill>
                <a:schemeClr val="bg1">
                  <a:alpha val="50195"/>
                </a:schemeClr>
              </a:solidFill>
              <a:ln w="12700">
                <a:solidFill>
                  <a:srgbClr val="003399"/>
                </a:solidFill>
                <a:round/>
                <a:headEnd/>
                <a:tailEnd/>
              </a:ln>
            </p:spPr>
            <p:txBody>
              <a:bodyPr/>
              <a:lstStyle/>
              <a:p>
                <a:endParaRPr lang="en-US"/>
              </a:p>
            </p:txBody>
          </p:sp>
          <p:sp>
            <p:nvSpPr>
              <p:cNvPr id="210996" name="Freeform 15"/>
              <p:cNvSpPr>
                <a:spLocks noChangeAspect="1"/>
              </p:cNvSpPr>
              <p:nvPr/>
            </p:nvSpPr>
            <p:spPr bwMode="auto">
              <a:xfrm>
                <a:off x="1765" y="2137"/>
                <a:ext cx="602" cy="610"/>
              </a:xfrm>
              <a:custGeom>
                <a:avLst/>
                <a:gdLst>
                  <a:gd name="T0" fmla="*/ 318 w 628"/>
                  <a:gd name="T1" fmla="*/ 59 h 636"/>
                  <a:gd name="T2" fmla="*/ 296 w 628"/>
                  <a:gd name="T3" fmla="*/ 317 h 636"/>
                  <a:gd name="T4" fmla="*/ 122 w 628"/>
                  <a:gd name="T5" fmla="*/ 300 h 636"/>
                  <a:gd name="T6" fmla="*/ 125 w 628"/>
                  <a:gd name="T7" fmla="*/ 311 h 636"/>
                  <a:gd name="T8" fmla="*/ 45 w 628"/>
                  <a:gd name="T9" fmla="*/ 301 h 636"/>
                  <a:gd name="T10" fmla="*/ 40 w 628"/>
                  <a:gd name="T11" fmla="*/ 326 h 636"/>
                  <a:gd name="T12" fmla="*/ 0 w 628"/>
                  <a:gd name="T13" fmla="*/ 320 h 636"/>
                  <a:gd name="T14" fmla="*/ 12 w 628"/>
                  <a:gd name="T15" fmla="*/ 259 h 636"/>
                  <a:gd name="T16" fmla="*/ 46 w 628"/>
                  <a:gd name="T17" fmla="*/ 0 h 636"/>
                  <a:gd name="T18" fmla="*/ 319 w 628"/>
                  <a:gd name="T19" fmla="*/ 30 h 636"/>
                  <a:gd name="T20" fmla="*/ 318 w 628"/>
                  <a:gd name="T21" fmla="*/ 59 h 6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28"/>
                  <a:gd name="T34" fmla="*/ 0 h 636"/>
                  <a:gd name="T35" fmla="*/ 628 w 628"/>
                  <a:gd name="T36" fmla="*/ 636 h 6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28" h="636">
                    <a:moveTo>
                      <a:pt x="626" y="117"/>
                    </a:moveTo>
                    <a:lnTo>
                      <a:pt x="580" y="616"/>
                    </a:lnTo>
                    <a:lnTo>
                      <a:pt x="240" y="584"/>
                    </a:lnTo>
                    <a:lnTo>
                      <a:pt x="246" y="606"/>
                    </a:lnTo>
                    <a:lnTo>
                      <a:pt x="87" y="588"/>
                    </a:lnTo>
                    <a:lnTo>
                      <a:pt x="79" y="636"/>
                    </a:lnTo>
                    <a:lnTo>
                      <a:pt x="0" y="627"/>
                    </a:lnTo>
                    <a:lnTo>
                      <a:pt x="17" y="507"/>
                    </a:lnTo>
                    <a:lnTo>
                      <a:pt x="89" y="0"/>
                    </a:lnTo>
                    <a:lnTo>
                      <a:pt x="628" y="57"/>
                    </a:lnTo>
                    <a:lnTo>
                      <a:pt x="626" y="117"/>
                    </a:lnTo>
                  </a:path>
                </a:pathLst>
              </a:custGeom>
              <a:solidFill>
                <a:schemeClr val="bg1">
                  <a:alpha val="50195"/>
                </a:schemeClr>
              </a:solidFill>
              <a:ln w="12700">
                <a:solidFill>
                  <a:srgbClr val="003399"/>
                </a:solidFill>
                <a:round/>
                <a:headEnd/>
                <a:tailEnd/>
              </a:ln>
            </p:spPr>
            <p:txBody>
              <a:bodyPr/>
              <a:lstStyle/>
              <a:p>
                <a:endParaRPr lang="en-US"/>
              </a:p>
            </p:txBody>
          </p:sp>
          <p:sp>
            <p:nvSpPr>
              <p:cNvPr id="210997" name="Freeform 16"/>
              <p:cNvSpPr>
                <a:spLocks noChangeAspect="1"/>
              </p:cNvSpPr>
              <p:nvPr/>
            </p:nvSpPr>
            <p:spPr bwMode="auto">
              <a:xfrm>
                <a:off x="2362" y="914"/>
                <a:ext cx="568" cy="347"/>
              </a:xfrm>
              <a:custGeom>
                <a:avLst/>
                <a:gdLst>
                  <a:gd name="T0" fmla="*/ 297 w 593"/>
                  <a:gd name="T1" fmla="*/ 184 h 362"/>
                  <a:gd name="T2" fmla="*/ 0 w 593"/>
                  <a:gd name="T3" fmla="*/ 169 h 362"/>
                  <a:gd name="T4" fmla="*/ 5 w 593"/>
                  <a:gd name="T5" fmla="*/ 152 h 362"/>
                  <a:gd name="T6" fmla="*/ 13 w 593"/>
                  <a:gd name="T7" fmla="*/ 0 h 362"/>
                  <a:gd name="T8" fmla="*/ 273 w 593"/>
                  <a:gd name="T9" fmla="*/ 12 h 362"/>
                  <a:gd name="T10" fmla="*/ 297 w 593"/>
                  <a:gd name="T11" fmla="*/ 181 h 362"/>
                  <a:gd name="T12" fmla="*/ 297 w 593"/>
                  <a:gd name="T13" fmla="*/ 184 h 362"/>
                  <a:gd name="T14" fmla="*/ 0 60000 65536"/>
                  <a:gd name="T15" fmla="*/ 0 60000 65536"/>
                  <a:gd name="T16" fmla="*/ 0 60000 65536"/>
                  <a:gd name="T17" fmla="*/ 0 60000 65536"/>
                  <a:gd name="T18" fmla="*/ 0 60000 65536"/>
                  <a:gd name="T19" fmla="*/ 0 60000 65536"/>
                  <a:gd name="T20" fmla="*/ 0 60000 65536"/>
                  <a:gd name="T21" fmla="*/ 0 w 593"/>
                  <a:gd name="T22" fmla="*/ 0 h 362"/>
                  <a:gd name="T23" fmla="*/ 593 w 593"/>
                  <a:gd name="T24" fmla="*/ 362 h 3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3" h="362">
                    <a:moveTo>
                      <a:pt x="593" y="362"/>
                    </a:moveTo>
                    <a:lnTo>
                      <a:pt x="0" y="333"/>
                    </a:lnTo>
                    <a:lnTo>
                      <a:pt x="5" y="298"/>
                    </a:lnTo>
                    <a:lnTo>
                      <a:pt x="29" y="0"/>
                    </a:lnTo>
                    <a:lnTo>
                      <a:pt x="545" y="24"/>
                    </a:lnTo>
                    <a:lnTo>
                      <a:pt x="593" y="359"/>
                    </a:lnTo>
                    <a:lnTo>
                      <a:pt x="593" y="362"/>
                    </a:lnTo>
                  </a:path>
                </a:pathLst>
              </a:custGeom>
              <a:solidFill>
                <a:schemeClr val="bg1">
                  <a:alpha val="50195"/>
                </a:schemeClr>
              </a:solidFill>
              <a:ln w="12700">
                <a:solidFill>
                  <a:srgbClr val="003399"/>
                </a:solidFill>
                <a:round/>
                <a:headEnd/>
                <a:tailEnd/>
              </a:ln>
            </p:spPr>
            <p:txBody>
              <a:bodyPr/>
              <a:lstStyle/>
              <a:p>
                <a:endParaRPr lang="en-US"/>
              </a:p>
            </p:txBody>
          </p:sp>
          <p:sp>
            <p:nvSpPr>
              <p:cNvPr id="210998" name="Freeform 17"/>
              <p:cNvSpPr>
                <a:spLocks noChangeAspect="1"/>
              </p:cNvSpPr>
              <p:nvPr/>
            </p:nvSpPr>
            <p:spPr bwMode="auto">
              <a:xfrm>
                <a:off x="2333" y="1233"/>
                <a:ext cx="605" cy="397"/>
              </a:xfrm>
              <a:custGeom>
                <a:avLst/>
                <a:gdLst>
                  <a:gd name="T0" fmla="*/ 313 w 632"/>
                  <a:gd name="T1" fmla="*/ 154 h 414"/>
                  <a:gd name="T2" fmla="*/ 308 w 632"/>
                  <a:gd name="T3" fmla="*/ 155 h 414"/>
                  <a:gd name="T4" fmla="*/ 311 w 632"/>
                  <a:gd name="T5" fmla="*/ 175 h 414"/>
                  <a:gd name="T6" fmla="*/ 308 w 632"/>
                  <a:gd name="T7" fmla="*/ 197 h 414"/>
                  <a:gd name="T8" fmla="*/ 311 w 632"/>
                  <a:gd name="T9" fmla="*/ 210 h 414"/>
                  <a:gd name="T10" fmla="*/ 311 w 632"/>
                  <a:gd name="T11" fmla="*/ 212 h 414"/>
                  <a:gd name="T12" fmla="*/ 311 w 632"/>
                  <a:gd name="T13" fmla="*/ 210 h 414"/>
                  <a:gd name="T14" fmla="*/ 311 w 632"/>
                  <a:gd name="T15" fmla="*/ 212 h 414"/>
                  <a:gd name="T16" fmla="*/ 280 w 632"/>
                  <a:gd name="T17" fmla="*/ 191 h 414"/>
                  <a:gd name="T18" fmla="*/ 250 w 632"/>
                  <a:gd name="T19" fmla="*/ 196 h 414"/>
                  <a:gd name="T20" fmla="*/ 229 w 632"/>
                  <a:gd name="T21" fmla="*/ 181 h 414"/>
                  <a:gd name="T22" fmla="*/ 0 w 632"/>
                  <a:gd name="T23" fmla="*/ 168 h 414"/>
                  <a:gd name="T24" fmla="*/ 5 w 632"/>
                  <a:gd name="T25" fmla="*/ 141 h 414"/>
                  <a:gd name="T26" fmla="*/ 11 w 632"/>
                  <a:gd name="T27" fmla="*/ 53 h 414"/>
                  <a:gd name="T28" fmla="*/ 14 w 632"/>
                  <a:gd name="T29" fmla="*/ 0 h 414"/>
                  <a:gd name="T30" fmla="*/ 311 w 632"/>
                  <a:gd name="T31" fmla="*/ 13 h 414"/>
                  <a:gd name="T32" fmla="*/ 298 w 632"/>
                  <a:gd name="T33" fmla="*/ 33 h 414"/>
                  <a:gd name="T34" fmla="*/ 313 w 632"/>
                  <a:gd name="T35" fmla="*/ 50 h 414"/>
                  <a:gd name="T36" fmla="*/ 313 w 632"/>
                  <a:gd name="T37" fmla="*/ 133 h 414"/>
                  <a:gd name="T38" fmla="*/ 313 w 632"/>
                  <a:gd name="T39" fmla="*/ 154 h 41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32"/>
                  <a:gd name="T61" fmla="*/ 0 h 414"/>
                  <a:gd name="T62" fmla="*/ 632 w 632"/>
                  <a:gd name="T63" fmla="*/ 414 h 41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32" h="414">
                    <a:moveTo>
                      <a:pt x="632" y="301"/>
                    </a:moveTo>
                    <a:lnTo>
                      <a:pt x="617" y="305"/>
                    </a:lnTo>
                    <a:lnTo>
                      <a:pt x="630" y="340"/>
                    </a:lnTo>
                    <a:lnTo>
                      <a:pt x="617" y="384"/>
                    </a:lnTo>
                    <a:lnTo>
                      <a:pt x="628" y="412"/>
                    </a:lnTo>
                    <a:lnTo>
                      <a:pt x="630" y="414"/>
                    </a:lnTo>
                    <a:lnTo>
                      <a:pt x="628" y="412"/>
                    </a:lnTo>
                    <a:lnTo>
                      <a:pt x="626" y="414"/>
                    </a:lnTo>
                    <a:lnTo>
                      <a:pt x="563" y="371"/>
                    </a:lnTo>
                    <a:lnTo>
                      <a:pt x="502" y="382"/>
                    </a:lnTo>
                    <a:lnTo>
                      <a:pt x="460" y="353"/>
                    </a:lnTo>
                    <a:lnTo>
                      <a:pt x="0" y="327"/>
                    </a:lnTo>
                    <a:lnTo>
                      <a:pt x="5" y="275"/>
                    </a:lnTo>
                    <a:lnTo>
                      <a:pt x="20" y="103"/>
                    </a:lnTo>
                    <a:lnTo>
                      <a:pt x="30" y="0"/>
                    </a:lnTo>
                    <a:lnTo>
                      <a:pt x="623" y="29"/>
                    </a:lnTo>
                    <a:lnTo>
                      <a:pt x="599" y="63"/>
                    </a:lnTo>
                    <a:lnTo>
                      <a:pt x="632" y="98"/>
                    </a:lnTo>
                    <a:lnTo>
                      <a:pt x="632" y="260"/>
                    </a:lnTo>
                    <a:lnTo>
                      <a:pt x="632" y="301"/>
                    </a:lnTo>
                  </a:path>
                </a:pathLst>
              </a:custGeom>
              <a:solidFill>
                <a:schemeClr val="bg1">
                  <a:alpha val="50195"/>
                </a:schemeClr>
              </a:solidFill>
              <a:ln w="12700">
                <a:solidFill>
                  <a:srgbClr val="003399"/>
                </a:solidFill>
                <a:round/>
                <a:headEnd/>
                <a:tailEnd/>
              </a:ln>
            </p:spPr>
            <p:txBody>
              <a:bodyPr/>
              <a:lstStyle/>
              <a:p>
                <a:endParaRPr lang="en-US"/>
              </a:p>
            </p:txBody>
          </p:sp>
          <p:sp>
            <p:nvSpPr>
              <p:cNvPr id="210999" name="Freeform 18"/>
              <p:cNvSpPr>
                <a:spLocks noChangeAspect="1"/>
              </p:cNvSpPr>
              <p:nvPr/>
            </p:nvSpPr>
            <p:spPr bwMode="auto">
              <a:xfrm>
                <a:off x="2315" y="1546"/>
                <a:ext cx="710" cy="347"/>
              </a:xfrm>
              <a:custGeom>
                <a:avLst/>
                <a:gdLst>
                  <a:gd name="T0" fmla="*/ 326 w 741"/>
                  <a:gd name="T1" fmla="*/ 44 h 362"/>
                  <a:gd name="T2" fmla="*/ 328 w 741"/>
                  <a:gd name="T3" fmla="*/ 45 h 362"/>
                  <a:gd name="T4" fmla="*/ 350 w 741"/>
                  <a:gd name="T5" fmla="*/ 111 h 362"/>
                  <a:gd name="T6" fmla="*/ 356 w 741"/>
                  <a:gd name="T7" fmla="*/ 150 h 362"/>
                  <a:gd name="T8" fmla="*/ 375 w 741"/>
                  <a:gd name="T9" fmla="*/ 184 h 362"/>
                  <a:gd name="T10" fmla="*/ 82 w 741"/>
                  <a:gd name="T11" fmla="*/ 174 h 362"/>
                  <a:gd name="T12" fmla="*/ 83 w 741"/>
                  <a:gd name="T13" fmla="*/ 156 h 362"/>
                  <a:gd name="T14" fmla="*/ 86 w 741"/>
                  <a:gd name="T15" fmla="*/ 119 h 362"/>
                  <a:gd name="T16" fmla="*/ 0 w 741"/>
                  <a:gd name="T17" fmla="*/ 113 h 362"/>
                  <a:gd name="T18" fmla="*/ 11 w 741"/>
                  <a:gd name="T19" fmla="*/ 0 h 362"/>
                  <a:gd name="T20" fmla="*/ 241 w 741"/>
                  <a:gd name="T21" fmla="*/ 12 h 362"/>
                  <a:gd name="T22" fmla="*/ 263 w 741"/>
                  <a:gd name="T23" fmla="*/ 29 h 362"/>
                  <a:gd name="T24" fmla="*/ 294 w 741"/>
                  <a:gd name="T25" fmla="*/ 24 h 362"/>
                  <a:gd name="T26" fmla="*/ 325 w 741"/>
                  <a:gd name="T27" fmla="*/ 45 h 362"/>
                  <a:gd name="T28" fmla="*/ 326 w 741"/>
                  <a:gd name="T29" fmla="*/ 44 h 3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41"/>
                  <a:gd name="T46" fmla="*/ 0 h 362"/>
                  <a:gd name="T47" fmla="*/ 741 w 741"/>
                  <a:gd name="T48" fmla="*/ 362 h 36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41" h="362">
                    <a:moveTo>
                      <a:pt x="647" y="85"/>
                    </a:moveTo>
                    <a:lnTo>
                      <a:pt x="649" y="87"/>
                    </a:lnTo>
                    <a:lnTo>
                      <a:pt x="697" y="218"/>
                    </a:lnTo>
                    <a:lnTo>
                      <a:pt x="706" y="296"/>
                    </a:lnTo>
                    <a:lnTo>
                      <a:pt x="741" y="362"/>
                    </a:lnTo>
                    <a:lnTo>
                      <a:pt x="163" y="345"/>
                    </a:lnTo>
                    <a:lnTo>
                      <a:pt x="165" y="307"/>
                    </a:lnTo>
                    <a:lnTo>
                      <a:pt x="170" y="235"/>
                    </a:lnTo>
                    <a:lnTo>
                      <a:pt x="0" y="222"/>
                    </a:lnTo>
                    <a:lnTo>
                      <a:pt x="19" y="0"/>
                    </a:lnTo>
                    <a:lnTo>
                      <a:pt x="479" y="26"/>
                    </a:lnTo>
                    <a:lnTo>
                      <a:pt x="521" y="55"/>
                    </a:lnTo>
                    <a:lnTo>
                      <a:pt x="582" y="44"/>
                    </a:lnTo>
                    <a:lnTo>
                      <a:pt x="645" y="87"/>
                    </a:lnTo>
                    <a:lnTo>
                      <a:pt x="647" y="85"/>
                    </a:lnTo>
                  </a:path>
                </a:pathLst>
              </a:custGeom>
              <a:solidFill>
                <a:schemeClr val="bg1">
                  <a:alpha val="50195"/>
                </a:schemeClr>
              </a:solidFill>
              <a:ln w="12700">
                <a:solidFill>
                  <a:srgbClr val="003399"/>
                </a:solidFill>
                <a:round/>
                <a:headEnd/>
                <a:tailEnd/>
              </a:ln>
            </p:spPr>
            <p:txBody>
              <a:bodyPr/>
              <a:lstStyle/>
              <a:p>
                <a:endParaRPr lang="en-US"/>
              </a:p>
            </p:txBody>
          </p:sp>
          <p:sp>
            <p:nvSpPr>
              <p:cNvPr id="211000" name="Freeform 19"/>
              <p:cNvSpPr>
                <a:spLocks noChangeAspect="1"/>
              </p:cNvSpPr>
              <p:nvPr/>
            </p:nvSpPr>
            <p:spPr bwMode="auto">
              <a:xfrm>
                <a:off x="2450" y="1877"/>
                <a:ext cx="639" cy="337"/>
              </a:xfrm>
              <a:custGeom>
                <a:avLst/>
                <a:gdLst>
                  <a:gd name="T0" fmla="*/ 303 w 667"/>
                  <a:gd name="T1" fmla="*/ 11 h 352"/>
                  <a:gd name="T2" fmla="*/ 320 w 667"/>
                  <a:gd name="T3" fmla="*/ 18 h 352"/>
                  <a:gd name="T4" fmla="*/ 312 w 667"/>
                  <a:gd name="T5" fmla="*/ 34 h 352"/>
                  <a:gd name="T6" fmla="*/ 334 w 667"/>
                  <a:gd name="T7" fmla="*/ 55 h 352"/>
                  <a:gd name="T8" fmla="*/ 333 w 667"/>
                  <a:gd name="T9" fmla="*/ 175 h 352"/>
                  <a:gd name="T10" fmla="*/ 0 w 667"/>
                  <a:gd name="T11" fmla="*/ 167 h 352"/>
                  <a:gd name="T12" fmla="*/ 11 w 667"/>
                  <a:gd name="T13" fmla="*/ 0 h 352"/>
                  <a:gd name="T14" fmla="*/ 303 w 667"/>
                  <a:gd name="T15" fmla="*/ 11 h 352"/>
                  <a:gd name="T16" fmla="*/ 0 60000 65536"/>
                  <a:gd name="T17" fmla="*/ 0 60000 65536"/>
                  <a:gd name="T18" fmla="*/ 0 60000 65536"/>
                  <a:gd name="T19" fmla="*/ 0 60000 65536"/>
                  <a:gd name="T20" fmla="*/ 0 60000 65536"/>
                  <a:gd name="T21" fmla="*/ 0 60000 65536"/>
                  <a:gd name="T22" fmla="*/ 0 60000 65536"/>
                  <a:gd name="T23" fmla="*/ 0 60000 65536"/>
                  <a:gd name="T24" fmla="*/ 0 w 667"/>
                  <a:gd name="T25" fmla="*/ 0 h 352"/>
                  <a:gd name="T26" fmla="*/ 667 w 667"/>
                  <a:gd name="T27" fmla="*/ 352 h 35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67" h="352">
                    <a:moveTo>
                      <a:pt x="600" y="17"/>
                    </a:moveTo>
                    <a:lnTo>
                      <a:pt x="639" y="34"/>
                    </a:lnTo>
                    <a:lnTo>
                      <a:pt x="621" y="69"/>
                    </a:lnTo>
                    <a:lnTo>
                      <a:pt x="667" y="111"/>
                    </a:lnTo>
                    <a:lnTo>
                      <a:pt x="665" y="352"/>
                    </a:lnTo>
                    <a:lnTo>
                      <a:pt x="0" y="335"/>
                    </a:lnTo>
                    <a:lnTo>
                      <a:pt x="22" y="0"/>
                    </a:lnTo>
                    <a:lnTo>
                      <a:pt x="600" y="17"/>
                    </a:lnTo>
                  </a:path>
                </a:pathLst>
              </a:custGeom>
              <a:solidFill>
                <a:schemeClr val="bg1">
                  <a:alpha val="50195"/>
                </a:schemeClr>
              </a:solidFill>
              <a:ln w="12700">
                <a:solidFill>
                  <a:srgbClr val="003399"/>
                </a:solidFill>
                <a:round/>
                <a:headEnd/>
                <a:tailEnd/>
              </a:ln>
            </p:spPr>
            <p:txBody>
              <a:bodyPr/>
              <a:lstStyle/>
              <a:p>
                <a:endParaRPr lang="en-US"/>
              </a:p>
            </p:txBody>
          </p:sp>
          <p:sp>
            <p:nvSpPr>
              <p:cNvPr id="211001" name="Freeform 20"/>
              <p:cNvSpPr>
                <a:spLocks noChangeAspect="1"/>
              </p:cNvSpPr>
              <p:nvPr/>
            </p:nvSpPr>
            <p:spPr bwMode="auto">
              <a:xfrm>
                <a:off x="2365" y="2192"/>
                <a:ext cx="743" cy="381"/>
              </a:xfrm>
              <a:custGeom>
                <a:avLst/>
                <a:gdLst>
                  <a:gd name="T0" fmla="*/ 377 w 776"/>
                  <a:gd name="T1" fmla="*/ 40 h 398"/>
                  <a:gd name="T2" fmla="*/ 388 w 776"/>
                  <a:gd name="T3" fmla="*/ 101 h 398"/>
                  <a:gd name="T4" fmla="*/ 386 w 776"/>
                  <a:gd name="T5" fmla="*/ 197 h 398"/>
                  <a:gd name="T6" fmla="*/ 383 w 776"/>
                  <a:gd name="T7" fmla="*/ 197 h 398"/>
                  <a:gd name="T8" fmla="*/ 352 w 776"/>
                  <a:gd name="T9" fmla="*/ 181 h 398"/>
                  <a:gd name="T10" fmla="*/ 299 w 776"/>
                  <a:gd name="T11" fmla="*/ 196 h 398"/>
                  <a:gd name="T12" fmla="*/ 286 w 776"/>
                  <a:gd name="T13" fmla="*/ 185 h 398"/>
                  <a:gd name="T14" fmla="*/ 274 w 776"/>
                  <a:gd name="T15" fmla="*/ 188 h 398"/>
                  <a:gd name="T16" fmla="*/ 272 w 776"/>
                  <a:gd name="T17" fmla="*/ 181 h 398"/>
                  <a:gd name="T18" fmla="*/ 262 w 776"/>
                  <a:gd name="T19" fmla="*/ 194 h 398"/>
                  <a:gd name="T20" fmla="*/ 258 w 776"/>
                  <a:gd name="T21" fmla="*/ 184 h 398"/>
                  <a:gd name="T22" fmla="*/ 250 w 776"/>
                  <a:gd name="T23" fmla="*/ 190 h 398"/>
                  <a:gd name="T24" fmla="*/ 236 w 776"/>
                  <a:gd name="T25" fmla="*/ 180 h 398"/>
                  <a:gd name="T26" fmla="*/ 226 w 776"/>
                  <a:gd name="T27" fmla="*/ 188 h 398"/>
                  <a:gd name="T28" fmla="*/ 216 w 776"/>
                  <a:gd name="T29" fmla="*/ 170 h 398"/>
                  <a:gd name="T30" fmla="*/ 198 w 776"/>
                  <a:gd name="T31" fmla="*/ 174 h 398"/>
                  <a:gd name="T32" fmla="*/ 168 w 776"/>
                  <a:gd name="T33" fmla="*/ 165 h 398"/>
                  <a:gd name="T34" fmla="*/ 161 w 776"/>
                  <a:gd name="T35" fmla="*/ 152 h 398"/>
                  <a:gd name="T36" fmla="*/ 144 w 776"/>
                  <a:gd name="T37" fmla="*/ 156 h 398"/>
                  <a:gd name="T38" fmla="*/ 130 w 776"/>
                  <a:gd name="T39" fmla="*/ 144 h 398"/>
                  <a:gd name="T40" fmla="*/ 135 w 776"/>
                  <a:gd name="T41" fmla="*/ 35 h 398"/>
                  <a:gd name="T42" fmla="*/ 0 w 776"/>
                  <a:gd name="T43" fmla="*/ 31 h 398"/>
                  <a:gd name="T44" fmla="*/ 2 w 776"/>
                  <a:gd name="T45" fmla="*/ 0 h 398"/>
                  <a:gd name="T46" fmla="*/ 45 w 776"/>
                  <a:gd name="T47" fmla="*/ 6 h 398"/>
                  <a:gd name="T48" fmla="*/ 375 w 776"/>
                  <a:gd name="T49" fmla="*/ 11 h 398"/>
                  <a:gd name="T50" fmla="*/ 377 w 776"/>
                  <a:gd name="T51" fmla="*/ 31 h 398"/>
                  <a:gd name="T52" fmla="*/ 377 w 776"/>
                  <a:gd name="T53" fmla="*/ 40 h 3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76"/>
                  <a:gd name="T82" fmla="*/ 0 h 398"/>
                  <a:gd name="T83" fmla="*/ 776 w 776"/>
                  <a:gd name="T84" fmla="*/ 398 h 3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76" h="398">
                    <a:moveTo>
                      <a:pt x="756" y="80"/>
                    </a:moveTo>
                    <a:lnTo>
                      <a:pt x="776" y="204"/>
                    </a:lnTo>
                    <a:lnTo>
                      <a:pt x="772" y="396"/>
                    </a:lnTo>
                    <a:lnTo>
                      <a:pt x="767" y="398"/>
                    </a:lnTo>
                    <a:lnTo>
                      <a:pt x="704" y="363"/>
                    </a:lnTo>
                    <a:lnTo>
                      <a:pt x="597" y="394"/>
                    </a:lnTo>
                    <a:lnTo>
                      <a:pt x="571" y="372"/>
                    </a:lnTo>
                    <a:lnTo>
                      <a:pt x="551" y="377"/>
                    </a:lnTo>
                    <a:lnTo>
                      <a:pt x="545" y="364"/>
                    </a:lnTo>
                    <a:lnTo>
                      <a:pt x="525" y="390"/>
                    </a:lnTo>
                    <a:lnTo>
                      <a:pt x="516" y="370"/>
                    </a:lnTo>
                    <a:lnTo>
                      <a:pt x="501" y="383"/>
                    </a:lnTo>
                    <a:lnTo>
                      <a:pt x="473" y="361"/>
                    </a:lnTo>
                    <a:lnTo>
                      <a:pt x="455" y="376"/>
                    </a:lnTo>
                    <a:lnTo>
                      <a:pt x="433" y="342"/>
                    </a:lnTo>
                    <a:lnTo>
                      <a:pt x="399" y="350"/>
                    </a:lnTo>
                    <a:lnTo>
                      <a:pt x="336" y="331"/>
                    </a:lnTo>
                    <a:lnTo>
                      <a:pt x="322" y="304"/>
                    </a:lnTo>
                    <a:lnTo>
                      <a:pt x="288" y="313"/>
                    </a:lnTo>
                    <a:lnTo>
                      <a:pt x="261" y="289"/>
                    </a:lnTo>
                    <a:lnTo>
                      <a:pt x="272" y="72"/>
                    </a:lnTo>
                    <a:lnTo>
                      <a:pt x="0" y="60"/>
                    </a:lnTo>
                    <a:lnTo>
                      <a:pt x="2" y="0"/>
                    </a:lnTo>
                    <a:lnTo>
                      <a:pt x="89" y="6"/>
                    </a:lnTo>
                    <a:lnTo>
                      <a:pt x="754" y="23"/>
                    </a:lnTo>
                    <a:lnTo>
                      <a:pt x="756" y="60"/>
                    </a:lnTo>
                    <a:lnTo>
                      <a:pt x="756" y="80"/>
                    </a:lnTo>
                  </a:path>
                </a:pathLst>
              </a:custGeom>
              <a:solidFill>
                <a:schemeClr val="bg1">
                  <a:alpha val="50195"/>
                </a:schemeClr>
              </a:solidFill>
              <a:ln w="12700">
                <a:solidFill>
                  <a:srgbClr val="003399"/>
                </a:solidFill>
                <a:round/>
                <a:headEnd/>
                <a:tailEnd/>
              </a:ln>
            </p:spPr>
            <p:txBody>
              <a:bodyPr/>
              <a:lstStyle/>
              <a:p>
                <a:endParaRPr lang="en-US"/>
              </a:p>
            </p:txBody>
          </p:sp>
          <p:sp>
            <p:nvSpPr>
              <p:cNvPr id="211002" name="Freeform 21"/>
              <p:cNvSpPr>
                <a:spLocks noChangeAspect="1"/>
              </p:cNvSpPr>
              <p:nvPr/>
            </p:nvSpPr>
            <p:spPr bwMode="auto">
              <a:xfrm>
                <a:off x="1995" y="2249"/>
                <a:ext cx="1203" cy="1142"/>
              </a:xfrm>
              <a:custGeom>
                <a:avLst/>
                <a:gdLst>
                  <a:gd name="T0" fmla="*/ 602 w 1256"/>
                  <a:gd name="T1" fmla="*/ 175 h 1192"/>
                  <a:gd name="T2" fmla="*/ 602 w 1256"/>
                  <a:gd name="T3" fmla="*/ 263 h 1192"/>
                  <a:gd name="T4" fmla="*/ 621 w 1256"/>
                  <a:gd name="T5" fmla="*/ 343 h 1192"/>
                  <a:gd name="T6" fmla="*/ 613 w 1256"/>
                  <a:gd name="T7" fmla="*/ 385 h 1192"/>
                  <a:gd name="T8" fmla="*/ 572 w 1256"/>
                  <a:gd name="T9" fmla="*/ 410 h 1192"/>
                  <a:gd name="T10" fmla="*/ 570 w 1256"/>
                  <a:gd name="T11" fmla="*/ 398 h 1192"/>
                  <a:gd name="T12" fmla="*/ 564 w 1256"/>
                  <a:gd name="T13" fmla="*/ 393 h 1192"/>
                  <a:gd name="T14" fmla="*/ 564 w 1256"/>
                  <a:gd name="T15" fmla="*/ 412 h 1192"/>
                  <a:gd name="T16" fmla="*/ 551 w 1256"/>
                  <a:gd name="T17" fmla="*/ 430 h 1192"/>
                  <a:gd name="T18" fmla="*/ 523 w 1256"/>
                  <a:gd name="T19" fmla="*/ 444 h 1192"/>
                  <a:gd name="T20" fmla="*/ 500 w 1256"/>
                  <a:gd name="T21" fmla="*/ 446 h 1192"/>
                  <a:gd name="T22" fmla="*/ 489 w 1256"/>
                  <a:gd name="T23" fmla="*/ 448 h 1192"/>
                  <a:gd name="T24" fmla="*/ 477 w 1256"/>
                  <a:gd name="T25" fmla="*/ 448 h 1192"/>
                  <a:gd name="T26" fmla="*/ 489 w 1256"/>
                  <a:gd name="T27" fmla="*/ 463 h 1192"/>
                  <a:gd name="T28" fmla="*/ 468 w 1256"/>
                  <a:gd name="T29" fmla="*/ 460 h 1192"/>
                  <a:gd name="T30" fmla="*/ 464 w 1256"/>
                  <a:gd name="T31" fmla="*/ 478 h 1192"/>
                  <a:gd name="T32" fmla="*/ 446 w 1256"/>
                  <a:gd name="T33" fmla="*/ 483 h 1192"/>
                  <a:gd name="T34" fmla="*/ 429 w 1256"/>
                  <a:gd name="T35" fmla="*/ 492 h 1192"/>
                  <a:gd name="T36" fmla="*/ 441 w 1256"/>
                  <a:gd name="T37" fmla="*/ 508 h 1192"/>
                  <a:gd name="T38" fmla="*/ 435 w 1256"/>
                  <a:gd name="T39" fmla="*/ 526 h 1192"/>
                  <a:gd name="T40" fmla="*/ 432 w 1256"/>
                  <a:gd name="T41" fmla="*/ 520 h 1192"/>
                  <a:gd name="T42" fmla="*/ 420 w 1256"/>
                  <a:gd name="T43" fmla="*/ 515 h 1192"/>
                  <a:gd name="T44" fmla="*/ 435 w 1256"/>
                  <a:gd name="T45" fmla="*/ 528 h 1192"/>
                  <a:gd name="T46" fmla="*/ 448 w 1256"/>
                  <a:gd name="T47" fmla="*/ 601 h 1192"/>
                  <a:gd name="T48" fmla="*/ 351 w 1256"/>
                  <a:gd name="T49" fmla="*/ 573 h 1192"/>
                  <a:gd name="T50" fmla="*/ 330 w 1256"/>
                  <a:gd name="T51" fmla="*/ 508 h 1192"/>
                  <a:gd name="T52" fmla="*/ 272 w 1256"/>
                  <a:gd name="T53" fmla="*/ 412 h 1192"/>
                  <a:gd name="T54" fmla="*/ 198 w 1256"/>
                  <a:gd name="T55" fmla="*/ 374 h 1192"/>
                  <a:gd name="T56" fmla="*/ 169 w 1256"/>
                  <a:gd name="T57" fmla="*/ 407 h 1192"/>
                  <a:gd name="T58" fmla="*/ 143 w 1256"/>
                  <a:gd name="T59" fmla="*/ 414 h 1192"/>
                  <a:gd name="T60" fmla="*/ 76 w 1256"/>
                  <a:gd name="T61" fmla="*/ 323 h 1192"/>
                  <a:gd name="T62" fmla="*/ 0 w 1256"/>
                  <a:gd name="T63" fmla="*/ 235 h 1192"/>
                  <a:gd name="T64" fmla="*/ 193 w 1256"/>
                  <a:gd name="T65" fmla="*/ 0 h 1192"/>
                  <a:gd name="T66" fmla="*/ 325 w 1256"/>
                  <a:gd name="T67" fmla="*/ 116 h 1192"/>
                  <a:gd name="T68" fmla="*/ 356 w 1256"/>
                  <a:gd name="T69" fmla="*/ 123 h 1192"/>
                  <a:gd name="T70" fmla="*/ 394 w 1256"/>
                  <a:gd name="T71" fmla="*/ 146 h 1192"/>
                  <a:gd name="T72" fmla="*/ 423 w 1256"/>
                  <a:gd name="T73" fmla="*/ 159 h 1192"/>
                  <a:gd name="T74" fmla="*/ 446 w 1256"/>
                  <a:gd name="T75" fmla="*/ 164 h 1192"/>
                  <a:gd name="T76" fmla="*/ 458 w 1256"/>
                  <a:gd name="T77" fmla="*/ 166 h 1192"/>
                  <a:gd name="T78" fmla="*/ 468 w 1256"/>
                  <a:gd name="T79" fmla="*/ 160 h 1192"/>
                  <a:gd name="T80" fmla="*/ 493 w 1256"/>
                  <a:gd name="T81" fmla="*/ 169 h 1192"/>
                  <a:gd name="T82" fmla="*/ 577 w 1256"/>
                  <a:gd name="T83" fmla="*/ 171 h 1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56"/>
                  <a:gd name="T127" fmla="*/ 0 h 1192"/>
                  <a:gd name="T128" fmla="*/ 1256 w 1256"/>
                  <a:gd name="T129" fmla="*/ 1192 h 119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56" h="1192">
                    <a:moveTo>
                      <a:pt x="1158" y="336"/>
                    </a:moveTo>
                    <a:lnTo>
                      <a:pt x="1201" y="347"/>
                    </a:lnTo>
                    <a:lnTo>
                      <a:pt x="1203" y="406"/>
                    </a:lnTo>
                    <a:lnTo>
                      <a:pt x="1203" y="521"/>
                    </a:lnTo>
                    <a:lnTo>
                      <a:pt x="1256" y="628"/>
                    </a:lnTo>
                    <a:lnTo>
                      <a:pt x="1238" y="680"/>
                    </a:lnTo>
                    <a:lnTo>
                      <a:pt x="1240" y="737"/>
                    </a:lnTo>
                    <a:lnTo>
                      <a:pt x="1219" y="765"/>
                    </a:lnTo>
                    <a:lnTo>
                      <a:pt x="1227" y="774"/>
                    </a:lnTo>
                    <a:lnTo>
                      <a:pt x="1140" y="813"/>
                    </a:lnTo>
                    <a:lnTo>
                      <a:pt x="1162" y="794"/>
                    </a:lnTo>
                    <a:lnTo>
                      <a:pt x="1136" y="792"/>
                    </a:lnTo>
                    <a:lnTo>
                      <a:pt x="1146" y="765"/>
                    </a:lnTo>
                    <a:lnTo>
                      <a:pt x="1125" y="779"/>
                    </a:lnTo>
                    <a:lnTo>
                      <a:pt x="1114" y="776"/>
                    </a:lnTo>
                    <a:lnTo>
                      <a:pt x="1125" y="818"/>
                    </a:lnTo>
                    <a:lnTo>
                      <a:pt x="1099" y="831"/>
                    </a:lnTo>
                    <a:lnTo>
                      <a:pt x="1096" y="852"/>
                    </a:lnTo>
                    <a:lnTo>
                      <a:pt x="981" y="924"/>
                    </a:lnTo>
                    <a:lnTo>
                      <a:pt x="1042" y="879"/>
                    </a:lnTo>
                    <a:lnTo>
                      <a:pt x="994" y="901"/>
                    </a:lnTo>
                    <a:lnTo>
                      <a:pt x="996" y="883"/>
                    </a:lnTo>
                    <a:lnTo>
                      <a:pt x="981" y="896"/>
                    </a:lnTo>
                    <a:lnTo>
                      <a:pt x="974" y="887"/>
                    </a:lnTo>
                    <a:lnTo>
                      <a:pt x="970" y="901"/>
                    </a:lnTo>
                    <a:lnTo>
                      <a:pt x="950" y="887"/>
                    </a:lnTo>
                    <a:lnTo>
                      <a:pt x="957" y="914"/>
                    </a:lnTo>
                    <a:lnTo>
                      <a:pt x="974" y="916"/>
                    </a:lnTo>
                    <a:lnTo>
                      <a:pt x="948" y="929"/>
                    </a:lnTo>
                    <a:lnTo>
                      <a:pt x="935" y="913"/>
                    </a:lnTo>
                    <a:lnTo>
                      <a:pt x="935" y="942"/>
                    </a:lnTo>
                    <a:lnTo>
                      <a:pt x="922" y="951"/>
                    </a:lnTo>
                    <a:lnTo>
                      <a:pt x="922" y="937"/>
                    </a:lnTo>
                    <a:lnTo>
                      <a:pt x="889" y="957"/>
                    </a:lnTo>
                    <a:lnTo>
                      <a:pt x="902" y="979"/>
                    </a:lnTo>
                    <a:lnTo>
                      <a:pt x="859" y="979"/>
                    </a:lnTo>
                    <a:lnTo>
                      <a:pt x="876" y="985"/>
                    </a:lnTo>
                    <a:lnTo>
                      <a:pt x="876" y="1007"/>
                    </a:lnTo>
                    <a:lnTo>
                      <a:pt x="887" y="1001"/>
                    </a:lnTo>
                    <a:lnTo>
                      <a:pt x="868" y="1042"/>
                    </a:lnTo>
                    <a:lnTo>
                      <a:pt x="857" y="1042"/>
                    </a:lnTo>
                    <a:lnTo>
                      <a:pt x="863" y="1031"/>
                    </a:lnTo>
                    <a:lnTo>
                      <a:pt x="850" y="1042"/>
                    </a:lnTo>
                    <a:lnTo>
                      <a:pt x="835" y="1025"/>
                    </a:lnTo>
                    <a:lnTo>
                      <a:pt x="837" y="1047"/>
                    </a:lnTo>
                    <a:lnTo>
                      <a:pt x="868" y="1047"/>
                    </a:lnTo>
                    <a:lnTo>
                      <a:pt x="857" y="1092"/>
                    </a:lnTo>
                    <a:lnTo>
                      <a:pt x="896" y="1192"/>
                    </a:lnTo>
                    <a:lnTo>
                      <a:pt x="793" y="1179"/>
                    </a:lnTo>
                    <a:lnTo>
                      <a:pt x="700" y="1138"/>
                    </a:lnTo>
                    <a:lnTo>
                      <a:pt x="663" y="1068"/>
                    </a:lnTo>
                    <a:lnTo>
                      <a:pt x="658" y="1007"/>
                    </a:lnTo>
                    <a:lnTo>
                      <a:pt x="588" y="929"/>
                    </a:lnTo>
                    <a:lnTo>
                      <a:pt x="541" y="818"/>
                    </a:lnTo>
                    <a:lnTo>
                      <a:pt x="488" y="759"/>
                    </a:lnTo>
                    <a:lnTo>
                      <a:pt x="395" y="741"/>
                    </a:lnTo>
                    <a:lnTo>
                      <a:pt x="360" y="752"/>
                    </a:lnTo>
                    <a:lnTo>
                      <a:pt x="336" y="807"/>
                    </a:lnTo>
                    <a:lnTo>
                      <a:pt x="309" y="833"/>
                    </a:lnTo>
                    <a:lnTo>
                      <a:pt x="285" y="826"/>
                    </a:lnTo>
                    <a:lnTo>
                      <a:pt x="181" y="754"/>
                    </a:lnTo>
                    <a:lnTo>
                      <a:pt x="152" y="643"/>
                    </a:lnTo>
                    <a:lnTo>
                      <a:pt x="6" y="489"/>
                    </a:lnTo>
                    <a:lnTo>
                      <a:pt x="0" y="467"/>
                    </a:lnTo>
                    <a:lnTo>
                      <a:pt x="340" y="499"/>
                    </a:lnTo>
                    <a:lnTo>
                      <a:pt x="386" y="0"/>
                    </a:lnTo>
                    <a:lnTo>
                      <a:pt x="658" y="12"/>
                    </a:lnTo>
                    <a:lnTo>
                      <a:pt x="647" y="229"/>
                    </a:lnTo>
                    <a:lnTo>
                      <a:pt x="674" y="253"/>
                    </a:lnTo>
                    <a:lnTo>
                      <a:pt x="708" y="244"/>
                    </a:lnTo>
                    <a:lnTo>
                      <a:pt x="722" y="271"/>
                    </a:lnTo>
                    <a:lnTo>
                      <a:pt x="785" y="290"/>
                    </a:lnTo>
                    <a:lnTo>
                      <a:pt x="819" y="282"/>
                    </a:lnTo>
                    <a:lnTo>
                      <a:pt x="841" y="316"/>
                    </a:lnTo>
                    <a:lnTo>
                      <a:pt x="859" y="301"/>
                    </a:lnTo>
                    <a:lnTo>
                      <a:pt x="887" y="323"/>
                    </a:lnTo>
                    <a:lnTo>
                      <a:pt x="902" y="310"/>
                    </a:lnTo>
                    <a:lnTo>
                      <a:pt x="911" y="330"/>
                    </a:lnTo>
                    <a:lnTo>
                      <a:pt x="931" y="304"/>
                    </a:lnTo>
                    <a:lnTo>
                      <a:pt x="937" y="317"/>
                    </a:lnTo>
                    <a:lnTo>
                      <a:pt x="957" y="312"/>
                    </a:lnTo>
                    <a:lnTo>
                      <a:pt x="983" y="334"/>
                    </a:lnTo>
                    <a:lnTo>
                      <a:pt x="1090" y="303"/>
                    </a:lnTo>
                    <a:lnTo>
                      <a:pt x="1153" y="338"/>
                    </a:lnTo>
                    <a:lnTo>
                      <a:pt x="1158" y="336"/>
                    </a:lnTo>
                  </a:path>
                </a:pathLst>
              </a:custGeom>
              <a:solidFill>
                <a:schemeClr val="bg1">
                  <a:alpha val="50195"/>
                </a:schemeClr>
              </a:solidFill>
              <a:ln w="12700">
                <a:solidFill>
                  <a:srgbClr val="003399"/>
                </a:solidFill>
                <a:round/>
                <a:headEnd/>
                <a:tailEnd/>
              </a:ln>
            </p:spPr>
            <p:txBody>
              <a:bodyPr/>
              <a:lstStyle/>
              <a:p>
                <a:endParaRPr lang="en-US"/>
              </a:p>
            </p:txBody>
          </p:sp>
          <p:sp>
            <p:nvSpPr>
              <p:cNvPr id="211003" name="Freeform 22"/>
              <p:cNvSpPr>
                <a:spLocks noChangeAspect="1"/>
              </p:cNvSpPr>
              <p:nvPr/>
            </p:nvSpPr>
            <p:spPr bwMode="auto">
              <a:xfrm>
                <a:off x="2884" y="898"/>
                <a:ext cx="568" cy="624"/>
              </a:xfrm>
              <a:custGeom>
                <a:avLst/>
                <a:gdLst>
                  <a:gd name="T0" fmla="*/ 243 w 593"/>
                  <a:gd name="T1" fmla="*/ 325 h 651"/>
                  <a:gd name="T2" fmla="*/ 243 w 593"/>
                  <a:gd name="T3" fmla="*/ 326 h 651"/>
                  <a:gd name="T4" fmla="*/ 30 w 593"/>
                  <a:gd name="T5" fmla="*/ 330 h 651"/>
                  <a:gd name="T6" fmla="*/ 30 w 593"/>
                  <a:gd name="T7" fmla="*/ 310 h 651"/>
                  <a:gd name="T8" fmla="*/ 30 w 593"/>
                  <a:gd name="T9" fmla="*/ 227 h 651"/>
                  <a:gd name="T10" fmla="*/ 11 w 593"/>
                  <a:gd name="T11" fmla="*/ 211 h 651"/>
                  <a:gd name="T12" fmla="*/ 25 w 593"/>
                  <a:gd name="T13" fmla="*/ 193 h 651"/>
                  <a:gd name="T14" fmla="*/ 25 w 593"/>
                  <a:gd name="T15" fmla="*/ 190 h 651"/>
                  <a:gd name="T16" fmla="*/ 0 w 593"/>
                  <a:gd name="T17" fmla="*/ 22 h 651"/>
                  <a:gd name="T18" fmla="*/ 78 w 593"/>
                  <a:gd name="T19" fmla="*/ 22 h 651"/>
                  <a:gd name="T20" fmla="*/ 78 w 593"/>
                  <a:gd name="T21" fmla="*/ 0 h 651"/>
                  <a:gd name="T22" fmla="*/ 89 w 593"/>
                  <a:gd name="T23" fmla="*/ 0 h 651"/>
                  <a:gd name="T24" fmla="*/ 97 w 593"/>
                  <a:gd name="T25" fmla="*/ 34 h 651"/>
                  <a:gd name="T26" fmla="*/ 129 w 593"/>
                  <a:gd name="T27" fmla="*/ 41 h 651"/>
                  <a:gd name="T28" fmla="*/ 131 w 593"/>
                  <a:gd name="T29" fmla="*/ 49 h 651"/>
                  <a:gd name="T30" fmla="*/ 163 w 593"/>
                  <a:gd name="T31" fmla="*/ 41 h 651"/>
                  <a:gd name="T32" fmla="*/ 177 w 593"/>
                  <a:gd name="T33" fmla="*/ 45 h 651"/>
                  <a:gd name="T34" fmla="*/ 173 w 593"/>
                  <a:gd name="T35" fmla="*/ 50 h 651"/>
                  <a:gd name="T36" fmla="*/ 180 w 593"/>
                  <a:gd name="T37" fmla="*/ 50 h 651"/>
                  <a:gd name="T38" fmla="*/ 185 w 593"/>
                  <a:gd name="T39" fmla="*/ 61 h 651"/>
                  <a:gd name="T40" fmla="*/ 197 w 593"/>
                  <a:gd name="T41" fmla="*/ 56 h 651"/>
                  <a:gd name="T42" fmla="*/ 218 w 593"/>
                  <a:gd name="T43" fmla="*/ 70 h 651"/>
                  <a:gd name="T44" fmla="*/ 243 w 593"/>
                  <a:gd name="T45" fmla="*/ 58 h 651"/>
                  <a:gd name="T46" fmla="*/ 250 w 593"/>
                  <a:gd name="T47" fmla="*/ 66 h 651"/>
                  <a:gd name="T48" fmla="*/ 297 w 593"/>
                  <a:gd name="T49" fmla="*/ 69 h 651"/>
                  <a:gd name="T50" fmla="*/ 250 w 593"/>
                  <a:gd name="T51" fmla="*/ 96 h 651"/>
                  <a:gd name="T52" fmla="*/ 197 w 593"/>
                  <a:gd name="T53" fmla="*/ 145 h 651"/>
                  <a:gd name="T54" fmla="*/ 192 w 593"/>
                  <a:gd name="T55" fmla="*/ 150 h 651"/>
                  <a:gd name="T56" fmla="*/ 193 w 593"/>
                  <a:gd name="T57" fmla="*/ 181 h 651"/>
                  <a:gd name="T58" fmla="*/ 177 w 593"/>
                  <a:gd name="T59" fmla="*/ 194 h 651"/>
                  <a:gd name="T60" fmla="*/ 170 w 593"/>
                  <a:gd name="T61" fmla="*/ 209 h 651"/>
                  <a:gd name="T62" fmla="*/ 180 w 593"/>
                  <a:gd name="T63" fmla="*/ 220 h 651"/>
                  <a:gd name="T64" fmla="*/ 177 w 593"/>
                  <a:gd name="T65" fmla="*/ 257 h 651"/>
                  <a:gd name="T66" fmla="*/ 234 w 593"/>
                  <a:gd name="T67" fmla="*/ 299 h 651"/>
                  <a:gd name="T68" fmla="*/ 243 w 593"/>
                  <a:gd name="T69" fmla="*/ 325 h 65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93"/>
                  <a:gd name="T106" fmla="*/ 0 h 651"/>
                  <a:gd name="T107" fmla="*/ 593 w 593"/>
                  <a:gd name="T108" fmla="*/ 651 h 65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93" h="651">
                    <a:moveTo>
                      <a:pt x="484" y="640"/>
                    </a:moveTo>
                    <a:lnTo>
                      <a:pt x="484" y="642"/>
                    </a:lnTo>
                    <a:lnTo>
                      <a:pt x="57" y="651"/>
                    </a:lnTo>
                    <a:lnTo>
                      <a:pt x="57" y="610"/>
                    </a:lnTo>
                    <a:lnTo>
                      <a:pt x="57" y="448"/>
                    </a:lnTo>
                    <a:lnTo>
                      <a:pt x="24" y="413"/>
                    </a:lnTo>
                    <a:lnTo>
                      <a:pt x="48" y="379"/>
                    </a:lnTo>
                    <a:lnTo>
                      <a:pt x="48" y="376"/>
                    </a:lnTo>
                    <a:lnTo>
                      <a:pt x="0" y="41"/>
                    </a:lnTo>
                    <a:lnTo>
                      <a:pt x="155" y="41"/>
                    </a:lnTo>
                    <a:lnTo>
                      <a:pt x="155" y="0"/>
                    </a:lnTo>
                    <a:lnTo>
                      <a:pt x="175" y="0"/>
                    </a:lnTo>
                    <a:lnTo>
                      <a:pt x="192" y="67"/>
                    </a:lnTo>
                    <a:lnTo>
                      <a:pt x="256" y="80"/>
                    </a:lnTo>
                    <a:lnTo>
                      <a:pt x="262" y="95"/>
                    </a:lnTo>
                    <a:lnTo>
                      <a:pt x="323" y="80"/>
                    </a:lnTo>
                    <a:lnTo>
                      <a:pt x="351" y="87"/>
                    </a:lnTo>
                    <a:lnTo>
                      <a:pt x="345" y="98"/>
                    </a:lnTo>
                    <a:lnTo>
                      <a:pt x="358" y="98"/>
                    </a:lnTo>
                    <a:lnTo>
                      <a:pt x="369" y="121"/>
                    </a:lnTo>
                    <a:lnTo>
                      <a:pt x="393" y="108"/>
                    </a:lnTo>
                    <a:lnTo>
                      <a:pt x="432" y="137"/>
                    </a:lnTo>
                    <a:lnTo>
                      <a:pt x="485" y="113"/>
                    </a:lnTo>
                    <a:lnTo>
                      <a:pt x="496" y="130"/>
                    </a:lnTo>
                    <a:lnTo>
                      <a:pt x="593" y="135"/>
                    </a:lnTo>
                    <a:lnTo>
                      <a:pt x="496" y="189"/>
                    </a:lnTo>
                    <a:lnTo>
                      <a:pt x="393" y="285"/>
                    </a:lnTo>
                    <a:lnTo>
                      <a:pt x="380" y="296"/>
                    </a:lnTo>
                    <a:lnTo>
                      <a:pt x="384" y="359"/>
                    </a:lnTo>
                    <a:lnTo>
                      <a:pt x="351" y="381"/>
                    </a:lnTo>
                    <a:lnTo>
                      <a:pt x="336" y="411"/>
                    </a:lnTo>
                    <a:lnTo>
                      <a:pt x="358" y="431"/>
                    </a:lnTo>
                    <a:lnTo>
                      <a:pt x="351" y="507"/>
                    </a:lnTo>
                    <a:lnTo>
                      <a:pt x="467" y="590"/>
                    </a:lnTo>
                    <a:lnTo>
                      <a:pt x="484" y="640"/>
                    </a:lnTo>
                  </a:path>
                </a:pathLst>
              </a:custGeom>
              <a:solidFill>
                <a:schemeClr val="bg1">
                  <a:alpha val="50195"/>
                </a:schemeClr>
              </a:solidFill>
              <a:ln w="12700">
                <a:solidFill>
                  <a:srgbClr val="003399"/>
                </a:solidFill>
                <a:round/>
                <a:headEnd/>
                <a:tailEnd/>
              </a:ln>
            </p:spPr>
            <p:txBody>
              <a:bodyPr/>
              <a:lstStyle/>
              <a:p>
                <a:endParaRPr lang="en-US"/>
              </a:p>
            </p:txBody>
          </p:sp>
          <p:sp>
            <p:nvSpPr>
              <p:cNvPr id="211004" name="Freeform 23"/>
              <p:cNvSpPr>
                <a:spLocks noChangeAspect="1"/>
              </p:cNvSpPr>
              <p:nvPr/>
            </p:nvSpPr>
            <p:spPr bwMode="auto">
              <a:xfrm>
                <a:off x="2924" y="1513"/>
                <a:ext cx="515" cy="334"/>
              </a:xfrm>
              <a:custGeom>
                <a:avLst/>
                <a:gdLst>
                  <a:gd name="T0" fmla="*/ 220 w 538"/>
                  <a:gd name="T1" fmla="*/ 172 h 349"/>
                  <a:gd name="T2" fmla="*/ 207 w 538"/>
                  <a:gd name="T3" fmla="*/ 159 h 349"/>
                  <a:gd name="T4" fmla="*/ 34 w 538"/>
                  <a:gd name="T5" fmla="*/ 165 h 349"/>
                  <a:gd name="T6" fmla="*/ 31 w 538"/>
                  <a:gd name="T7" fmla="*/ 125 h 349"/>
                  <a:gd name="T8" fmla="*/ 11 w 538"/>
                  <a:gd name="T9" fmla="*/ 60 h 349"/>
                  <a:gd name="T10" fmla="*/ 11 w 538"/>
                  <a:gd name="T11" fmla="*/ 59 h 349"/>
                  <a:gd name="T12" fmla="*/ 0 w 538"/>
                  <a:gd name="T13" fmla="*/ 46 h 349"/>
                  <a:gd name="T14" fmla="*/ 11 w 538"/>
                  <a:gd name="T15" fmla="*/ 25 h 349"/>
                  <a:gd name="T16" fmla="*/ 0 w 538"/>
                  <a:gd name="T17" fmla="*/ 11 h 349"/>
                  <a:gd name="T18" fmla="*/ 11 w 538"/>
                  <a:gd name="T19" fmla="*/ 9 h 349"/>
                  <a:gd name="T20" fmla="*/ 219 w 538"/>
                  <a:gd name="T21" fmla="*/ 0 h 349"/>
                  <a:gd name="T22" fmla="*/ 226 w 538"/>
                  <a:gd name="T23" fmla="*/ 11 h 349"/>
                  <a:gd name="T24" fmla="*/ 223 w 538"/>
                  <a:gd name="T25" fmla="*/ 23 h 349"/>
                  <a:gd name="T26" fmla="*/ 226 w 538"/>
                  <a:gd name="T27" fmla="*/ 38 h 349"/>
                  <a:gd name="T28" fmla="*/ 246 w 538"/>
                  <a:gd name="T29" fmla="*/ 53 h 349"/>
                  <a:gd name="T30" fmla="*/ 267 w 538"/>
                  <a:gd name="T31" fmla="*/ 72 h 349"/>
                  <a:gd name="T32" fmla="*/ 267 w 538"/>
                  <a:gd name="T33" fmla="*/ 89 h 349"/>
                  <a:gd name="T34" fmla="*/ 257 w 538"/>
                  <a:gd name="T35" fmla="*/ 107 h 349"/>
                  <a:gd name="T36" fmla="*/ 234 w 538"/>
                  <a:gd name="T37" fmla="*/ 115 h 349"/>
                  <a:gd name="T38" fmla="*/ 237 w 538"/>
                  <a:gd name="T39" fmla="*/ 139 h 349"/>
                  <a:gd name="T40" fmla="*/ 233 w 538"/>
                  <a:gd name="T41" fmla="*/ 153 h 349"/>
                  <a:gd name="T42" fmla="*/ 219 w 538"/>
                  <a:gd name="T43" fmla="*/ 163 h 349"/>
                  <a:gd name="T44" fmla="*/ 220 w 538"/>
                  <a:gd name="T45" fmla="*/ 172 h 349"/>
                  <a:gd name="T46" fmla="*/ 220 w 538"/>
                  <a:gd name="T47" fmla="*/ 172 h 3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38"/>
                  <a:gd name="T73" fmla="*/ 0 h 349"/>
                  <a:gd name="T74" fmla="*/ 538 w 538"/>
                  <a:gd name="T75" fmla="*/ 349 h 34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38" h="349">
                    <a:moveTo>
                      <a:pt x="443" y="349"/>
                    </a:moveTo>
                    <a:lnTo>
                      <a:pt x="418" y="321"/>
                    </a:lnTo>
                    <a:lnTo>
                      <a:pt x="70" y="331"/>
                    </a:lnTo>
                    <a:lnTo>
                      <a:pt x="61" y="253"/>
                    </a:lnTo>
                    <a:lnTo>
                      <a:pt x="13" y="122"/>
                    </a:lnTo>
                    <a:lnTo>
                      <a:pt x="11" y="120"/>
                    </a:lnTo>
                    <a:lnTo>
                      <a:pt x="0" y="92"/>
                    </a:lnTo>
                    <a:lnTo>
                      <a:pt x="13" y="48"/>
                    </a:lnTo>
                    <a:lnTo>
                      <a:pt x="0" y="13"/>
                    </a:lnTo>
                    <a:lnTo>
                      <a:pt x="15" y="9"/>
                    </a:lnTo>
                    <a:lnTo>
                      <a:pt x="442" y="0"/>
                    </a:lnTo>
                    <a:lnTo>
                      <a:pt x="456" y="24"/>
                    </a:lnTo>
                    <a:lnTo>
                      <a:pt x="447" y="44"/>
                    </a:lnTo>
                    <a:lnTo>
                      <a:pt x="456" y="77"/>
                    </a:lnTo>
                    <a:lnTo>
                      <a:pt x="495" y="107"/>
                    </a:lnTo>
                    <a:lnTo>
                      <a:pt x="538" y="146"/>
                    </a:lnTo>
                    <a:lnTo>
                      <a:pt x="538" y="179"/>
                    </a:lnTo>
                    <a:lnTo>
                      <a:pt x="517" y="214"/>
                    </a:lnTo>
                    <a:lnTo>
                      <a:pt x="469" y="231"/>
                    </a:lnTo>
                    <a:lnTo>
                      <a:pt x="478" y="281"/>
                    </a:lnTo>
                    <a:lnTo>
                      <a:pt x="467" y="310"/>
                    </a:lnTo>
                    <a:lnTo>
                      <a:pt x="442" y="327"/>
                    </a:lnTo>
                    <a:lnTo>
                      <a:pt x="443" y="347"/>
                    </a:lnTo>
                    <a:lnTo>
                      <a:pt x="443" y="349"/>
                    </a:lnTo>
                  </a:path>
                </a:pathLst>
              </a:custGeom>
              <a:solidFill>
                <a:schemeClr val="bg1">
                  <a:alpha val="50195"/>
                </a:schemeClr>
              </a:solidFill>
              <a:ln w="12700">
                <a:solidFill>
                  <a:srgbClr val="003399"/>
                </a:solidFill>
                <a:round/>
                <a:headEnd/>
                <a:tailEnd/>
              </a:ln>
            </p:spPr>
            <p:txBody>
              <a:bodyPr/>
              <a:lstStyle/>
              <a:p>
                <a:endParaRPr lang="en-US"/>
              </a:p>
            </p:txBody>
          </p:sp>
          <p:sp>
            <p:nvSpPr>
              <p:cNvPr id="211005" name="Freeform 24"/>
              <p:cNvSpPr>
                <a:spLocks noChangeAspect="1"/>
              </p:cNvSpPr>
              <p:nvPr/>
            </p:nvSpPr>
            <p:spPr bwMode="auto">
              <a:xfrm>
                <a:off x="2991" y="1820"/>
                <a:ext cx="568" cy="489"/>
              </a:xfrm>
              <a:custGeom>
                <a:avLst/>
                <a:gdLst>
                  <a:gd name="T0" fmla="*/ 276 w 593"/>
                  <a:gd name="T1" fmla="*/ 257 h 510"/>
                  <a:gd name="T2" fmla="*/ 244 w 593"/>
                  <a:gd name="T3" fmla="*/ 260 h 510"/>
                  <a:gd name="T4" fmla="*/ 257 w 593"/>
                  <a:gd name="T5" fmla="*/ 244 h 510"/>
                  <a:gd name="T6" fmla="*/ 254 w 593"/>
                  <a:gd name="T7" fmla="*/ 232 h 510"/>
                  <a:gd name="T8" fmla="*/ 52 w 593"/>
                  <a:gd name="T9" fmla="*/ 239 h 510"/>
                  <a:gd name="T10" fmla="*/ 52 w 593"/>
                  <a:gd name="T11" fmla="*/ 228 h 510"/>
                  <a:gd name="T12" fmla="*/ 51 w 593"/>
                  <a:gd name="T13" fmla="*/ 209 h 510"/>
                  <a:gd name="T14" fmla="*/ 52 w 593"/>
                  <a:gd name="T15" fmla="*/ 87 h 510"/>
                  <a:gd name="T16" fmla="*/ 29 w 593"/>
                  <a:gd name="T17" fmla="*/ 66 h 510"/>
                  <a:gd name="T18" fmla="*/ 37 w 593"/>
                  <a:gd name="T19" fmla="*/ 48 h 510"/>
                  <a:gd name="T20" fmla="*/ 19 w 593"/>
                  <a:gd name="T21" fmla="*/ 38 h 510"/>
                  <a:gd name="T22" fmla="*/ 0 w 593"/>
                  <a:gd name="T23" fmla="*/ 10 h 510"/>
                  <a:gd name="T24" fmla="*/ 175 w 593"/>
                  <a:gd name="T25" fmla="*/ 0 h 510"/>
                  <a:gd name="T26" fmla="*/ 187 w 593"/>
                  <a:gd name="T27" fmla="*/ 12 h 510"/>
                  <a:gd name="T28" fmla="*/ 186 w 593"/>
                  <a:gd name="T29" fmla="*/ 42 h 510"/>
                  <a:gd name="T30" fmla="*/ 199 w 593"/>
                  <a:gd name="T31" fmla="*/ 58 h 510"/>
                  <a:gd name="T32" fmla="*/ 219 w 593"/>
                  <a:gd name="T33" fmla="*/ 76 h 510"/>
                  <a:gd name="T34" fmla="*/ 226 w 593"/>
                  <a:gd name="T35" fmla="*/ 97 h 510"/>
                  <a:gd name="T36" fmla="*/ 235 w 593"/>
                  <a:gd name="T37" fmla="*/ 93 h 510"/>
                  <a:gd name="T38" fmla="*/ 248 w 593"/>
                  <a:gd name="T39" fmla="*/ 99 h 510"/>
                  <a:gd name="T40" fmla="*/ 239 w 593"/>
                  <a:gd name="T41" fmla="*/ 134 h 510"/>
                  <a:gd name="T42" fmla="*/ 279 w 593"/>
                  <a:gd name="T43" fmla="*/ 163 h 510"/>
                  <a:gd name="T44" fmla="*/ 279 w 593"/>
                  <a:gd name="T45" fmla="*/ 185 h 510"/>
                  <a:gd name="T46" fmla="*/ 296 w 593"/>
                  <a:gd name="T47" fmla="*/ 199 h 510"/>
                  <a:gd name="T48" fmla="*/ 297 w 593"/>
                  <a:gd name="T49" fmla="*/ 222 h 510"/>
                  <a:gd name="T50" fmla="*/ 291 w 593"/>
                  <a:gd name="T51" fmla="*/ 221 h 510"/>
                  <a:gd name="T52" fmla="*/ 289 w 593"/>
                  <a:gd name="T53" fmla="*/ 228 h 510"/>
                  <a:gd name="T54" fmla="*/ 281 w 593"/>
                  <a:gd name="T55" fmla="*/ 226 h 510"/>
                  <a:gd name="T56" fmla="*/ 277 w 593"/>
                  <a:gd name="T57" fmla="*/ 257 h 510"/>
                  <a:gd name="T58" fmla="*/ 276 w 593"/>
                  <a:gd name="T59" fmla="*/ 257 h 5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93"/>
                  <a:gd name="T91" fmla="*/ 0 h 510"/>
                  <a:gd name="T92" fmla="*/ 593 w 593"/>
                  <a:gd name="T93" fmla="*/ 510 h 5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93" h="510">
                    <a:moveTo>
                      <a:pt x="549" y="505"/>
                    </a:moveTo>
                    <a:lnTo>
                      <a:pt x="488" y="510"/>
                    </a:lnTo>
                    <a:lnTo>
                      <a:pt x="512" y="477"/>
                    </a:lnTo>
                    <a:lnTo>
                      <a:pt x="505" y="453"/>
                    </a:lnTo>
                    <a:lnTo>
                      <a:pt x="102" y="468"/>
                    </a:lnTo>
                    <a:lnTo>
                      <a:pt x="102" y="448"/>
                    </a:lnTo>
                    <a:lnTo>
                      <a:pt x="100" y="411"/>
                    </a:lnTo>
                    <a:lnTo>
                      <a:pt x="102" y="170"/>
                    </a:lnTo>
                    <a:lnTo>
                      <a:pt x="56" y="128"/>
                    </a:lnTo>
                    <a:lnTo>
                      <a:pt x="74" y="93"/>
                    </a:lnTo>
                    <a:lnTo>
                      <a:pt x="35" y="76"/>
                    </a:lnTo>
                    <a:lnTo>
                      <a:pt x="0" y="10"/>
                    </a:lnTo>
                    <a:lnTo>
                      <a:pt x="348" y="0"/>
                    </a:lnTo>
                    <a:lnTo>
                      <a:pt x="373" y="28"/>
                    </a:lnTo>
                    <a:lnTo>
                      <a:pt x="372" y="82"/>
                    </a:lnTo>
                    <a:lnTo>
                      <a:pt x="396" y="113"/>
                    </a:lnTo>
                    <a:lnTo>
                      <a:pt x="436" y="148"/>
                    </a:lnTo>
                    <a:lnTo>
                      <a:pt x="449" y="189"/>
                    </a:lnTo>
                    <a:lnTo>
                      <a:pt x="468" y="181"/>
                    </a:lnTo>
                    <a:lnTo>
                      <a:pt x="493" y="193"/>
                    </a:lnTo>
                    <a:lnTo>
                      <a:pt x="475" y="263"/>
                    </a:lnTo>
                    <a:lnTo>
                      <a:pt x="556" y="320"/>
                    </a:lnTo>
                    <a:lnTo>
                      <a:pt x="558" y="363"/>
                    </a:lnTo>
                    <a:lnTo>
                      <a:pt x="591" y="390"/>
                    </a:lnTo>
                    <a:lnTo>
                      <a:pt x="593" y="436"/>
                    </a:lnTo>
                    <a:lnTo>
                      <a:pt x="580" y="433"/>
                    </a:lnTo>
                    <a:lnTo>
                      <a:pt x="577" y="448"/>
                    </a:lnTo>
                    <a:lnTo>
                      <a:pt x="560" y="442"/>
                    </a:lnTo>
                    <a:lnTo>
                      <a:pt x="551" y="503"/>
                    </a:lnTo>
                    <a:lnTo>
                      <a:pt x="549" y="505"/>
                    </a:lnTo>
                  </a:path>
                </a:pathLst>
              </a:custGeom>
              <a:solidFill>
                <a:schemeClr val="bg1">
                  <a:alpha val="50195"/>
                </a:schemeClr>
              </a:solidFill>
              <a:ln w="12700">
                <a:solidFill>
                  <a:srgbClr val="003399"/>
                </a:solidFill>
                <a:round/>
                <a:headEnd/>
                <a:tailEnd/>
              </a:ln>
            </p:spPr>
            <p:txBody>
              <a:bodyPr/>
              <a:lstStyle/>
              <a:p>
                <a:endParaRPr lang="en-US"/>
              </a:p>
            </p:txBody>
          </p:sp>
          <p:sp>
            <p:nvSpPr>
              <p:cNvPr id="211006" name="Freeform 25"/>
              <p:cNvSpPr>
                <a:spLocks noChangeAspect="1"/>
              </p:cNvSpPr>
              <p:nvPr/>
            </p:nvSpPr>
            <p:spPr bwMode="auto">
              <a:xfrm>
                <a:off x="3089" y="2254"/>
                <a:ext cx="435" cy="384"/>
              </a:xfrm>
              <a:custGeom>
                <a:avLst/>
                <a:gdLst>
                  <a:gd name="T0" fmla="*/ 167 w 454"/>
                  <a:gd name="T1" fmla="*/ 199 h 401"/>
                  <a:gd name="T2" fmla="*/ 31 w 454"/>
                  <a:gd name="T3" fmla="*/ 200 h 401"/>
                  <a:gd name="T4" fmla="*/ 31 w 454"/>
                  <a:gd name="T5" fmla="*/ 171 h 401"/>
                  <a:gd name="T6" fmla="*/ 11 w 454"/>
                  <a:gd name="T7" fmla="*/ 166 h 401"/>
                  <a:gd name="T8" fmla="*/ 11 w 454"/>
                  <a:gd name="T9" fmla="*/ 70 h 401"/>
                  <a:gd name="T10" fmla="*/ 0 w 454"/>
                  <a:gd name="T11" fmla="*/ 11 h 401"/>
                  <a:gd name="T12" fmla="*/ 203 w 454"/>
                  <a:gd name="T13" fmla="*/ 0 h 401"/>
                  <a:gd name="T14" fmla="*/ 208 w 454"/>
                  <a:gd name="T15" fmla="*/ 11 h 401"/>
                  <a:gd name="T16" fmla="*/ 195 w 454"/>
                  <a:gd name="T17" fmla="*/ 30 h 401"/>
                  <a:gd name="T18" fmla="*/ 226 w 454"/>
                  <a:gd name="T19" fmla="*/ 27 h 401"/>
                  <a:gd name="T20" fmla="*/ 230 w 454"/>
                  <a:gd name="T21" fmla="*/ 32 h 401"/>
                  <a:gd name="T22" fmla="*/ 217 w 454"/>
                  <a:gd name="T23" fmla="*/ 43 h 401"/>
                  <a:gd name="T24" fmla="*/ 220 w 454"/>
                  <a:gd name="T25" fmla="*/ 54 h 401"/>
                  <a:gd name="T26" fmla="*/ 206 w 454"/>
                  <a:gd name="T27" fmla="*/ 62 h 401"/>
                  <a:gd name="T28" fmla="*/ 212 w 454"/>
                  <a:gd name="T29" fmla="*/ 76 h 401"/>
                  <a:gd name="T30" fmla="*/ 203 w 454"/>
                  <a:gd name="T31" fmla="*/ 84 h 401"/>
                  <a:gd name="T32" fmla="*/ 192 w 454"/>
                  <a:gd name="T33" fmla="*/ 98 h 401"/>
                  <a:gd name="T34" fmla="*/ 192 w 454"/>
                  <a:gd name="T35" fmla="*/ 119 h 401"/>
                  <a:gd name="T36" fmla="*/ 169 w 454"/>
                  <a:gd name="T37" fmla="*/ 142 h 401"/>
                  <a:gd name="T38" fmla="*/ 171 w 454"/>
                  <a:gd name="T39" fmla="*/ 160 h 401"/>
                  <a:gd name="T40" fmla="*/ 164 w 454"/>
                  <a:gd name="T41" fmla="*/ 160 h 401"/>
                  <a:gd name="T42" fmla="*/ 164 w 454"/>
                  <a:gd name="T43" fmla="*/ 173 h 401"/>
                  <a:gd name="T44" fmla="*/ 171 w 454"/>
                  <a:gd name="T45" fmla="*/ 173 h 401"/>
                  <a:gd name="T46" fmla="*/ 167 w 454"/>
                  <a:gd name="T47" fmla="*/ 180 h 401"/>
                  <a:gd name="T48" fmla="*/ 172 w 454"/>
                  <a:gd name="T49" fmla="*/ 184 h 401"/>
                  <a:gd name="T50" fmla="*/ 167 w 454"/>
                  <a:gd name="T51" fmla="*/ 198 h 401"/>
                  <a:gd name="T52" fmla="*/ 167 w 454"/>
                  <a:gd name="T53" fmla="*/ 199 h 40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54"/>
                  <a:gd name="T82" fmla="*/ 0 h 401"/>
                  <a:gd name="T83" fmla="*/ 454 w 454"/>
                  <a:gd name="T84" fmla="*/ 401 h 40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54" h="401">
                    <a:moveTo>
                      <a:pt x="331" y="397"/>
                    </a:moveTo>
                    <a:lnTo>
                      <a:pt x="61" y="401"/>
                    </a:lnTo>
                    <a:lnTo>
                      <a:pt x="59" y="342"/>
                    </a:lnTo>
                    <a:lnTo>
                      <a:pt x="16" y="331"/>
                    </a:lnTo>
                    <a:lnTo>
                      <a:pt x="20" y="139"/>
                    </a:lnTo>
                    <a:lnTo>
                      <a:pt x="0" y="15"/>
                    </a:lnTo>
                    <a:lnTo>
                      <a:pt x="403" y="0"/>
                    </a:lnTo>
                    <a:lnTo>
                      <a:pt x="410" y="24"/>
                    </a:lnTo>
                    <a:lnTo>
                      <a:pt x="386" y="57"/>
                    </a:lnTo>
                    <a:lnTo>
                      <a:pt x="447" y="52"/>
                    </a:lnTo>
                    <a:lnTo>
                      <a:pt x="454" y="63"/>
                    </a:lnTo>
                    <a:lnTo>
                      <a:pt x="428" y="85"/>
                    </a:lnTo>
                    <a:lnTo>
                      <a:pt x="434" y="107"/>
                    </a:lnTo>
                    <a:lnTo>
                      <a:pt x="408" y="124"/>
                    </a:lnTo>
                    <a:lnTo>
                      <a:pt x="423" y="152"/>
                    </a:lnTo>
                    <a:lnTo>
                      <a:pt x="403" y="168"/>
                    </a:lnTo>
                    <a:lnTo>
                      <a:pt x="380" y="196"/>
                    </a:lnTo>
                    <a:lnTo>
                      <a:pt x="379" y="237"/>
                    </a:lnTo>
                    <a:lnTo>
                      <a:pt x="334" y="285"/>
                    </a:lnTo>
                    <a:lnTo>
                      <a:pt x="338" y="318"/>
                    </a:lnTo>
                    <a:lnTo>
                      <a:pt x="323" y="318"/>
                    </a:lnTo>
                    <a:lnTo>
                      <a:pt x="323" y="346"/>
                    </a:lnTo>
                    <a:lnTo>
                      <a:pt x="338" y="346"/>
                    </a:lnTo>
                    <a:lnTo>
                      <a:pt x="331" y="359"/>
                    </a:lnTo>
                    <a:lnTo>
                      <a:pt x="343" y="368"/>
                    </a:lnTo>
                    <a:lnTo>
                      <a:pt x="331" y="396"/>
                    </a:lnTo>
                    <a:lnTo>
                      <a:pt x="331" y="397"/>
                    </a:lnTo>
                  </a:path>
                </a:pathLst>
              </a:custGeom>
              <a:solidFill>
                <a:schemeClr val="bg1">
                  <a:alpha val="50195"/>
                </a:schemeClr>
              </a:solidFill>
              <a:ln w="12700">
                <a:solidFill>
                  <a:srgbClr val="003399"/>
                </a:solidFill>
                <a:round/>
                <a:headEnd/>
                <a:tailEnd/>
              </a:ln>
            </p:spPr>
            <p:txBody>
              <a:bodyPr/>
              <a:lstStyle/>
              <a:p>
                <a:endParaRPr lang="en-US"/>
              </a:p>
            </p:txBody>
          </p:sp>
          <p:sp>
            <p:nvSpPr>
              <p:cNvPr id="211007" name="Freeform 26"/>
              <p:cNvSpPr>
                <a:spLocks noChangeAspect="1"/>
              </p:cNvSpPr>
              <p:nvPr/>
            </p:nvSpPr>
            <p:spPr bwMode="auto">
              <a:xfrm>
                <a:off x="3147" y="2634"/>
                <a:ext cx="483" cy="417"/>
              </a:xfrm>
              <a:custGeom>
                <a:avLst/>
                <a:gdLst>
                  <a:gd name="T0" fmla="*/ 224 w 504"/>
                  <a:gd name="T1" fmla="*/ 153 h 435"/>
                  <a:gd name="T2" fmla="*/ 193 w 504"/>
                  <a:gd name="T3" fmla="*/ 145 h 435"/>
                  <a:gd name="T4" fmla="*/ 180 w 504"/>
                  <a:gd name="T5" fmla="*/ 159 h 435"/>
                  <a:gd name="T6" fmla="*/ 199 w 504"/>
                  <a:gd name="T7" fmla="*/ 164 h 435"/>
                  <a:gd name="T8" fmla="*/ 222 w 504"/>
                  <a:gd name="T9" fmla="*/ 154 h 435"/>
                  <a:gd name="T10" fmla="*/ 213 w 504"/>
                  <a:gd name="T11" fmla="*/ 167 h 435"/>
                  <a:gd name="T12" fmla="*/ 222 w 504"/>
                  <a:gd name="T13" fmla="*/ 174 h 435"/>
                  <a:gd name="T14" fmla="*/ 228 w 504"/>
                  <a:gd name="T15" fmla="*/ 160 h 435"/>
                  <a:gd name="T16" fmla="*/ 243 w 504"/>
                  <a:gd name="T17" fmla="*/ 153 h 435"/>
                  <a:gd name="T18" fmla="*/ 246 w 504"/>
                  <a:gd name="T19" fmla="*/ 167 h 435"/>
                  <a:gd name="T20" fmla="*/ 223 w 504"/>
                  <a:gd name="T21" fmla="*/ 188 h 435"/>
                  <a:gd name="T22" fmla="*/ 231 w 504"/>
                  <a:gd name="T23" fmla="*/ 197 h 435"/>
                  <a:gd name="T24" fmla="*/ 255 w 504"/>
                  <a:gd name="T25" fmla="*/ 207 h 435"/>
                  <a:gd name="T26" fmla="*/ 249 w 504"/>
                  <a:gd name="T27" fmla="*/ 220 h 435"/>
                  <a:gd name="T28" fmla="*/ 244 w 504"/>
                  <a:gd name="T29" fmla="*/ 215 h 435"/>
                  <a:gd name="T30" fmla="*/ 240 w 504"/>
                  <a:gd name="T31" fmla="*/ 221 h 435"/>
                  <a:gd name="T32" fmla="*/ 232 w 504"/>
                  <a:gd name="T33" fmla="*/ 206 h 435"/>
                  <a:gd name="T34" fmla="*/ 204 w 504"/>
                  <a:gd name="T35" fmla="*/ 194 h 435"/>
                  <a:gd name="T36" fmla="*/ 205 w 504"/>
                  <a:gd name="T37" fmla="*/ 209 h 435"/>
                  <a:gd name="T38" fmla="*/ 197 w 504"/>
                  <a:gd name="T39" fmla="*/ 216 h 435"/>
                  <a:gd name="T40" fmla="*/ 188 w 504"/>
                  <a:gd name="T41" fmla="*/ 206 h 435"/>
                  <a:gd name="T42" fmla="*/ 186 w 504"/>
                  <a:gd name="T43" fmla="*/ 213 h 435"/>
                  <a:gd name="T44" fmla="*/ 177 w 504"/>
                  <a:gd name="T45" fmla="*/ 205 h 435"/>
                  <a:gd name="T46" fmla="*/ 173 w 504"/>
                  <a:gd name="T47" fmla="*/ 216 h 435"/>
                  <a:gd name="T48" fmla="*/ 165 w 504"/>
                  <a:gd name="T49" fmla="*/ 218 h 435"/>
                  <a:gd name="T50" fmla="*/ 152 w 504"/>
                  <a:gd name="T51" fmla="*/ 214 h 435"/>
                  <a:gd name="T52" fmla="*/ 141 w 504"/>
                  <a:gd name="T53" fmla="*/ 197 h 435"/>
                  <a:gd name="T54" fmla="*/ 128 w 504"/>
                  <a:gd name="T55" fmla="*/ 197 h 435"/>
                  <a:gd name="T56" fmla="*/ 126 w 504"/>
                  <a:gd name="T57" fmla="*/ 183 h 435"/>
                  <a:gd name="T58" fmla="*/ 112 w 504"/>
                  <a:gd name="T59" fmla="*/ 186 h 435"/>
                  <a:gd name="T60" fmla="*/ 112 w 504"/>
                  <a:gd name="T61" fmla="*/ 179 h 435"/>
                  <a:gd name="T62" fmla="*/ 96 w 504"/>
                  <a:gd name="T63" fmla="*/ 185 h 435"/>
                  <a:gd name="T64" fmla="*/ 103 w 504"/>
                  <a:gd name="T65" fmla="*/ 191 h 435"/>
                  <a:gd name="T66" fmla="*/ 91 w 504"/>
                  <a:gd name="T67" fmla="*/ 197 h 435"/>
                  <a:gd name="T68" fmla="*/ 48 w 504"/>
                  <a:gd name="T69" fmla="*/ 185 h 435"/>
                  <a:gd name="T70" fmla="*/ 12 w 504"/>
                  <a:gd name="T71" fmla="*/ 189 h 435"/>
                  <a:gd name="T72" fmla="*/ 12 w 504"/>
                  <a:gd name="T73" fmla="*/ 185 h 435"/>
                  <a:gd name="T74" fmla="*/ 20 w 504"/>
                  <a:gd name="T75" fmla="*/ 171 h 435"/>
                  <a:gd name="T76" fmla="*/ 19 w 504"/>
                  <a:gd name="T77" fmla="*/ 141 h 435"/>
                  <a:gd name="T78" fmla="*/ 28 w 504"/>
                  <a:gd name="T79" fmla="*/ 115 h 435"/>
                  <a:gd name="T80" fmla="*/ 0 w 504"/>
                  <a:gd name="T81" fmla="*/ 60 h 435"/>
                  <a:gd name="T82" fmla="*/ 0 w 504"/>
                  <a:gd name="T83" fmla="*/ 4 h 435"/>
                  <a:gd name="T84" fmla="*/ 138 w 504"/>
                  <a:gd name="T85" fmla="*/ 0 h 435"/>
                  <a:gd name="T86" fmla="*/ 143 w 504"/>
                  <a:gd name="T87" fmla="*/ 6 h 435"/>
                  <a:gd name="T88" fmla="*/ 140 w 504"/>
                  <a:gd name="T89" fmla="*/ 23 h 435"/>
                  <a:gd name="T90" fmla="*/ 146 w 504"/>
                  <a:gd name="T91" fmla="*/ 22 h 435"/>
                  <a:gd name="T92" fmla="*/ 141 w 504"/>
                  <a:gd name="T93" fmla="*/ 29 h 435"/>
                  <a:gd name="T94" fmla="*/ 152 w 504"/>
                  <a:gd name="T95" fmla="*/ 36 h 435"/>
                  <a:gd name="T96" fmla="*/ 140 w 504"/>
                  <a:gd name="T97" fmla="*/ 45 h 435"/>
                  <a:gd name="T98" fmla="*/ 150 w 504"/>
                  <a:gd name="T99" fmla="*/ 48 h 435"/>
                  <a:gd name="T100" fmla="*/ 126 w 504"/>
                  <a:gd name="T101" fmla="*/ 80 h 435"/>
                  <a:gd name="T102" fmla="*/ 122 w 504"/>
                  <a:gd name="T103" fmla="*/ 113 h 435"/>
                  <a:gd name="T104" fmla="*/ 213 w 504"/>
                  <a:gd name="T105" fmla="*/ 109 h 435"/>
                  <a:gd name="T106" fmla="*/ 210 w 504"/>
                  <a:gd name="T107" fmla="*/ 128 h 435"/>
                  <a:gd name="T108" fmla="*/ 223 w 504"/>
                  <a:gd name="T109" fmla="*/ 153 h 435"/>
                  <a:gd name="T110" fmla="*/ 224 w 504"/>
                  <a:gd name="T111" fmla="*/ 153 h 43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04"/>
                  <a:gd name="T169" fmla="*/ 0 h 435"/>
                  <a:gd name="T170" fmla="*/ 504 w 504"/>
                  <a:gd name="T171" fmla="*/ 435 h 43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04" h="435">
                    <a:moveTo>
                      <a:pt x="445" y="304"/>
                    </a:moveTo>
                    <a:lnTo>
                      <a:pt x="380" y="283"/>
                    </a:lnTo>
                    <a:lnTo>
                      <a:pt x="358" y="311"/>
                    </a:lnTo>
                    <a:lnTo>
                      <a:pt x="393" y="322"/>
                    </a:lnTo>
                    <a:lnTo>
                      <a:pt x="436" y="305"/>
                    </a:lnTo>
                    <a:lnTo>
                      <a:pt x="419" y="328"/>
                    </a:lnTo>
                    <a:lnTo>
                      <a:pt x="438" y="339"/>
                    </a:lnTo>
                    <a:lnTo>
                      <a:pt x="451" y="315"/>
                    </a:lnTo>
                    <a:lnTo>
                      <a:pt x="480" y="304"/>
                    </a:lnTo>
                    <a:lnTo>
                      <a:pt x="486" y="329"/>
                    </a:lnTo>
                    <a:lnTo>
                      <a:pt x="441" y="368"/>
                    </a:lnTo>
                    <a:lnTo>
                      <a:pt x="454" y="389"/>
                    </a:lnTo>
                    <a:lnTo>
                      <a:pt x="504" y="409"/>
                    </a:lnTo>
                    <a:lnTo>
                      <a:pt x="493" y="431"/>
                    </a:lnTo>
                    <a:lnTo>
                      <a:pt x="484" y="422"/>
                    </a:lnTo>
                    <a:lnTo>
                      <a:pt x="473" y="435"/>
                    </a:lnTo>
                    <a:lnTo>
                      <a:pt x="456" y="405"/>
                    </a:lnTo>
                    <a:lnTo>
                      <a:pt x="403" y="381"/>
                    </a:lnTo>
                    <a:lnTo>
                      <a:pt x="404" y="411"/>
                    </a:lnTo>
                    <a:lnTo>
                      <a:pt x="391" y="427"/>
                    </a:lnTo>
                    <a:lnTo>
                      <a:pt x="373" y="407"/>
                    </a:lnTo>
                    <a:lnTo>
                      <a:pt x="366" y="418"/>
                    </a:lnTo>
                    <a:lnTo>
                      <a:pt x="349" y="403"/>
                    </a:lnTo>
                    <a:lnTo>
                      <a:pt x="342" y="427"/>
                    </a:lnTo>
                    <a:lnTo>
                      <a:pt x="323" y="429"/>
                    </a:lnTo>
                    <a:lnTo>
                      <a:pt x="299" y="420"/>
                    </a:lnTo>
                    <a:lnTo>
                      <a:pt x="279" y="389"/>
                    </a:lnTo>
                    <a:lnTo>
                      <a:pt x="253" y="385"/>
                    </a:lnTo>
                    <a:lnTo>
                      <a:pt x="247" y="361"/>
                    </a:lnTo>
                    <a:lnTo>
                      <a:pt x="221" y="365"/>
                    </a:lnTo>
                    <a:lnTo>
                      <a:pt x="221" y="352"/>
                    </a:lnTo>
                    <a:lnTo>
                      <a:pt x="188" y="363"/>
                    </a:lnTo>
                    <a:lnTo>
                      <a:pt x="203" y="377"/>
                    </a:lnTo>
                    <a:lnTo>
                      <a:pt x="179" y="385"/>
                    </a:lnTo>
                    <a:lnTo>
                      <a:pt x="94" y="363"/>
                    </a:lnTo>
                    <a:lnTo>
                      <a:pt x="24" y="372"/>
                    </a:lnTo>
                    <a:lnTo>
                      <a:pt x="16" y="363"/>
                    </a:lnTo>
                    <a:lnTo>
                      <a:pt x="37" y="335"/>
                    </a:lnTo>
                    <a:lnTo>
                      <a:pt x="35" y="278"/>
                    </a:lnTo>
                    <a:lnTo>
                      <a:pt x="53" y="226"/>
                    </a:lnTo>
                    <a:lnTo>
                      <a:pt x="0" y="119"/>
                    </a:lnTo>
                    <a:lnTo>
                      <a:pt x="0" y="4"/>
                    </a:lnTo>
                    <a:lnTo>
                      <a:pt x="270" y="0"/>
                    </a:lnTo>
                    <a:lnTo>
                      <a:pt x="281" y="6"/>
                    </a:lnTo>
                    <a:lnTo>
                      <a:pt x="275" y="43"/>
                    </a:lnTo>
                    <a:lnTo>
                      <a:pt x="286" y="41"/>
                    </a:lnTo>
                    <a:lnTo>
                      <a:pt x="279" y="54"/>
                    </a:lnTo>
                    <a:lnTo>
                      <a:pt x="299" y="73"/>
                    </a:lnTo>
                    <a:lnTo>
                      <a:pt x="275" y="87"/>
                    </a:lnTo>
                    <a:lnTo>
                      <a:pt x="295" y="93"/>
                    </a:lnTo>
                    <a:lnTo>
                      <a:pt x="247" y="156"/>
                    </a:lnTo>
                    <a:lnTo>
                      <a:pt x="238" y="222"/>
                    </a:lnTo>
                    <a:lnTo>
                      <a:pt x="419" y="215"/>
                    </a:lnTo>
                    <a:lnTo>
                      <a:pt x="414" y="252"/>
                    </a:lnTo>
                    <a:lnTo>
                      <a:pt x="441" y="302"/>
                    </a:lnTo>
                    <a:lnTo>
                      <a:pt x="445" y="304"/>
                    </a:lnTo>
                  </a:path>
                </a:pathLst>
              </a:custGeom>
              <a:solidFill>
                <a:schemeClr val="bg1">
                  <a:alpha val="50195"/>
                </a:schemeClr>
              </a:solidFill>
              <a:ln w="12700">
                <a:solidFill>
                  <a:srgbClr val="003399"/>
                </a:solidFill>
                <a:round/>
                <a:headEnd/>
                <a:tailEnd/>
              </a:ln>
            </p:spPr>
            <p:txBody>
              <a:bodyPr/>
              <a:lstStyle/>
              <a:p>
                <a:endParaRPr lang="en-US"/>
              </a:p>
            </p:txBody>
          </p:sp>
          <p:sp>
            <p:nvSpPr>
              <p:cNvPr id="211008" name="Freeform 27"/>
              <p:cNvSpPr>
                <a:spLocks noChangeAspect="1"/>
              </p:cNvSpPr>
              <p:nvPr/>
            </p:nvSpPr>
            <p:spPr bwMode="auto">
              <a:xfrm>
                <a:off x="3206" y="1144"/>
                <a:ext cx="458" cy="471"/>
              </a:xfrm>
              <a:custGeom>
                <a:avLst/>
                <a:gdLst>
                  <a:gd name="T0" fmla="*/ 102 w 478"/>
                  <a:gd name="T1" fmla="*/ 246 h 492"/>
                  <a:gd name="T2" fmla="*/ 82 w 478"/>
                  <a:gd name="T3" fmla="*/ 229 h 492"/>
                  <a:gd name="T4" fmla="*/ 77 w 478"/>
                  <a:gd name="T5" fmla="*/ 214 h 492"/>
                  <a:gd name="T6" fmla="*/ 82 w 478"/>
                  <a:gd name="T7" fmla="*/ 204 h 492"/>
                  <a:gd name="T8" fmla="*/ 75 w 478"/>
                  <a:gd name="T9" fmla="*/ 191 h 492"/>
                  <a:gd name="T10" fmla="*/ 75 w 478"/>
                  <a:gd name="T11" fmla="*/ 190 h 492"/>
                  <a:gd name="T12" fmla="*/ 67 w 478"/>
                  <a:gd name="T13" fmla="*/ 167 h 492"/>
                  <a:gd name="T14" fmla="*/ 11 w 478"/>
                  <a:gd name="T15" fmla="*/ 123 h 492"/>
                  <a:gd name="T16" fmla="*/ 11 w 478"/>
                  <a:gd name="T17" fmla="*/ 87 h 492"/>
                  <a:gd name="T18" fmla="*/ 0 w 478"/>
                  <a:gd name="T19" fmla="*/ 76 h 492"/>
                  <a:gd name="T20" fmla="*/ 11 w 478"/>
                  <a:gd name="T21" fmla="*/ 62 h 492"/>
                  <a:gd name="T22" fmla="*/ 25 w 478"/>
                  <a:gd name="T23" fmla="*/ 52 h 492"/>
                  <a:gd name="T24" fmla="*/ 24 w 478"/>
                  <a:gd name="T25" fmla="*/ 21 h 492"/>
                  <a:gd name="T26" fmla="*/ 30 w 478"/>
                  <a:gd name="T27" fmla="*/ 12 h 492"/>
                  <a:gd name="T28" fmla="*/ 43 w 478"/>
                  <a:gd name="T29" fmla="*/ 18 h 492"/>
                  <a:gd name="T30" fmla="*/ 80 w 478"/>
                  <a:gd name="T31" fmla="*/ 0 h 492"/>
                  <a:gd name="T32" fmla="*/ 77 w 478"/>
                  <a:gd name="T33" fmla="*/ 21 h 492"/>
                  <a:gd name="T34" fmla="*/ 98 w 478"/>
                  <a:gd name="T35" fmla="*/ 22 h 492"/>
                  <a:gd name="T36" fmla="*/ 111 w 478"/>
                  <a:gd name="T37" fmla="*/ 32 h 492"/>
                  <a:gd name="T38" fmla="*/ 191 w 478"/>
                  <a:gd name="T39" fmla="*/ 50 h 492"/>
                  <a:gd name="T40" fmla="*/ 204 w 478"/>
                  <a:gd name="T41" fmla="*/ 62 h 492"/>
                  <a:gd name="T42" fmla="*/ 203 w 478"/>
                  <a:gd name="T43" fmla="*/ 79 h 492"/>
                  <a:gd name="T44" fmla="*/ 211 w 478"/>
                  <a:gd name="T45" fmla="*/ 78 h 492"/>
                  <a:gd name="T46" fmla="*/ 210 w 478"/>
                  <a:gd name="T47" fmla="*/ 90 h 492"/>
                  <a:gd name="T48" fmla="*/ 217 w 478"/>
                  <a:gd name="T49" fmla="*/ 93 h 492"/>
                  <a:gd name="T50" fmla="*/ 203 w 478"/>
                  <a:gd name="T51" fmla="*/ 115 h 492"/>
                  <a:gd name="T52" fmla="*/ 206 w 478"/>
                  <a:gd name="T53" fmla="*/ 125 h 492"/>
                  <a:gd name="T54" fmla="*/ 241 w 478"/>
                  <a:gd name="T55" fmla="*/ 82 h 492"/>
                  <a:gd name="T56" fmla="*/ 218 w 478"/>
                  <a:gd name="T57" fmla="*/ 153 h 492"/>
                  <a:gd name="T58" fmla="*/ 212 w 478"/>
                  <a:gd name="T59" fmla="*/ 195 h 492"/>
                  <a:gd name="T60" fmla="*/ 221 w 478"/>
                  <a:gd name="T61" fmla="*/ 236 h 492"/>
                  <a:gd name="T62" fmla="*/ 111 w 478"/>
                  <a:gd name="T63" fmla="*/ 246 h 492"/>
                  <a:gd name="T64" fmla="*/ 102 w 478"/>
                  <a:gd name="T65" fmla="*/ 246 h 49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78"/>
                  <a:gd name="T100" fmla="*/ 0 h 492"/>
                  <a:gd name="T101" fmla="*/ 478 w 478"/>
                  <a:gd name="T102" fmla="*/ 492 h 49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78" h="492">
                    <a:moveTo>
                      <a:pt x="201" y="492"/>
                    </a:moveTo>
                    <a:lnTo>
                      <a:pt x="162" y="462"/>
                    </a:lnTo>
                    <a:lnTo>
                      <a:pt x="153" y="429"/>
                    </a:lnTo>
                    <a:lnTo>
                      <a:pt x="162" y="409"/>
                    </a:lnTo>
                    <a:lnTo>
                      <a:pt x="148" y="385"/>
                    </a:lnTo>
                    <a:lnTo>
                      <a:pt x="148" y="383"/>
                    </a:lnTo>
                    <a:lnTo>
                      <a:pt x="131" y="333"/>
                    </a:lnTo>
                    <a:lnTo>
                      <a:pt x="15" y="250"/>
                    </a:lnTo>
                    <a:lnTo>
                      <a:pt x="22" y="174"/>
                    </a:lnTo>
                    <a:lnTo>
                      <a:pt x="0" y="154"/>
                    </a:lnTo>
                    <a:lnTo>
                      <a:pt x="15" y="124"/>
                    </a:lnTo>
                    <a:lnTo>
                      <a:pt x="48" y="102"/>
                    </a:lnTo>
                    <a:lnTo>
                      <a:pt x="46" y="39"/>
                    </a:lnTo>
                    <a:lnTo>
                      <a:pt x="57" y="28"/>
                    </a:lnTo>
                    <a:lnTo>
                      <a:pt x="83" y="34"/>
                    </a:lnTo>
                    <a:lnTo>
                      <a:pt x="159" y="0"/>
                    </a:lnTo>
                    <a:lnTo>
                      <a:pt x="153" y="39"/>
                    </a:lnTo>
                    <a:lnTo>
                      <a:pt x="194" y="41"/>
                    </a:lnTo>
                    <a:lnTo>
                      <a:pt x="218" y="65"/>
                    </a:lnTo>
                    <a:lnTo>
                      <a:pt x="378" y="98"/>
                    </a:lnTo>
                    <a:lnTo>
                      <a:pt x="406" y="124"/>
                    </a:lnTo>
                    <a:lnTo>
                      <a:pt x="403" y="159"/>
                    </a:lnTo>
                    <a:lnTo>
                      <a:pt x="417" y="157"/>
                    </a:lnTo>
                    <a:lnTo>
                      <a:pt x="415" y="180"/>
                    </a:lnTo>
                    <a:lnTo>
                      <a:pt x="428" y="187"/>
                    </a:lnTo>
                    <a:lnTo>
                      <a:pt x="403" y="231"/>
                    </a:lnTo>
                    <a:lnTo>
                      <a:pt x="408" y="252"/>
                    </a:lnTo>
                    <a:lnTo>
                      <a:pt x="478" y="165"/>
                    </a:lnTo>
                    <a:lnTo>
                      <a:pt x="432" y="307"/>
                    </a:lnTo>
                    <a:lnTo>
                      <a:pt x="423" y="392"/>
                    </a:lnTo>
                    <a:lnTo>
                      <a:pt x="438" y="477"/>
                    </a:lnTo>
                    <a:lnTo>
                      <a:pt x="220" y="492"/>
                    </a:lnTo>
                    <a:lnTo>
                      <a:pt x="201" y="492"/>
                    </a:lnTo>
                  </a:path>
                </a:pathLst>
              </a:custGeom>
              <a:solidFill>
                <a:schemeClr val="bg1">
                  <a:alpha val="50195"/>
                </a:schemeClr>
              </a:solidFill>
              <a:ln w="12700">
                <a:solidFill>
                  <a:srgbClr val="003399"/>
                </a:solidFill>
                <a:round/>
                <a:headEnd/>
                <a:tailEnd/>
              </a:ln>
            </p:spPr>
            <p:txBody>
              <a:bodyPr/>
              <a:lstStyle/>
              <a:p>
                <a:endParaRPr lang="en-US"/>
              </a:p>
            </p:txBody>
          </p:sp>
          <p:sp>
            <p:nvSpPr>
              <p:cNvPr id="211009" name="Freeform 28"/>
              <p:cNvSpPr>
                <a:spLocks noChangeAspect="1"/>
              </p:cNvSpPr>
              <p:nvPr/>
            </p:nvSpPr>
            <p:spPr bwMode="auto">
              <a:xfrm>
                <a:off x="3708" y="1228"/>
                <a:ext cx="333" cy="442"/>
              </a:xfrm>
              <a:custGeom>
                <a:avLst/>
                <a:gdLst>
                  <a:gd name="T0" fmla="*/ 85 w 348"/>
                  <a:gd name="T1" fmla="*/ 222 h 462"/>
                  <a:gd name="T2" fmla="*/ 0 w 348"/>
                  <a:gd name="T3" fmla="*/ 228 h 462"/>
                  <a:gd name="T4" fmla="*/ 24 w 348"/>
                  <a:gd name="T5" fmla="*/ 177 h 462"/>
                  <a:gd name="T6" fmla="*/ 8 w 348"/>
                  <a:gd name="T7" fmla="*/ 124 h 462"/>
                  <a:gd name="T8" fmla="*/ 11 w 348"/>
                  <a:gd name="T9" fmla="*/ 67 h 462"/>
                  <a:gd name="T10" fmla="*/ 33 w 348"/>
                  <a:gd name="T11" fmla="*/ 35 h 462"/>
                  <a:gd name="T12" fmla="*/ 31 w 348"/>
                  <a:gd name="T13" fmla="*/ 57 h 462"/>
                  <a:gd name="T14" fmla="*/ 36 w 348"/>
                  <a:gd name="T15" fmla="*/ 47 h 462"/>
                  <a:gd name="T16" fmla="*/ 39 w 348"/>
                  <a:gd name="T17" fmla="*/ 58 h 462"/>
                  <a:gd name="T18" fmla="*/ 41 w 348"/>
                  <a:gd name="T19" fmla="*/ 31 h 462"/>
                  <a:gd name="T20" fmla="*/ 56 w 348"/>
                  <a:gd name="T21" fmla="*/ 25 h 462"/>
                  <a:gd name="T22" fmla="*/ 49 w 348"/>
                  <a:gd name="T23" fmla="*/ 11 h 462"/>
                  <a:gd name="T24" fmla="*/ 60 w 348"/>
                  <a:gd name="T25" fmla="*/ 0 h 462"/>
                  <a:gd name="T26" fmla="*/ 114 w 348"/>
                  <a:gd name="T27" fmla="*/ 19 h 462"/>
                  <a:gd name="T28" fmla="*/ 124 w 348"/>
                  <a:gd name="T29" fmla="*/ 33 h 462"/>
                  <a:gd name="T30" fmla="*/ 117 w 348"/>
                  <a:gd name="T31" fmla="*/ 36 h 462"/>
                  <a:gd name="T32" fmla="*/ 126 w 348"/>
                  <a:gd name="T33" fmla="*/ 53 h 462"/>
                  <a:gd name="T34" fmla="*/ 126 w 348"/>
                  <a:gd name="T35" fmla="*/ 72 h 462"/>
                  <a:gd name="T36" fmla="*/ 107 w 348"/>
                  <a:gd name="T37" fmla="*/ 96 h 462"/>
                  <a:gd name="T38" fmla="*/ 107 w 348"/>
                  <a:gd name="T39" fmla="*/ 112 h 462"/>
                  <a:gd name="T40" fmla="*/ 119 w 348"/>
                  <a:gd name="T41" fmla="*/ 114 h 462"/>
                  <a:gd name="T42" fmla="*/ 144 w 348"/>
                  <a:gd name="T43" fmla="*/ 85 h 462"/>
                  <a:gd name="T44" fmla="*/ 159 w 348"/>
                  <a:gd name="T45" fmla="*/ 97 h 462"/>
                  <a:gd name="T46" fmla="*/ 171 w 348"/>
                  <a:gd name="T47" fmla="*/ 141 h 462"/>
                  <a:gd name="T48" fmla="*/ 171 w 348"/>
                  <a:gd name="T49" fmla="*/ 159 h 462"/>
                  <a:gd name="T50" fmla="*/ 168 w 348"/>
                  <a:gd name="T51" fmla="*/ 165 h 462"/>
                  <a:gd name="T52" fmla="*/ 166 w 348"/>
                  <a:gd name="T53" fmla="*/ 159 h 462"/>
                  <a:gd name="T54" fmla="*/ 160 w 348"/>
                  <a:gd name="T55" fmla="*/ 163 h 462"/>
                  <a:gd name="T56" fmla="*/ 141 w 348"/>
                  <a:gd name="T57" fmla="*/ 213 h 462"/>
                  <a:gd name="T58" fmla="*/ 102 w 348"/>
                  <a:gd name="T59" fmla="*/ 221 h 462"/>
                  <a:gd name="T60" fmla="*/ 85 w 348"/>
                  <a:gd name="T61" fmla="*/ 222 h 46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48"/>
                  <a:gd name="T94" fmla="*/ 0 h 462"/>
                  <a:gd name="T95" fmla="*/ 348 w 348"/>
                  <a:gd name="T96" fmla="*/ 462 h 46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48" h="462">
                    <a:moveTo>
                      <a:pt x="172" y="451"/>
                    </a:moveTo>
                    <a:lnTo>
                      <a:pt x="0" y="462"/>
                    </a:lnTo>
                    <a:lnTo>
                      <a:pt x="47" y="359"/>
                    </a:lnTo>
                    <a:lnTo>
                      <a:pt x="8" y="252"/>
                    </a:lnTo>
                    <a:lnTo>
                      <a:pt x="19" y="135"/>
                    </a:lnTo>
                    <a:lnTo>
                      <a:pt x="69" y="72"/>
                    </a:lnTo>
                    <a:lnTo>
                      <a:pt x="63" y="117"/>
                    </a:lnTo>
                    <a:lnTo>
                      <a:pt x="74" y="94"/>
                    </a:lnTo>
                    <a:lnTo>
                      <a:pt x="78" y="118"/>
                    </a:lnTo>
                    <a:lnTo>
                      <a:pt x="82" y="63"/>
                    </a:lnTo>
                    <a:lnTo>
                      <a:pt x="115" y="48"/>
                    </a:lnTo>
                    <a:lnTo>
                      <a:pt x="98" y="26"/>
                    </a:lnTo>
                    <a:lnTo>
                      <a:pt x="122" y="0"/>
                    </a:lnTo>
                    <a:lnTo>
                      <a:pt x="230" y="37"/>
                    </a:lnTo>
                    <a:lnTo>
                      <a:pt x="252" y="69"/>
                    </a:lnTo>
                    <a:lnTo>
                      <a:pt x="237" y="74"/>
                    </a:lnTo>
                    <a:lnTo>
                      <a:pt x="254" y="107"/>
                    </a:lnTo>
                    <a:lnTo>
                      <a:pt x="254" y="146"/>
                    </a:lnTo>
                    <a:lnTo>
                      <a:pt x="217" y="194"/>
                    </a:lnTo>
                    <a:lnTo>
                      <a:pt x="217" y="226"/>
                    </a:lnTo>
                    <a:lnTo>
                      <a:pt x="241" y="231"/>
                    </a:lnTo>
                    <a:lnTo>
                      <a:pt x="289" y="172"/>
                    </a:lnTo>
                    <a:lnTo>
                      <a:pt x="322" y="196"/>
                    </a:lnTo>
                    <a:lnTo>
                      <a:pt x="348" y="285"/>
                    </a:lnTo>
                    <a:lnTo>
                      <a:pt x="346" y="322"/>
                    </a:lnTo>
                    <a:lnTo>
                      <a:pt x="340" y="335"/>
                    </a:lnTo>
                    <a:lnTo>
                      <a:pt x="335" y="322"/>
                    </a:lnTo>
                    <a:lnTo>
                      <a:pt x="324" y="329"/>
                    </a:lnTo>
                    <a:lnTo>
                      <a:pt x="285" y="434"/>
                    </a:lnTo>
                    <a:lnTo>
                      <a:pt x="206" y="447"/>
                    </a:lnTo>
                    <a:lnTo>
                      <a:pt x="172" y="451"/>
                    </a:lnTo>
                  </a:path>
                </a:pathLst>
              </a:custGeom>
              <a:solidFill>
                <a:schemeClr val="bg1">
                  <a:alpha val="50195"/>
                </a:schemeClr>
              </a:solidFill>
              <a:ln w="12700">
                <a:solidFill>
                  <a:srgbClr val="003399"/>
                </a:solidFill>
                <a:round/>
                <a:headEnd/>
                <a:tailEnd/>
              </a:ln>
            </p:spPr>
            <p:txBody>
              <a:bodyPr/>
              <a:lstStyle/>
              <a:p>
                <a:endParaRPr lang="en-US"/>
              </a:p>
            </p:txBody>
          </p:sp>
          <p:sp>
            <p:nvSpPr>
              <p:cNvPr id="211010" name="Freeform 29"/>
              <p:cNvSpPr>
                <a:spLocks noChangeAspect="1"/>
              </p:cNvSpPr>
              <p:nvPr/>
            </p:nvSpPr>
            <p:spPr bwMode="auto">
              <a:xfrm>
                <a:off x="3391" y="1073"/>
                <a:ext cx="492" cy="250"/>
              </a:xfrm>
              <a:custGeom>
                <a:avLst/>
                <a:gdLst>
                  <a:gd name="T0" fmla="*/ 263 w 513"/>
                  <a:gd name="T1" fmla="*/ 69 h 261"/>
                  <a:gd name="T2" fmla="*/ 235 w 513"/>
                  <a:gd name="T3" fmla="*/ 67 h 261"/>
                  <a:gd name="T4" fmla="*/ 231 w 513"/>
                  <a:gd name="T5" fmla="*/ 78 h 261"/>
                  <a:gd name="T6" fmla="*/ 199 w 513"/>
                  <a:gd name="T7" fmla="*/ 69 h 261"/>
                  <a:gd name="T8" fmla="*/ 169 w 513"/>
                  <a:gd name="T9" fmla="*/ 79 h 261"/>
                  <a:gd name="T10" fmla="*/ 157 w 513"/>
                  <a:gd name="T11" fmla="*/ 98 h 261"/>
                  <a:gd name="T12" fmla="*/ 157 w 513"/>
                  <a:gd name="T13" fmla="*/ 84 h 261"/>
                  <a:gd name="T14" fmla="*/ 143 w 513"/>
                  <a:gd name="T15" fmla="*/ 95 h 261"/>
                  <a:gd name="T16" fmla="*/ 143 w 513"/>
                  <a:gd name="T17" fmla="*/ 84 h 261"/>
                  <a:gd name="T18" fmla="*/ 120 w 513"/>
                  <a:gd name="T19" fmla="*/ 131 h 261"/>
                  <a:gd name="T20" fmla="*/ 114 w 513"/>
                  <a:gd name="T21" fmla="*/ 127 h 261"/>
                  <a:gd name="T22" fmla="*/ 114 w 513"/>
                  <a:gd name="T23" fmla="*/ 115 h 261"/>
                  <a:gd name="T24" fmla="*/ 106 w 513"/>
                  <a:gd name="T25" fmla="*/ 117 h 261"/>
                  <a:gd name="T26" fmla="*/ 109 w 513"/>
                  <a:gd name="T27" fmla="*/ 100 h 261"/>
                  <a:gd name="T28" fmla="*/ 94 w 513"/>
                  <a:gd name="T29" fmla="*/ 86 h 261"/>
                  <a:gd name="T30" fmla="*/ 12 w 513"/>
                  <a:gd name="T31" fmla="*/ 70 h 261"/>
                  <a:gd name="T32" fmla="*/ 0 w 513"/>
                  <a:gd name="T33" fmla="*/ 57 h 261"/>
                  <a:gd name="T34" fmla="*/ 100 w 513"/>
                  <a:gd name="T35" fmla="*/ 0 h 261"/>
                  <a:gd name="T36" fmla="*/ 103 w 513"/>
                  <a:gd name="T37" fmla="*/ 10 h 261"/>
                  <a:gd name="T38" fmla="*/ 76 w 513"/>
                  <a:gd name="T39" fmla="*/ 30 h 261"/>
                  <a:gd name="T40" fmla="*/ 78 w 513"/>
                  <a:gd name="T41" fmla="*/ 43 h 261"/>
                  <a:gd name="T42" fmla="*/ 89 w 513"/>
                  <a:gd name="T43" fmla="*/ 31 h 261"/>
                  <a:gd name="T44" fmla="*/ 85 w 513"/>
                  <a:gd name="T45" fmla="*/ 37 h 261"/>
                  <a:gd name="T46" fmla="*/ 102 w 513"/>
                  <a:gd name="T47" fmla="*/ 33 h 261"/>
                  <a:gd name="T48" fmla="*/ 124 w 513"/>
                  <a:gd name="T49" fmla="*/ 54 h 261"/>
                  <a:gd name="T50" fmla="*/ 151 w 513"/>
                  <a:gd name="T51" fmla="*/ 55 h 261"/>
                  <a:gd name="T52" fmla="*/ 169 w 513"/>
                  <a:gd name="T53" fmla="*/ 39 h 261"/>
                  <a:gd name="T54" fmla="*/ 218 w 513"/>
                  <a:gd name="T55" fmla="*/ 29 h 261"/>
                  <a:gd name="T56" fmla="*/ 218 w 513"/>
                  <a:gd name="T57" fmla="*/ 47 h 261"/>
                  <a:gd name="T58" fmla="*/ 247 w 513"/>
                  <a:gd name="T59" fmla="*/ 43 h 261"/>
                  <a:gd name="T60" fmla="*/ 248 w 513"/>
                  <a:gd name="T61" fmla="*/ 57 h 261"/>
                  <a:gd name="T62" fmla="*/ 263 w 513"/>
                  <a:gd name="T63" fmla="*/ 69 h 26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13"/>
                  <a:gd name="T97" fmla="*/ 0 h 261"/>
                  <a:gd name="T98" fmla="*/ 513 w 513"/>
                  <a:gd name="T99" fmla="*/ 261 h 26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13" h="261">
                    <a:moveTo>
                      <a:pt x="513" y="137"/>
                    </a:moveTo>
                    <a:lnTo>
                      <a:pt x="458" y="133"/>
                    </a:lnTo>
                    <a:lnTo>
                      <a:pt x="452" y="154"/>
                    </a:lnTo>
                    <a:lnTo>
                      <a:pt x="390" y="137"/>
                    </a:lnTo>
                    <a:lnTo>
                      <a:pt x="330" y="157"/>
                    </a:lnTo>
                    <a:lnTo>
                      <a:pt x="308" y="196"/>
                    </a:lnTo>
                    <a:lnTo>
                      <a:pt x="308" y="167"/>
                    </a:lnTo>
                    <a:lnTo>
                      <a:pt x="279" y="189"/>
                    </a:lnTo>
                    <a:lnTo>
                      <a:pt x="277" y="167"/>
                    </a:lnTo>
                    <a:lnTo>
                      <a:pt x="234" y="261"/>
                    </a:lnTo>
                    <a:lnTo>
                      <a:pt x="221" y="254"/>
                    </a:lnTo>
                    <a:lnTo>
                      <a:pt x="223" y="231"/>
                    </a:lnTo>
                    <a:lnTo>
                      <a:pt x="209" y="233"/>
                    </a:lnTo>
                    <a:lnTo>
                      <a:pt x="212" y="198"/>
                    </a:lnTo>
                    <a:lnTo>
                      <a:pt x="184" y="172"/>
                    </a:lnTo>
                    <a:lnTo>
                      <a:pt x="24" y="139"/>
                    </a:lnTo>
                    <a:lnTo>
                      <a:pt x="0" y="115"/>
                    </a:lnTo>
                    <a:lnTo>
                      <a:pt x="194" y="0"/>
                    </a:lnTo>
                    <a:lnTo>
                      <a:pt x="201" y="10"/>
                    </a:lnTo>
                    <a:lnTo>
                      <a:pt x="149" y="58"/>
                    </a:lnTo>
                    <a:lnTo>
                      <a:pt x="151" y="84"/>
                    </a:lnTo>
                    <a:lnTo>
                      <a:pt x="175" y="60"/>
                    </a:lnTo>
                    <a:lnTo>
                      <a:pt x="166" y="74"/>
                    </a:lnTo>
                    <a:lnTo>
                      <a:pt x="199" y="67"/>
                    </a:lnTo>
                    <a:lnTo>
                      <a:pt x="240" y="106"/>
                    </a:lnTo>
                    <a:lnTo>
                      <a:pt x="295" y="109"/>
                    </a:lnTo>
                    <a:lnTo>
                      <a:pt x="332" y="78"/>
                    </a:lnTo>
                    <a:lnTo>
                      <a:pt x="425" y="56"/>
                    </a:lnTo>
                    <a:lnTo>
                      <a:pt x="425" y="91"/>
                    </a:lnTo>
                    <a:lnTo>
                      <a:pt x="482" y="85"/>
                    </a:lnTo>
                    <a:lnTo>
                      <a:pt x="487" y="115"/>
                    </a:lnTo>
                    <a:lnTo>
                      <a:pt x="513" y="137"/>
                    </a:lnTo>
                  </a:path>
                </a:pathLst>
              </a:custGeom>
              <a:solidFill>
                <a:schemeClr val="bg1">
                  <a:alpha val="50195"/>
                </a:schemeClr>
              </a:solidFill>
              <a:ln w="12700">
                <a:solidFill>
                  <a:srgbClr val="003399"/>
                </a:solidFill>
                <a:round/>
                <a:headEnd/>
                <a:tailEnd/>
              </a:ln>
            </p:spPr>
            <p:txBody>
              <a:bodyPr/>
              <a:lstStyle/>
              <a:p>
                <a:endParaRPr lang="en-US"/>
              </a:p>
            </p:txBody>
          </p:sp>
          <p:sp>
            <p:nvSpPr>
              <p:cNvPr id="211011" name="Freeform 30"/>
              <p:cNvSpPr>
                <a:spLocks noChangeAspect="1"/>
              </p:cNvSpPr>
              <p:nvPr/>
            </p:nvSpPr>
            <p:spPr bwMode="auto">
              <a:xfrm>
                <a:off x="3347" y="1601"/>
                <a:ext cx="338" cy="593"/>
              </a:xfrm>
              <a:custGeom>
                <a:avLst/>
                <a:gdLst>
                  <a:gd name="T0" fmla="*/ 114 w 352"/>
                  <a:gd name="T1" fmla="*/ 311 h 619"/>
                  <a:gd name="T2" fmla="*/ 97 w 352"/>
                  <a:gd name="T3" fmla="*/ 298 h 619"/>
                  <a:gd name="T4" fmla="*/ 97 w 352"/>
                  <a:gd name="T5" fmla="*/ 277 h 619"/>
                  <a:gd name="T6" fmla="*/ 54 w 352"/>
                  <a:gd name="T7" fmla="*/ 248 h 619"/>
                  <a:gd name="T8" fmla="*/ 63 w 352"/>
                  <a:gd name="T9" fmla="*/ 211 h 619"/>
                  <a:gd name="T10" fmla="*/ 51 w 352"/>
                  <a:gd name="T11" fmla="*/ 207 h 619"/>
                  <a:gd name="T12" fmla="*/ 40 w 352"/>
                  <a:gd name="T13" fmla="*/ 210 h 619"/>
                  <a:gd name="T14" fmla="*/ 34 w 352"/>
                  <a:gd name="T15" fmla="*/ 190 h 619"/>
                  <a:gd name="T16" fmla="*/ 12 w 352"/>
                  <a:gd name="T17" fmla="*/ 171 h 619"/>
                  <a:gd name="T18" fmla="*/ 0 w 352"/>
                  <a:gd name="T19" fmla="*/ 157 h 619"/>
                  <a:gd name="T20" fmla="*/ 1 w 352"/>
                  <a:gd name="T21" fmla="*/ 130 h 619"/>
                  <a:gd name="T22" fmla="*/ 1 w 352"/>
                  <a:gd name="T23" fmla="*/ 128 h 619"/>
                  <a:gd name="T24" fmla="*/ 0 w 352"/>
                  <a:gd name="T25" fmla="*/ 119 h 619"/>
                  <a:gd name="T26" fmla="*/ 12 w 352"/>
                  <a:gd name="T27" fmla="*/ 110 h 619"/>
                  <a:gd name="T28" fmla="*/ 20 w 352"/>
                  <a:gd name="T29" fmla="*/ 95 h 619"/>
                  <a:gd name="T30" fmla="*/ 12 w 352"/>
                  <a:gd name="T31" fmla="*/ 71 h 619"/>
                  <a:gd name="T32" fmla="*/ 38 w 352"/>
                  <a:gd name="T33" fmla="*/ 62 h 619"/>
                  <a:gd name="T34" fmla="*/ 51 w 352"/>
                  <a:gd name="T35" fmla="*/ 45 h 619"/>
                  <a:gd name="T36" fmla="*/ 51 w 352"/>
                  <a:gd name="T37" fmla="*/ 28 h 619"/>
                  <a:gd name="T38" fmla="*/ 29 w 352"/>
                  <a:gd name="T39" fmla="*/ 11 h 619"/>
                  <a:gd name="T40" fmla="*/ 36 w 352"/>
                  <a:gd name="T41" fmla="*/ 11 h 619"/>
                  <a:gd name="T42" fmla="*/ 151 w 352"/>
                  <a:gd name="T43" fmla="*/ 0 h 619"/>
                  <a:gd name="T44" fmla="*/ 167 w 352"/>
                  <a:gd name="T45" fmla="*/ 41 h 619"/>
                  <a:gd name="T46" fmla="*/ 178 w 352"/>
                  <a:gd name="T47" fmla="*/ 174 h 619"/>
                  <a:gd name="T48" fmla="*/ 174 w 352"/>
                  <a:gd name="T49" fmla="*/ 186 h 619"/>
                  <a:gd name="T50" fmla="*/ 184 w 352"/>
                  <a:gd name="T51" fmla="*/ 210 h 619"/>
                  <a:gd name="T52" fmla="*/ 164 w 352"/>
                  <a:gd name="T53" fmla="*/ 239 h 619"/>
                  <a:gd name="T54" fmla="*/ 164 w 352"/>
                  <a:gd name="T55" fmla="*/ 264 h 619"/>
                  <a:gd name="T56" fmla="*/ 159 w 352"/>
                  <a:gd name="T57" fmla="*/ 271 h 619"/>
                  <a:gd name="T58" fmla="*/ 163 w 352"/>
                  <a:gd name="T59" fmla="*/ 281 h 619"/>
                  <a:gd name="T60" fmla="*/ 146 w 352"/>
                  <a:gd name="T61" fmla="*/ 287 h 619"/>
                  <a:gd name="T62" fmla="*/ 147 w 352"/>
                  <a:gd name="T63" fmla="*/ 305 h 619"/>
                  <a:gd name="T64" fmla="*/ 123 w 352"/>
                  <a:gd name="T65" fmla="*/ 298 h 619"/>
                  <a:gd name="T66" fmla="*/ 113 w 352"/>
                  <a:gd name="T67" fmla="*/ 309 h 619"/>
                  <a:gd name="T68" fmla="*/ 114 w 352"/>
                  <a:gd name="T69" fmla="*/ 311 h 61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2"/>
                  <a:gd name="T106" fmla="*/ 0 h 619"/>
                  <a:gd name="T107" fmla="*/ 352 w 352"/>
                  <a:gd name="T108" fmla="*/ 619 h 61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2" h="619">
                    <a:moveTo>
                      <a:pt x="219" y="619"/>
                    </a:moveTo>
                    <a:lnTo>
                      <a:pt x="186" y="592"/>
                    </a:lnTo>
                    <a:lnTo>
                      <a:pt x="184" y="549"/>
                    </a:lnTo>
                    <a:lnTo>
                      <a:pt x="103" y="492"/>
                    </a:lnTo>
                    <a:lnTo>
                      <a:pt x="121" y="422"/>
                    </a:lnTo>
                    <a:lnTo>
                      <a:pt x="96" y="410"/>
                    </a:lnTo>
                    <a:lnTo>
                      <a:pt x="77" y="418"/>
                    </a:lnTo>
                    <a:lnTo>
                      <a:pt x="64" y="377"/>
                    </a:lnTo>
                    <a:lnTo>
                      <a:pt x="24" y="342"/>
                    </a:lnTo>
                    <a:lnTo>
                      <a:pt x="0" y="311"/>
                    </a:lnTo>
                    <a:lnTo>
                      <a:pt x="1" y="257"/>
                    </a:lnTo>
                    <a:lnTo>
                      <a:pt x="1" y="255"/>
                    </a:lnTo>
                    <a:lnTo>
                      <a:pt x="0" y="235"/>
                    </a:lnTo>
                    <a:lnTo>
                      <a:pt x="25" y="218"/>
                    </a:lnTo>
                    <a:lnTo>
                      <a:pt x="36" y="189"/>
                    </a:lnTo>
                    <a:lnTo>
                      <a:pt x="27" y="139"/>
                    </a:lnTo>
                    <a:lnTo>
                      <a:pt x="75" y="122"/>
                    </a:lnTo>
                    <a:lnTo>
                      <a:pt x="96" y="87"/>
                    </a:lnTo>
                    <a:lnTo>
                      <a:pt x="96" y="54"/>
                    </a:lnTo>
                    <a:lnTo>
                      <a:pt x="53" y="15"/>
                    </a:lnTo>
                    <a:lnTo>
                      <a:pt x="72" y="15"/>
                    </a:lnTo>
                    <a:lnTo>
                      <a:pt x="290" y="0"/>
                    </a:lnTo>
                    <a:lnTo>
                      <a:pt x="319" y="81"/>
                    </a:lnTo>
                    <a:lnTo>
                      <a:pt x="341" y="346"/>
                    </a:lnTo>
                    <a:lnTo>
                      <a:pt x="332" y="372"/>
                    </a:lnTo>
                    <a:lnTo>
                      <a:pt x="352" y="416"/>
                    </a:lnTo>
                    <a:lnTo>
                      <a:pt x="314" y="475"/>
                    </a:lnTo>
                    <a:lnTo>
                      <a:pt x="315" y="525"/>
                    </a:lnTo>
                    <a:lnTo>
                      <a:pt x="304" y="540"/>
                    </a:lnTo>
                    <a:lnTo>
                      <a:pt x="312" y="558"/>
                    </a:lnTo>
                    <a:lnTo>
                      <a:pt x="279" y="571"/>
                    </a:lnTo>
                    <a:lnTo>
                      <a:pt x="280" y="606"/>
                    </a:lnTo>
                    <a:lnTo>
                      <a:pt x="234" y="593"/>
                    </a:lnTo>
                    <a:lnTo>
                      <a:pt x="218" y="616"/>
                    </a:lnTo>
                    <a:lnTo>
                      <a:pt x="219" y="619"/>
                    </a:lnTo>
                  </a:path>
                </a:pathLst>
              </a:custGeom>
              <a:solidFill>
                <a:schemeClr val="bg1">
                  <a:alpha val="50195"/>
                </a:schemeClr>
              </a:solidFill>
              <a:ln w="12700">
                <a:solidFill>
                  <a:srgbClr val="003399"/>
                </a:solidFill>
                <a:round/>
                <a:headEnd/>
                <a:tailEnd/>
              </a:ln>
            </p:spPr>
            <p:txBody>
              <a:bodyPr/>
              <a:lstStyle/>
              <a:p>
                <a:endParaRPr lang="en-US"/>
              </a:p>
            </p:txBody>
          </p:sp>
          <p:sp>
            <p:nvSpPr>
              <p:cNvPr id="211012" name="Freeform 31"/>
              <p:cNvSpPr>
                <a:spLocks noChangeAspect="1"/>
              </p:cNvSpPr>
              <p:nvPr/>
            </p:nvSpPr>
            <p:spPr bwMode="auto">
              <a:xfrm>
                <a:off x="3648" y="1659"/>
                <a:ext cx="258" cy="445"/>
              </a:xfrm>
              <a:custGeom>
                <a:avLst/>
                <a:gdLst>
                  <a:gd name="T0" fmla="*/ 1 w 269"/>
                  <a:gd name="T1" fmla="*/ 237 h 464"/>
                  <a:gd name="T2" fmla="*/ 0 w 269"/>
                  <a:gd name="T3" fmla="*/ 212 h 464"/>
                  <a:gd name="T4" fmla="*/ 21 w 269"/>
                  <a:gd name="T5" fmla="*/ 182 h 464"/>
                  <a:gd name="T6" fmla="*/ 12 w 269"/>
                  <a:gd name="T7" fmla="*/ 160 h 464"/>
                  <a:gd name="T8" fmla="*/ 12 w 269"/>
                  <a:gd name="T9" fmla="*/ 146 h 464"/>
                  <a:gd name="T10" fmla="*/ 5 w 269"/>
                  <a:gd name="T11" fmla="*/ 12 h 464"/>
                  <a:gd name="T12" fmla="*/ 17 w 269"/>
                  <a:gd name="T13" fmla="*/ 16 h 464"/>
                  <a:gd name="T14" fmla="*/ 32 w 269"/>
                  <a:gd name="T15" fmla="*/ 11 h 464"/>
                  <a:gd name="T16" fmla="*/ 120 w 269"/>
                  <a:gd name="T17" fmla="*/ 0 h 464"/>
                  <a:gd name="T18" fmla="*/ 137 w 269"/>
                  <a:gd name="T19" fmla="*/ 148 h 464"/>
                  <a:gd name="T20" fmla="*/ 137 w 269"/>
                  <a:gd name="T21" fmla="*/ 167 h 464"/>
                  <a:gd name="T22" fmla="*/ 112 w 269"/>
                  <a:gd name="T23" fmla="*/ 175 h 464"/>
                  <a:gd name="T24" fmla="*/ 112 w 269"/>
                  <a:gd name="T25" fmla="*/ 183 h 464"/>
                  <a:gd name="T26" fmla="*/ 93 w 269"/>
                  <a:gd name="T27" fmla="*/ 217 h 464"/>
                  <a:gd name="T28" fmla="*/ 81 w 269"/>
                  <a:gd name="T29" fmla="*/ 217 h 464"/>
                  <a:gd name="T30" fmla="*/ 76 w 269"/>
                  <a:gd name="T31" fmla="*/ 208 h 464"/>
                  <a:gd name="T32" fmla="*/ 63 w 269"/>
                  <a:gd name="T33" fmla="*/ 227 h 464"/>
                  <a:gd name="T34" fmla="*/ 55 w 269"/>
                  <a:gd name="T35" fmla="*/ 222 h 464"/>
                  <a:gd name="T36" fmla="*/ 43 w 269"/>
                  <a:gd name="T37" fmla="*/ 234 h 464"/>
                  <a:gd name="T38" fmla="*/ 20 w 269"/>
                  <a:gd name="T39" fmla="*/ 226 h 464"/>
                  <a:gd name="T40" fmla="*/ 19 w 269"/>
                  <a:gd name="T41" fmla="*/ 234 h 464"/>
                  <a:gd name="T42" fmla="*/ 12 w 269"/>
                  <a:gd name="T43" fmla="*/ 228 h 464"/>
                  <a:gd name="T44" fmla="*/ 1 w 269"/>
                  <a:gd name="T45" fmla="*/ 237 h 46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69"/>
                  <a:gd name="T70" fmla="*/ 0 h 464"/>
                  <a:gd name="T71" fmla="*/ 269 w 269"/>
                  <a:gd name="T72" fmla="*/ 464 h 46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69" h="464">
                    <a:moveTo>
                      <a:pt x="1" y="464"/>
                    </a:moveTo>
                    <a:lnTo>
                      <a:pt x="0" y="414"/>
                    </a:lnTo>
                    <a:lnTo>
                      <a:pt x="38" y="355"/>
                    </a:lnTo>
                    <a:lnTo>
                      <a:pt x="18" y="311"/>
                    </a:lnTo>
                    <a:lnTo>
                      <a:pt x="27" y="285"/>
                    </a:lnTo>
                    <a:lnTo>
                      <a:pt x="5" y="20"/>
                    </a:lnTo>
                    <a:lnTo>
                      <a:pt x="33" y="32"/>
                    </a:lnTo>
                    <a:lnTo>
                      <a:pt x="62" y="11"/>
                    </a:lnTo>
                    <a:lnTo>
                      <a:pt x="234" y="0"/>
                    </a:lnTo>
                    <a:lnTo>
                      <a:pt x="266" y="288"/>
                    </a:lnTo>
                    <a:lnTo>
                      <a:pt x="269" y="325"/>
                    </a:lnTo>
                    <a:lnTo>
                      <a:pt x="219" y="340"/>
                    </a:lnTo>
                    <a:lnTo>
                      <a:pt x="219" y="359"/>
                    </a:lnTo>
                    <a:lnTo>
                      <a:pt x="181" y="423"/>
                    </a:lnTo>
                    <a:lnTo>
                      <a:pt x="157" y="423"/>
                    </a:lnTo>
                    <a:lnTo>
                      <a:pt x="146" y="405"/>
                    </a:lnTo>
                    <a:lnTo>
                      <a:pt x="123" y="446"/>
                    </a:lnTo>
                    <a:lnTo>
                      <a:pt x="107" y="433"/>
                    </a:lnTo>
                    <a:lnTo>
                      <a:pt x="83" y="457"/>
                    </a:lnTo>
                    <a:lnTo>
                      <a:pt x="37" y="440"/>
                    </a:lnTo>
                    <a:lnTo>
                      <a:pt x="35" y="457"/>
                    </a:lnTo>
                    <a:lnTo>
                      <a:pt x="13" y="447"/>
                    </a:lnTo>
                    <a:lnTo>
                      <a:pt x="1" y="464"/>
                    </a:lnTo>
                  </a:path>
                </a:pathLst>
              </a:custGeom>
              <a:solidFill>
                <a:schemeClr val="bg1">
                  <a:alpha val="50195"/>
                </a:schemeClr>
              </a:solidFill>
              <a:ln w="12700">
                <a:solidFill>
                  <a:srgbClr val="003399"/>
                </a:solidFill>
                <a:round/>
                <a:headEnd/>
                <a:tailEnd/>
              </a:ln>
            </p:spPr>
            <p:txBody>
              <a:bodyPr/>
              <a:lstStyle/>
              <a:p>
                <a:endParaRPr lang="en-US"/>
              </a:p>
            </p:txBody>
          </p:sp>
          <p:sp>
            <p:nvSpPr>
              <p:cNvPr id="211013" name="Freeform 32"/>
              <p:cNvSpPr>
                <a:spLocks noChangeAspect="1"/>
              </p:cNvSpPr>
              <p:nvPr/>
            </p:nvSpPr>
            <p:spPr bwMode="auto">
              <a:xfrm>
                <a:off x="3874" y="1585"/>
                <a:ext cx="359" cy="402"/>
              </a:xfrm>
              <a:custGeom>
                <a:avLst/>
                <a:gdLst>
                  <a:gd name="T0" fmla="*/ 187 w 375"/>
                  <a:gd name="T1" fmla="*/ 73 h 420"/>
                  <a:gd name="T2" fmla="*/ 181 w 375"/>
                  <a:gd name="T3" fmla="*/ 78 h 420"/>
                  <a:gd name="T4" fmla="*/ 186 w 375"/>
                  <a:gd name="T5" fmla="*/ 92 h 420"/>
                  <a:gd name="T6" fmla="*/ 181 w 375"/>
                  <a:gd name="T7" fmla="*/ 132 h 420"/>
                  <a:gd name="T8" fmla="*/ 147 w 375"/>
                  <a:gd name="T9" fmla="*/ 157 h 420"/>
                  <a:gd name="T10" fmla="*/ 147 w 375"/>
                  <a:gd name="T11" fmla="*/ 174 h 420"/>
                  <a:gd name="T12" fmla="*/ 134 w 375"/>
                  <a:gd name="T13" fmla="*/ 173 h 420"/>
                  <a:gd name="T14" fmla="*/ 133 w 375"/>
                  <a:gd name="T15" fmla="*/ 196 h 420"/>
                  <a:gd name="T16" fmla="*/ 118 w 375"/>
                  <a:gd name="T17" fmla="*/ 209 h 420"/>
                  <a:gd name="T18" fmla="*/ 118 w 375"/>
                  <a:gd name="T19" fmla="*/ 207 h 420"/>
                  <a:gd name="T20" fmla="*/ 101 w 375"/>
                  <a:gd name="T21" fmla="*/ 191 h 420"/>
                  <a:gd name="T22" fmla="*/ 69 w 375"/>
                  <a:gd name="T23" fmla="*/ 203 h 420"/>
                  <a:gd name="T24" fmla="*/ 43 w 375"/>
                  <a:gd name="T25" fmla="*/ 195 h 420"/>
                  <a:gd name="T26" fmla="*/ 32 w 375"/>
                  <a:gd name="T27" fmla="*/ 180 h 420"/>
                  <a:gd name="T28" fmla="*/ 14 w 375"/>
                  <a:gd name="T29" fmla="*/ 181 h 420"/>
                  <a:gd name="T30" fmla="*/ 0 w 375"/>
                  <a:gd name="T31" fmla="*/ 39 h 420"/>
                  <a:gd name="T32" fmla="*/ 16 w 375"/>
                  <a:gd name="T33" fmla="*/ 36 h 420"/>
                  <a:gd name="T34" fmla="*/ 55 w 375"/>
                  <a:gd name="T35" fmla="*/ 31 h 420"/>
                  <a:gd name="T36" fmla="*/ 54 w 375"/>
                  <a:gd name="T37" fmla="*/ 34 h 420"/>
                  <a:gd name="T38" fmla="*/ 87 w 375"/>
                  <a:gd name="T39" fmla="*/ 36 h 420"/>
                  <a:gd name="T40" fmla="*/ 79 w 375"/>
                  <a:gd name="T41" fmla="*/ 45 h 420"/>
                  <a:gd name="T42" fmla="*/ 99 w 375"/>
                  <a:gd name="T43" fmla="*/ 45 h 420"/>
                  <a:gd name="T44" fmla="*/ 132 w 375"/>
                  <a:gd name="T45" fmla="*/ 32 h 420"/>
                  <a:gd name="T46" fmla="*/ 142 w 375"/>
                  <a:gd name="T47" fmla="*/ 18 h 420"/>
                  <a:gd name="T48" fmla="*/ 174 w 375"/>
                  <a:gd name="T49" fmla="*/ 0 h 420"/>
                  <a:gd name="T50" fmla="*/ 186 w 375"/>
                  <a:gd name="T51" fmla="*/ 62 h 420"/>
                  <a:gd name="T52" fmla="*/ 187 w 375"/>
                  <a:gd name="T53" fmla="*/ 73 h 4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375"/>
                  <a:gd name="T82" fmla="*/ 0 h 420"/>
                  <a:gd name="T83" fmla="*/ 375 w 375"/>
                  <a:gd name="T84" fmla="*/ 420 h 42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375" h="420">
                    <a:moveTo>
                      <a:pt x="375" y="146"/>
                    </a:moveTo>
                    <a:lnTo>
                      <a:pt x="362" y="156"/>
                    </a:lnTo>
                    <a:lnTo>
                      <a:pt x="373" y="185"/>
                    </a:lnTo>
                    <a:lnTo>
                      <a:pt x="362" y="265"/>
                    </a:lnTo>
                    <a:lnTo>
                      <a:pt x="298" y="315"/>
                    </a:lnTo>
                    <a:lnTo>
                      <a:pt x="298" y="352"/>
                    </a:lnTo>
                    <a:lnTo>
                      <a:pt x="270" y="350"/>
                    </a:lnTo>
                    <a:lnTo>
                      <a:pt x="266" y="394"/>
                    </a:lnTo>
                    <a:lnTo>
                      <a:pt x="237" y="420"/>
                    </a:lnTo>
                    <a:lnTo>
                      <a:pt x="235" y="418"/>
                    </a:lnTo>
                    <a:lnTo>
                      <a:pt x="203" y="385"/>
                    </a:lnTo>
                    <a:lnTo>
                      <a:pt x="137" y="407"/>
                    </a:lnTo>
                    <a:lnTo>
                      <a:pt x="85" y="392"/>
                    </a:lnTo>
                    <a:lnTo>
                      <a:pt x="63" y="363"/>
                    </a:lnTo>
                    <a:lnTo>
                      <a:pt x="30" y="366"/>
                    </a:lnTo>
                    <a:lnTo>
                      <a:pt x="0" y="78"/>
                    </a:lnTo>
                    <a:lnTo>
                      <a:pt x="32" y="74"/>
                    </a:lnTo>
                    <a:lnTo>
                      <a:pt x="111" y="61"/>
                    </a:lnTo>
                    <a:lnTo>
                      <a:pt x="109" y="71"/>
                    </a:lnTo>
                    <a:lnTo>
                      <a:pt x="174" y="74"/>
                    </a:lnTo>
                    <a:lnTo>
                      <a:pt x="159" y="89"/>
                    </a:lnTo>
                    <a:lnTo>
                      <a:pt x="198" y="89"/>
                    </a:lnTo>
                    <a:lnTo>
                      <a:pt x="264" y="65"/>
                    </a:lnTo>
                    <a:lnTo>
                      <a:pt x="286" y="34"/>
                    </a:lnTo>
                    <a:lnTo>
                      <a:pt x="349" y="0"/>
                    </a:lnTo>
                    <a:lnTo>
                      <a:pt x="373" y="124"/>
                    </a:lnTo>
                    <a:lnTo>
                      <a:pt x="375" y="146"/>
                    </a:lnTo>
                  </a:path>
                </a:pathLst>
              </a:custGeom>
              <a:solidFill>
                <a:schemeClr val="bg1">
                  <a:alpha val="50195"/>
                </a:schemeClr>
              </a:solidFill>
              <a:ln w="12700">
                <a:solidFill>
                  <a:srgbClr val="003399"/>
                </a:solidFill>
                <a:round/>
                <a:headEnd/>
                <a:tailEnd/>
              </a:ln>
            </p:spPr>
            <p:txBody>
              <a:bodyPr/>
              <a:lstStyle/>
              <a:p>
                <a:endParaRPr lang="en-US"/>
              </a:p>
            </p:txBody>
          </p:sp>
          <p:sp>
            <p:nvSpPr>
              <p:cNvPr id="211014" name="Freeform 33"/>
              <p:cNvSpPr>
                <a:spLocks noChangeAspect="1"/>
              </p:cNvSpPr>
              <p:nvPr/>
            </p:nvSpPr>
            <p:spPr bwMode="auto">
              <a:xfrm>
                <a:off x="3544" y="1932"/>
                <a:ext cx="620" cy="317"/>
              </a:xfrm>
              <a:custGeom>
                <a:avLst/>
                <a:gdLst>
                  <a:gd name="T0" fmla="*/ 254 w 648"/>
                  <a:gd name="T1" fmla="*/ 136 h 331"/>
                  <a:gd name="T2" fmla="*/ 57 w 648"/>
                  <a:gd name="T3" fmla="*/ 153 h 331"/>
                  <a:gd name="T4" fmla="*/ 58 w 648"/>
                  <a:gd name="T5" fmla="*/ 162 h 331"/>
                  <a:gd name="T6" fmla="*/ 0 w 648"/>
                  <a:gd name="T7" fmla="*/ 166 h 331"/>
                  <a:gd name="T8" fmla="*/ 3 w 648"/>
                  <a:gd name="T9" fmla="*/ 160 h 331"/>
                  <a:gd name="T10" fmla="*/ 11 w 648"/>
                  <a:gd name="T11" fmla="*/ 161 h 331"/>
                  <a:gd name="T12" fmla="*/ 11 w 648"/>
                  <a:gd name="T13" fmla="*/ 136 h 331"/>
                  <a:gd name="T14" fmla="*/ 11 w 648"/>
                  <a:gd name="T15" fmla="*/ 136 h 331"/>
                  <a:gd name="T16" fmla="*/ 13 w 648"/>
                  <a:gd name="T17" fmla="*/ 124 h 331"/>
                  <a:gd name="T18" fmla="*/ 37 w 648"/>
                  <a:gd name="T19" fmla="*/ 130 h 331"/>
                  <a:gd name="T20" fmla="*/ 36 w 648"/>
                  <a:gd name="T21" fmla="*/ 113 h 331"/>
                  <a:gd name="T22" fmla="*/ 53 w 648"/>
                  <a:gd name="T23" fmla="*/ 105 h 331"/>
                  <a:gd name="T24" fmla="*/ 49 w 648"/>
                  <a:gd name="T25" fmla="*/ 97 h 331"/>
                  <a:gd name="T26" fmla="*/ 54 w 648"/>
                  <a:gd name="T27" fmla="*/ 90 h 331"/>
                  <a:gd name="T28" fmla="*/ 60 w 648"/>
                  <a:gd name="T29" fmla="*/ 81 h 331"/>
                  <a:gd name="T30" fmla="*/ 72 w 648"/>
                  <a:gd name="T31" fmla="*/ 86 h 331"/>
                  <a:gd name="T32" fmla="*/ 72 w 648"/>
                  <a:gd name="T33" fmla="*/ 78 h 331"/>
                  <a:gd name="T34" fmla="*/ 95 w 648"/>
                  <a:gd name="T35" fmla="*/ 86 h 331"/>
                  <a:gd name="T36" fmla="*/ 107 w 648"/>
                  <a:gd name="T37" fmla="*/ 75 h 331"/>
                  <a:gd name="T38" fmla="*/ 115 w 648"/>
                  <a:gd name="T39" fmla="*/ 80 h 331"/>
                  <a:gd name="T40" fmla="*/ 126 w 648"/>
                  <a:gd name="T41" fmla="*/ 60 h 331"/>
                  <a:gd name="T42" fmla="*/ 132 w 648"/>
                  <a:gd name="T43" fmla="*/ 70 h 331"/>
                  <a:gd name="T44" fmla="*/ 143 w 648"/>
                  <a:gd name="T45" fmla="*/ 70 h 331"/>
                  <a:gd name="T46" fmla="*/ 162 w 648"/>
                  <a:gd name="T47" fmla="*/ 37 h 331"/>
                  <a:gd name="T48" fmla="*/ 162 w 648"/>
                  <a:gd name="T49" fmla="*/ 29 h 331"/>
                  <a:gd name="T50" fmla="*/ 186 w 648"/>
                  <a:gd name="T51" fmla="*/ 21 h 331"/>
                  <a:gd name="T52" fmla="*/ 185 w 648"/>
                  <a:gd name="T53" fmla="*/ 3 h 331"/>
                  <a:gd name="T54" fmla="*/ 201 w 648"/>
                  <a:gd name="T55" fmla="*/ 0 h 331"/>
                  <a:gd name="T56" fmla="*/ 212 w 648"/>
                  <a:gd name="T57" fmla="*/ 13 h 331"/>
                  <a:gd name="T58" fmla="*/ 238 w 648"/>
                  <a:gd name="T59" fmla="*/ 23 h 331"/>
                  <a:gd name="T60" fmla="*/ 269 w 648"/>
                  <a:gd name="T61" fmla="*/ 11 h 331"/>
                  <a:gd name="T62" fmla="*/ 286 w 648"/>
                  <a:gd name="T63" fmla="*/ 29 h 331"/>
                  <a:gd name="T64" fmla="*/ 287 w 648"/>
                  <a:gd name="T65" fmla="*/ 30 h 331"/>
                  <a:gd name="T66" fmla="*/ 286 w 648"/>
                  <a:gd name="T67" fmla="*/ 29 h 331"/>
                  <a:gd name="T68" fmla="*/ 294 w 648"/>
                  <a:gd name="T69" fmla="*/ 56 h 331"/>
                  <a:gd name="T70" fmla="*/ 320 w 648"/>
                  <a:gd name="T71" fmla="*/ 75 h 331"/>
                  <a:gd name="T72" fmla="*/ 276 w 648"/>
                  <a:gd name="T73" fmla="*/ 124 h 331"/>
                  <a:gd name="T74" fmla="*/ 255 w 648"/>
                  <a:gd name="T75" fmla="*/ 136 h 331"/>
                  <a:gd name="T76" fmla="*/ 254 w 648"/>
                  <a:gd name="T77" fmla="*/ 136 h 33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48"/>
                  <a:gd name="T118" fmla="*/ 0 h 331"/>
                  <a:gd name="T119" fmla="*/ 648 w 648"/>
                  <a:gd name="T120" fmla="*/ 331 h 33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48" h="331">
                    <a:moveTo>
                      <a:pt x="515" y="270"/>
                    </a:moveTo>
                    <a:lnTo>
                      <a:pt x="116" y="305"/>
                    </a:lnTo>
                    <a:lnTo>
                      <a:pt x="118" y="325"/>
                    </a:lnTo>
                    <a:lnTo>
                      <a:pt x="0" y="331"/>
                    </a:lnTo>
                    <a:lnTo>
                      <a:pt x="3" y="318"/>
                    </a:lnTo>
                    <a:lnTo>
                      <a:pt x="16" y="319"/>
                    </a:lnTo>
                    <a:lnTo>
                      <a:pt x="14" y="273"/>
                    </a:lnTo>
                    <a:lnTo>
                      <a:pt x="13" y="270"/>
                    </a:lnTo>
                    <a:lnTo>
                      <a:pt x="29" y="247"/>
                    </a:lnTo>
                    <a:lnTo>
                      <a:pt x="75" y="260"/>
                    </a:lnTo>
                    <a:lnTo>
                      <a:pt x="74" y="225"/>
                    </a:lnTo>
                    <a:lnTo>
                      <a:pt x="107" y="212"/>
                    </a:lnTo>
                    <a:lnTo>
                      <a:pt x="99" y="194"/>
                    </a:lnTo>
                    <a:lnTo>
                      <a:pt x="110" y="179"/>
                    </a:lnTo>
                    <a:lnTo>
                      <a:pt x="122" y="162"/>
                    </a:lnTo>
                    <a:lnTo>
                      <a:pt x="144" y="172"/>
                    </a:lnTo>
                    <a:lnTo>
                      <a:pt x="146" y="155"/>
                    </a:lnTo>
                    <a:lnTo>
                      <a:pt x="192" y="172"/>
                    </a:lnTo>
                    <a:lnTo>
                      <a:pt x="216" y="148"/>
                    </a:lnTo>
                    <a:lnTo>
                      <a:pt x="232" y="161"/>
                    </a:lnTo>
                    <a:lnTo>
                      <a:pt x="255" y="120"/>
                    </a:lnTo>
                    <a:lnTo>
                      <a:pt x="266" y="138"/>
                    </a:lnTo>
                    <a:lnTo>
                      <a:pt x="290" y="138"/>
                    </a:lnTo>
                    <a:lnTo>
                      <a:pt x="328" y="74"/>
                    </a:lnTo>
                    <a:lnTo>
                      <a:pt x="328" y="55"/>
                    </a:lnTo>
                    <a:lnTo>
                      <a:pt x="378" y="40"/>
                    </a:lnTo>
                    <a:lnTo>
                      <a:pt x="375" y="3"/>
                    </a:lnTo>
                    <a:lnTo>
                      <a:pt x="408" y="0"/>
                    </a:lnTo>
                    <a:lnTo>
                      <a:pt x="430" y="29"/>
                    </a:lnTo>
                    <a:lnTo>
                      <a:pt x="482" y="44"/>
                    </a:lnTo>
                    <a:lnTo>
                      <a:pt x="548" y="22"/>
                    </a:lnTo>
                    <a:lnTo>
                      <a:pt x="580" y="55"/>
                    </a:lnTo>
                    <a:lnTo>
                      <a:pt x="582" y="57"/>
                    </a:lnTo>
                    <a:lnTo>
                      <a:pt x="580" y="55"/>
                    </a:lnTo>
                    <a:lnTo>
                      <a:pt x="598" y="111"/>
                    </a:lnTo>
                    <a:lnTo>
                      <a:pt x="648" y="148"/>
                    </a:lnTo>
                    <a:lnTo>
                      <a:pt x="559" y="247"/>
                    </a:lnTo>
                    <a:lnTo>
                      <a:pt x="517" y="270"/>
                    </a:lnTo>
                    <a:lnTo>
                      <a:pt x="515" y="270"/>
                    </a:lnTo>
                  </a:path>
                </a:pathLst>
              </a:custGeom>
              <a:solidFill>
                <a:schemeClr val="bg1">
                  <a:alpha val="50195"/>
                </a:schemeClr>
              </a:solidFill>
              <a:ln w="12700">
                <a:solidFill>
                  <a:srgbClr val="003399"/>
                </a:solidFill>
                <a:round/>
                <a:headEnd/>
                <a:tailEnd/>
              </a:ln>
            </p:spPr>
            <p:txBody>
              <a:bodyPr/>
              <a:lstStyle/>
              <a:p>
                <a:endParaRPr lang="en-US"/>
              </a:p>
            </p:txBody>
          </p:sp>
          <p:sp>
            <p:nvSpPr>
              <p:cNvPr id="211015" name="Freeform 34"/>
              <p:cNvSpPr>
                <a:spLocks noChangeAspect="1"/>
              </p:cNvSpPr>
              <p:nvPr/>
            </p:nvSpPr>
            <p:spPr bwMode="auto">
              <a:xfrm>
                <a:off x="3475" y="2166"/>
                <a:ext cx="732" cy="249"/>
              </a:xfrm>
              <a:custGeom>
                <a:avLst/>
                <a:gdLst>
                  <a:gd name="T0" fmla="*/ 384 w 764"/>
                  <a:gd name="T1" fmla="*/ 3 h 260"/>
                  <a:gd name="T2" fmla="*/ 383 w 764"/>
                  <a:gd name="T3" fmla="*/ 17 h 260"/>
                  <a:gd name="T4" fmla="*/ 374 w 764"/>
                  <a:gd name="T5" fmla="*/ 31 h 260"/>
                  <a:gd name="T6" fmla="*/ 350 w 764"/>
                  <a:gd name="T7" fmla="*/ 43 h 260"/>
                  <a:gd name="T8" fmla="*/ 345 w 764"/>
                  <a:gd name="T9" fmla="*/ 37 h 260"/>
                  <a:gd name="T10" fmla="*/ 332 w 764"/>
                  <a:gd name="T11" fmla="*/ 55 h 260"/>
                  <a:gd name="T12" fmla="*/ 295 w 764"/>
                  <a:gd name="T13" fmla="*/ 75 h 260"/>
                  <a:gd name="T14" fmla="*/ 287 w 764"/>
                  <a:gd name="T15" fmla="*/ 89 h 260"/>
                  <a:gd name="T16" fmla="*/ 275 w 764"/>
                  <a:gd name="T17" fmla="*/ 93 h 260"/>
                  <a:gd name="T18" fmla="*/ 275 w 764"/>
                  <a:gd name="T19" fmla="*/ 107 h 260"/>
                  <a:gd name="T20" fmla="*/ 217 w 764"/>
                  <a:gd name="T21" fmla="*/ 114 h 260"/>
                  <a:gd name="T22" fmla="*/ 98 w 764"/>
                  <a:gd name="T23" fmla="*/ 125 h 260"/>
                  <a:gd name="T24" fmla="*/ 0 w 764"/>
                  <a:gd name="T25" fmla="*/ 130 h 260"/>
                  <a:gd name="T26" fmla="*/ 11 w 764"/>
                  <a:gd name="T27" fmla="*/ 123 h 260"/>
                  <a:gd name="T28" fmla="*/ 5 w 764"/>
                  <a:gd name="T29" fmla="*/ 109 h 260"/>
                  <a:gd name="T30" fmla="*/ 15 w 764"/>
                  <a:gd name="T31" fmla="*/ 100 h 260"/>
                  <a:gd name="T32" fmla="*/ 11 w 764"/>
                  <a:gd name="T33" fmla="*/ 89 h 260"/>
                  <a:gd name="T34" fmla="*/ 27 w 764"/>
                  <a:gd name="T35" fmla="*/ 78 h 260"/>
                  <a:gd name="T36" fmla="*/ 23 w 764"/>
                  <a:gd name="T37" fmla="*/ 73 h 260"/>
                  <a:gd name="T38" fmla="*/ 24 w 764"/>
                  <a:gd name="T39" fmla="*/ 72 h 260"/>
                  <a:gd name="T40" fmla="*/ 29 w 764"/>
                  <a:gd name="T41" fmla="*/ 41 h 260"/>
                  <a:gd name="T42" fmla="*/ 35 w 764"/>
                  <a:gd name="T43" fmla="*/ 44 h 260"/>
                  <a:gd name="T44" fmla="*/ 96 w 764"/>
                  <a:gd name="T45" fmla="*/ 41 h 260"/>
                  <a:gd name="T46" fmla="*/ 95 w 764"/>
                  <a:gd name="T47" fmla="*/ 31 h 260"/>
                  <a:gd name="T48" fmla="*/ 295 w 764"/>
                  <a:gd name="T49" fmla="*/ 11 h 260"/>
                  <a:gd name="T50" fmla="*/ 384 w 764"/>
                  <a:gd name="T51" fmla="*/ 0 h 260"/>
                  <a:gd name="T52" fmla="*/ 384 w 764"/>
                  <a:gd name="T53" fmla="*/ 3 h 26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64"/>
                  <a:gd name="T82" fmla="*/ 0 h 260"/>
                  <a:gd name="T83" fmla="*/ 764 w 764"/>
                  <a:gd name="T84" fmla="*/ 260 h 26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64" h="260">
                    <a:moveTo>
                      <a:pt x="764" y="3"/>
                    </a:moveTo>
                    <a:lnTo>
                      <a:pt x="763" y="33"/>
                    </a:lnTo>
                    <a:lnTo>
                      <a:pt x="740" y="59"/>
                    </a:lnTo>
                    <a:lnTo>
                      <a:pt x="694" y="85"/>
                    </a:lnTo>
                    <a:lnTo>
                      <a:pt x="683" y="75"/>
                    </a:lnTo>
                    <a:lnTo>
                      <a:pt x="659" y="109"/>
                    </a:lnTo>
                    <a:lnTo>
                      <a:pt x="585" y="148"/>
                    </a:lnTo>
                    <a:lnTo>
                      <a:pt x="570" y="177"/>
                    </a:lnTo>
                    <a:lnTo>
                      <a:pt x="546" y="186"/>
                    </a:lnTo>
                    <a:lnTo>
                      <a:pt x="546" y="214"/>
                    </a:lnTo>
                    <a:lnTo>
                      <a:pt x="430" y="227"/>
                    </a:lnTo>
                    <a:lnTo>
                      <a:pt x="192" y="249"/>
                    </a:lnTo>
                    <a:lnTo>
                      <a:pt x="0" y="260"/>
                    </a:lnTo>
                    <a:lnTo>
                      <a:pt x="20" y="244"/>
                    </a:lnTo>
                    <a:lnTo>
                      <a:pt x="5" y="216"/>
                    </a:lnTo>
                    <a:lnTo>
                      <a:pt x="31" y="199"/>
                    </a:lnTo>
                    <a:lnTo>
                      <a:pt x="25" y="177"/>
                    </a:lnTo>
                    <a:lnTo>
                      <a:pt x="51" y="155"/>
                    </a:lnTo>
                    <a:lnTo>
                      <a:pt x="44" y="144"/>
                    </a:lnTo>
                    <a:lnTo>
                      <a:pt x="46" y="142"/>
                    </a:lnTo>
                    <a:lnTo>
                      <a:pt x="55" y="81"/>
                    </a:lnTo>
                    <a:lnTo>
                      <a:pt x="72" y="87"/>
                    </a:lnTo>
                    <a:lnTo>
                      <a:pt x="190" y="81"/>
                    </a:lnTo>
                    <a:lnTo>
                      <a:pt x="188" y="61"/>
                    </a:lnTo>
                    <a:lnTo>
                      <a:pt x="587" y="26"/>
                    </a:lnTo>
                    <a:lnTo>
                      <a:pt x="764" y="0"/>
                    </a:lnTo>
                    <a:lnTo>
                      <a:pt x="764" y="3"/>
                    </a:lnTo>
                  </a:path>
                </a:pathLst>
              </a:custGeom>
              <a:solidFill>
                <a:schemeClr val="bg1">
                  <a:alpha val="50195"/>
                </a:schemeClr>
              </a:solidFill>
              <a:ln w="12700">
                <a:solidFill>
                  <a:srgbClr val="003399"/>
                </a:solidFill>
                <a:round/>
                <a:headEnd/>
                <a:tailEnd/>
              </a:ln>
            </p:spPr>
            <p:txBody>
              <a:bodyPr/>
              <a:lstStyle/>
              <a:p>
                <a:endParaRPr lang="en-US"/>
              </a:p>
            </p:txBody>
          </p:sp>
          <p:sp>
            <p:nvSpPr>
              <p:cNvPr id="211016" name="Freeform 35"/>
              <p:cNvSpPr>
                <a:spLocks noChangeAspect="1"/>
              </p:cNvSpPr>
              <p:nvPr/>
            </p:nvSpPr>
            <p:spPr bwMode="auto">
              <a:xfrm>
                <a:off x="3375" y="2405"/>
                <a:ext cx="305" cy="521"/>
              </a:xfrm>
              <a:custGeom>
                <a:avLst/>
                <a:gdLst>
                  <a:gd name="T0" fmla="*/ 163 w 318"/>
                  <a:gd name="T1" fmla="*/ 254 h 544"/>
                  <a:gd name="T2" fmla="*/ 116 w 318"/>
                  <a:gd name="T3" fmla="*/ 261 h 544"/>
                  <a:gd name="T4" fmla="*/ 106 w 318"/>
                  <a:gd name="T5" fmla="*/ 272 h 544"/>
                  <a:gd name="T6" fmla="*/ 105 w 318"/>
                  <a:gd name="T7" fmla="*/ 271 h 544"/>
                  <a:gd name="T8" fmla="*/ 90 w 318"/>
                  <a:gd name="T9" fmla="*/ 247 h 544"/>
                  <a:gd name="T10" fmla="*/ 93 w 318"/>
                  <a:gd name="T11" fmla="*/ 228 h 544"/>
                  <a:gd name="T12" fmla="*/ 0 w 318"/>
                  <a:gd name="T13" fmla="*/ 231 h 544"/>
                  <a:gd name="T14" fmla="*/ 9 w 318"/>
                  <a:gd name="T15" fmla="*/ 199 h 544"/>
                  <a:gd name="T16" fmla="*/ 30 w 318"/>
                  <a:gd name="T17" fmla="*/ 168 h 544"/>
                  <a:gd name="T18" fmla="*/ 20 w 318"/>
                  <a:gd name="T19" fmla="*/ 163 h 544"/>
                  <a:gd name="T20" fmla="*/ 32 w 318"/>
                  <a:gd name="T21" fmla="*/ 156 h 544"/>
                  <a:gd name="T22" fmla="*/ 22 w 318"/>
                  <a:gd name="T23" fmla="*/ 148 h 544"/>
                  <a:gd name="T24" fmla="*/ 26 w 318"/>
                  <a:gd name="T25" fmla="*/ 141 h 544"/>
                  <a:gd name="T26" fmla="*/ 20 w 318"/>
                  <a:gd name="T27" fmla="*/ 142 h 544"/>
                  <a:gd name="T28" fmla="*/ 23 w 318"/>
                  <a:gd name="T29" fmla="*/ 124 h 544"/>
                  <a:gd name="T30" fmla="*/ 16 w 318"/>
                  <a:gd name="T31" fmla="*/ 120 h 544"/>
                  <a:gd name="T32" fmla="*/ 16 w 318"/>
                  <a:gd name="T33" fmla="*/ 120 h 544"/>
                  <a:gd name="T34" fmla="*/ 24 w 318"/>
                  <a:gd name="T35" fmla="*/ 105 h 544"/>
                  <a:gd name="T36" fmla="*/ 16 w 318"/>
                  <a:gd name="T37" fmla="*/ 101 h 544"/>
                  <a:gd name="T38" fmla="*/ 21 w 318"/>
                  <a:gd name="T39" fmla="*/ 95 h 544"/>
                  <a:gd name="T40" fmla="*/ 12 w 318"/>
                  <a:gd name="T41" fmla="*/ 95 h 544"/>
                  <a:gd name="T42" fmla="*/ 12 w 318"/>
                  <a:gd name="T43" fmla="*/ 80 h 544"/>
                  <a:gd name="T44" fmla="*/ 21 w 318"/>
                  <a:gd name="T45" fmla="*/ 80 h 544"/>
                  <a:gd name="T46" fmla="*/ 19 w 318"/>
                  <a:gd name="T47" fmla="*/ 64 h 544"/>
                  <a:gd name="T48" fmla="*/ 41 w 318"/>
                  <a:gd name="T49" fmla="*/ 41 h 544"/>
                  <a:gd name="T50" fmla="*/ 42 w 318"/>
                  <a:gd name="T51" fmla="*/ 21 h 544"/>
                  <a:gd name="T52" fmla="*/ 54 w 318"/>
                  <a:gd name="T53" fmla="*/ 11 h 544"/>
                  <a:gd name="T54" fmla="*/ 152 w 318"/>
                  <a:gd name="T55" fmla="*/ 0 h 544"/>
                  <a:gd name="T56" fmla="*/ 153 w 318"/>
                  <a:gd name="T57" fmla="*/ 175 h 544"/>
                  <a:gd name="T58" fmla="*/ 162 w 318"/>
                  <a:gd name="T59" fmla="*/ 238 h 544"/>
                  <a:gd name="T60" fmla="*/ 163 w 318"/>
                  <a:gd name="T61" fmla="*/ 254 h 5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18"/>
                  <a:gd name="T94" fmla="*/ 0 h 544"/>
                  <a:gd name="T95" fmla="*/ 318 w 318"/>
                  <a:gd name="T96" fmla="*/ 544 h 5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18" h="544">
                    <a:moveTo>
                      <a:pt x="318" y="508"/>
                    </a:moveTo>
                    <a:lnTo>
                      <a:pt x="227" y="521"/>
                    </a:lnTo>
                    <a:lnTo>
                      <a:pt x="207" y="544"/>
                    </a:lnTo>
                    <a:lnTo>
                      <a:pt x="203" y="542"/>
                    </a:lnTo>
                    <a:lnTo>
                      <a:pt x="176" y="492"/>
                    </a:lnTo>
                    <a:lnTo>
                      <a:pt x="181" y="455"/>
                    </a:lnTo>
                    <a:lnTo>
                      <a:pt x="0" y="462"/>
                    </a:lnTo>
                    <a:lnTo>
                      <a:pt x="9" y="396"/>
                    </a:lnTo>
                    <a:lnTo>
                      <a:pt x="57" y="333"/>
                    </a:lnTo>
                    <a:lnTo>
                      <a:pt x="37" y="327"/>
                    </a:lnTo>
                    <a:lnTo>
                      <a:pt x="61" y="313"/>
                    </a:lnTo>
                    <a:lnTo>
                      <a:pt x="41" y="294"/>
                    </a:lnTo>
                    <a:lnTo>
                      <a:pt x="48" y="281"/>
                    </a:lnTo>
                    <a:lnTo>
                      <a:pt x="37" y="283"/>
                    </a:lnTo>
                    <a:lnTo>
                      <a:pt x="43" y="246"/>
                    </a:lnTo>
                    <a:lnTo>
                      <a:pt x="32" y="240"/>
                    </a:lnTo>
                    <a:lnTo>
                      <a:pt x="32" y="239"/>
                    </a:lnTo>
                    <a:lnTo>
                      <a:pt x="44" y="211"/>
                    </a:lnTo>
                    <a:lnTo>
                      <a:pt x="32" y="202"/>
                    </a:lnTo>
                    <a:lnTo>
                      <a:pt x="39" y="189"/>
                    </a:lnTo>
                    <a:lnTo>
                      <a:pt x="24" y="189"/>
                    </a:lnTo>
                    <a:lnTo>
                      <a:pt x="24" y="161"/>
                    </a:lnTo>
                    <a:lnTo>
                      <a:pt x="39" y="161"/>
                    </a:lnTo>
                    <a:lnTo>
                      <a:pt x="35" y="128"/>
                    </a:lnTo>
                    <a:lnTo>
                      <a:pt x="80" y="80"/>
                    </a:lnTo>
                    <a:lnTo>
                      <a:pt x="81" y="39"/>
                    </a:lnTo>
                    <a:lnTo>
                      <a:pt x="104" y="11"/>
                    </a:lnTo>
                    <a:lnTo>
                      <a:pt x="296" y="0"/>
                    </a:lnTo>
                    <a:lnTo>
                      <a:pt x="298" y="348"/>
                    </a:lnTo>
                    <a:lnTo>
                      <a:pt x="314" y="473"/>
                    </a:lnTo>
                    <a:lnTo>
                      <a:pt x="318" y="508"/>
                    </a:lnTo>
                  </a:path>
                </a:pathLst>
              </a:custGeom>
              <a:solidFill>
                <a:schemeClr val="bg1">
                  <a:alpha val="50195"/>
                </a:schemeClr>
              </a:solidFill>
              <a:ln w="12700">
                <a:solidFill>
                  <a:srgbClr val="003399"/>
                </a:solidFill>
                <a:round/>
                <a:headEnd/>
                <a:tailEnd/>
              </a:ln>
            </p:spPr>
            <p:txBody>
              <a:bodyPr/>
              <a:lstStyle/>
              <a:p>
                <a:endParaRPr lang="en-US"/>
              </a:p>
            </p:txBody>
          </p:sp>
          <p:sp>
            <p:nvSpPr>
              <p:cNvPr id="211017" name="Freeform 36"/>
              <p:cNvSpPr>
                <a:spLocks noChangeAspect="1"/>
              </p:cNvSpPr>
              <p:nvPr/>
            </p:nvSpPr>
            <p:spPr bwMode="auto">
              <a:xfrm>
                <a:off x="3659" y="2384"/>
                <a:ext cx="328" cy="525"/>
              </a:xfrm>
              <a:custGeom>
                <a:avLst/>
                <a:gdLst>
                  <a:gd name="T0" fmla="*/ 168 w 343"/>
                  <a:gd name="T1" fmla="*/ 213 h 549"/>
                  <a:gd name="T2" fmla="*/ 47 w 343"/>
                  <a:gd name="T3" fmla="*/ 226 h 549"/>
                  <a:gd name="T4" fmla="*/ 45 w 343"/>
                  <a:gd name="T5" fmla="*/ 234 h 549"/>
                  <a:gd name="T6" fmla="*/ 55 w 343"/>
                  <a:gd name="T7" fmla="*/ 242 h 549"/>
                  <a:gd name="T8" fmla="*/ 55 w 343"/>
                  <a:gd name="T9" fmla="*/ 259 h 549"/>
                  <a:gd name="T10" fmla="*/ 30 w 343"/>
                  <a:gd name="T11" fmla="*/ 269 h 549"/>
                  <a:gd name="T12" fmla="*/ 41 w 343"/>
                  <a:gd name="T13" fmla="*/ 262 h 549"/>
                  <a:gd name="T14" fmla="*/ 28 w 343"/>
                  <a:gd name="T15" fmla="*/ 237 h 549"/>
                  <a:gd name="T16" fmla="*/ 25 w 343"/>
                  <a:gd name="T17" fmla="*/ 263 h 549"/>
                  <a:gd name="T18" fmla="*/ 11 w 343"/>
                  <a:gd name="T19" fmla="*/ 259 h 549"/>
                  <a:gd name="T20" fmla="*/ 11 w 343"/>
                  <a:gd name="T21" fmla="*/ 241 h 549"/>
                  <a:gd name="T22" fmla="*/ 2 w 343"/>
                  <a:gd name="T23" fmla="*/ 182 h 549"/>
                  <a:gd name="T24" fmla="*/ 0 w 343"/>
                  <a:gd name="T25" fmla="*/ 11 h 549"/>
                  <a:gd name="T26" fmla="*/ 116 w 343"/>
                  <a:gd name="T27" fmla="*/ 0 h 549"/>
                  <a:gd name="T28" fmla="*/ 148 w 343"/>
                  <a:gd name="T29" fmla="*/ 114 h 549"/>
                  <a:gd name="T30" fmla="*/ 165 w 343"/>
                  <a:gd name="T31" fmla="*/ 143 h 549"/>
                  <a:gd name="T32" fmla="*/ 156 w 343"/>
                  <a:gd name="T33" fmla="*/ 167 h 549"/>
                  <a:gd name="T34" fmla="*/ 168 w 343"/>
                  <a:gd name="T35" fmla="*/ 213 h 5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3"/>
                  <a:gd name="T55" fmla="*/ 0 h 549"/>
                  <a:gd name="T56" fmla="*/ 343 w 343"/>
                  <a:gd name="T57" fmla="*/ 549 h 5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3" h="549">
                    <a:moveTo>
                      <a:pt x="343" y="436"/>
                    </a:moveTo>
                    <a:lnTo>
                      <a:pt x="94" y="460"/>
                    </a:lnTo>
                    <a:lnTo>
                      <a:pt x="90" y="479"/>
                    </a:lnTo>
                    <a:lnTo>
                      <a:pt x="114" y="497"/>
                    </a:lnTo>
                    <a:lnTo>
                      <a:pt x="114" y="529"/>
                    </a:lnTo>
                    <a:lnTo>
                      <a:pt x="61" y="549"/>
                    </a:lnTo>
                    <a:lnTo>
                      <a:pt x="83" y="538"/>
                    </a:lnTo>
                    <a:lnTo>
                      <a:pt x="55" y="484"/>
                    </a:lnTo>
                    <a:lnTo>
                      <a:pt x="48" y="540"/>
                    </a:lnTo>
                    <a:lnTo>
                      <a:pt x="22" y="530"/>
                    </a:lnTo>
                    <a:lnTo>
                      <a:pt x="18" y="495"/>
                    </a:lnTo>
                    <a:lnTo>
                      <a:pt x="2" y="370"/>
                    </a:lnTo>
                    <a:lnTo>
                      <a:pt x="0" y="22"/>
                    </a:lnTo>
                    <a:lnTo>
                      <a:pt x="238" y="0"/>
                    </a:lnTo>
                    <a:lnTo>
                      <a:pt x="303" y="233"/>
                    </a:lnTo>
                    <a:lnTo>
                      <a:pt x="338" y="294"/>
                    </a:lnTo>
                    <a:lnTo>
                      <a:pt x="319" y="342"/>
                    </a:lnTo>
                    <a:lnTo>
                      <a:pt x="343" y="436"/>
                    </a:lnTo>
                  </a:path>
                </a:pathLst>
              </a:custGeom>
              <a:solidFill>
                <a:schemeClr val="bg1">
                  <a:alpha val="50195"/>
                </a:schemeClr>
              </a:solidFill>
              <a:ln w="12700">
                <a:solidFill>
                  <a:srgbClr val="003399"/>
                </a:solidFill>
                <a:round/>
                <a:headEnd/>
                <a:tailEnd/>
              </a:ln>
            </p:spPr>
            <p:txBody>
              <a:bodyPr/>
              <a:lstStyle/>
              <a:p>
                <a:endParaRPr lang="en-US"/>
              </a:p>
            </p:txBody>
          </p:sp>
          <p:sp>
            <p:nvSpPr>
              <p:cNvPr id="211018" name="Freeform 37"/>
              <p:cNvSpPr>
                <a:spLocks noChangeAspect="1"/>
              </p:cNvSpPr>
              <p:nvPr/>
            </p:nvSpPr>
            <p:spPr bwMode="auto">
              <a:xfrm>
                <a:off x="4858" y="820"/>
                <a:ext cx="315" cy="489"/>
              </a:xfrm>
              <a:custGeom>
                <a:avLst/>
                <a:gdLst>
                  <a:gd name="T0" fmla="*/ 47 w 329"/>
                  <a:gd name="T1" fmla="*/ 260 h 510"/>
                  <a:gd name="T2" fmla="*/ 46 w 329"/>
                  <a:gd name="T3" fmla="*/ 259 h 510"/>
                  <a:gd name="T4" fmla="*/ 32 w 329"/>
                  <a:gd name="T5" fmla="*/ 244 h 510"/>
                  <a:gd name="T6" fmla="*/ 0 w 329"/>
                  <a:gd name="T7" fmla="*/ 142 h 510"/>
                  <a:gd name="T8" fmla="*/ 11 w 329"/>
                  <a:gd name="T9" fmla="*/ 142 h 510"/>
                  <a:gd name="T10" fmla="*/ 11 w 329"/>
                  <a:gd name="T11" fmla="*/ 133 h 510"/>
                  <a:gd name="T12" fmla="*/ 16 w 329"/>
                  <a:gd name="T13" fmla="*/ 133 h 510"/>
                  <a:gd name="T14" fmla="*/ 11 w 329"/>
                  <a:gd name="T15" fmla="*/ 127 h 510"/>
                  <a:gd name="T16" fmla="*/ 24 w 329"/>
                  <a:gd name="T17" fmla="*/ 102 h 510"/>
                  <a:gd name="T18" fmla="*/ 23 w 329"/>
                  <a:gd name="T19" fmla="*/ 55 h 510"/>
                  <a:gd name="T20" fmla="*/ 36 w 329"/>
                  <a:gd name="T21" fmla="*/ 12 h 510"/>
                  <a:gd name="T22" fmla="*/ 46 w 329"/>
                  <a:gd name="T23" fmla="*/ 7 h 510"/>
                  <a:gd name="T24" fmla="*/ 54 w 329"/>
                  <a:gd name="T25" fmla="*/ 16 h 510"/>
                  <a:gd name="T26" fmla="*/ 77 w 329"/>
                  <a:gd name="T27" fmla="*/ 0 h 510"/>
                  <a:gd name="T28" fmla="*/ 100 w 329"/>
                  <a:gd name="T29" fmla="*/ 12 h 510"/>
                  <a:gd name="T30" fmla="*/ 119 w 329"/>
                  <a:gd name="T31" fmla="*/ 84 h 510"/>
                  <a:gd name="T32" fmla="*/ 135 w 329"/>
                  <a:gd name="T33" fmla="*/ 85 h 510"/>
                  <a:gd name="T34" fmla="*/ 140 w 329"/>
                  <a:gd name="T35" fmla="*/ 104 h 510"/>
                  <a:gd name="T36" fmla="*/ 155 w 329"/>
                  <a:gd name="T37" fmla="*/ 108 h 510"/>
                  <a:gd name="T38" fmla="*/ 157 w 329"/>
                  <a:gd name="T39" fmla="*/ 123 h 510"/>
                  <a:gd name="T40" fmla="*/ 165 w 329"/>
                  <a:gd name="T41" fmla="*/ 123 h 510"/>
                  <a:gd name="T42" fmla="*/ 159 w 329"/>
                  <a:gd name="T43" fmla="*/ 136 h 510"/>
                  <a:gd name="T44" fmla="*/ 135 w 329"/>
                  <a:gd name="T45" fmla="*/ 147 h 510"/>
                  <a:gd name="T46" fmla="*/ 131 w 329"/>
                  <a:gd name="T47" fmla="*/ 161 h 510"/>
                  <a:gd name="T48" fmla="*/ 124 w 329"/>
                  <a:gd name="T49" fmla="*/ 154 h 510"/>
                  <a:gd name="T50" fmla="*/ 118 w 329"/>
                  <a:gd name="T51" fmla="*/ 161 h 510"/>
                  <a:gd name="T52" fmla="*/ 114 w 329"/>
                  <a:gd name="T53" fmla="*/ 158 h 510"/>
                  <a:gd name="T54" fmla="*/ 114 w 329"/>
                  <a:gd name="T55" fmla="*/ 172 h 510"/>
                  <a:gd name="T56" fmla="*/ 101 w 329"/>
                  <a:gd name="T57" fmla="*/ 171 h 510"/>
                  <a:gd name="T58" fmla="*/ 106 w 329"/>
                  <a:gd name="T59" fmla="*/ 168 h 510"/>
                  <a:gd name="T60" fmla="*/ 99 w 329"/>
                  <a:gd name="T61" fmla="*/ 158 h 510"/>
                  <a:gd name="T62" fmla="*/ 92 w 329"/>
                  <a:gd name="T63" fmla="*/ 197 h 510"/>
                  <a:gd name="T64" fmla="*/ 84 w 329"/>
                  <a:gd name="T65" fmla="*/ 191 h 510"/>
                  <a:gd name="T66" fmla="*/ 83 w 329"/>
                  <a:gd name="T67" fmla="*/ 204 h 510"/>
                  <a:gd name="T68" fmla="*/ 72 w 329"/>
                  <a:gd name="T69" fmla="*/ 206 h 510"/>
                  <a:gd name="T70" fmla="*/ 72 w 329"/>
                  <a:gd name="T71" fmla="*/ 217 h 510"/>
                  <a:gd name="T72" fmla="*/ 68 w 329"/>
                  <a:gd name="T73" fmla="*/ 208 h 510"/>
                  <a:gd name="T74" fmla="*/ 59 w 329"/>
                  <a:gd name="T75" fmla="*/ 213 h 510"/>
                  <a:gd name="T76" fmla="*/ 47 w 329"/>
                  <a:gd name="T77" fmla="*/ 260 h 5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29"/>
                  <a:gd name="T118" fmla="*/ 0 h 510"/>
                  <a:gd name="T119" fmla="*/ 329 w 329"/>
                  <a:gd name="T120" fmla="*/ 510 h 5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29" h="510">
                    <a:moveTo>
                      <a:pt x="93" y="510"/>
                    </a:moveTo>
                    <a:lnTo>
                      <a:pt x="91" y="508"/>
                    </a:lnTo>
                    <a:lnTo>
                      <a:pt x="63" y="477"/>
                    </a:lnTo>
                    <a:lnTo>
                      <a:pt x="0" y="277"/>
                    </a:lnTo>
                    <a:lnTo>
                      <a:pt x="21" y="277"/>
                    </a:lnTo>
                    <a:lnTo>
                      <a:pt x="21" y="261"/>
                    </a:lnTo>
                    <a:lnTo>
                      <a:pt x="32" y="261"/>
                    </a:lnTo>
                    <a:lnTo>
                      <a:pt x="22" y="248"/>
                    </a:lnTo>
                    <a:lnTo>
                      <a:pt x="45" y="200"/>
                    </a:lnTo>
                    <a:lnTo>
                      <a:pt x="43" y="107"/>
                    </a:lnTo>
                    <a:lnTo>
                      <a:pt x="74" y="13"/>
                    </a:lnTo>
                    <a:lnTo>
                      <a:pt x="91" y="7"/>
                    </a:lnTo>
                    <a:lnTo>
                      <a:pt x="107" y="32"/>
                    </a:lnTo>
                    <a:lnTo>
                      <a:pt x="155" y="0"/>
                    </a:lnTo>
                    <a:lnTo>
                      <a:pt x="200" y="26"/>
                    </a:lnTo>
                    <a:lnTo>
                      <a:pt x="240" y="165"/>
                    </a:lnTo>
                    <a:lnTo>
                      <a:pt x="272" y="168"/>
                    </a:lnTo>
                    <a:lnTo>
                      <a:pt x="281" y="202"/>
                    </a:lnTo>
                    <a:lnTo>
                      <a:pt x="311" y="211"/>
                    </a:lnTo>
                    <a:lnTo>
                      <a:pt x="314" y="239"/>
                    </a:lnTo>
                    <a:lnTo>
                      <a:pt x="329" y="239"/>
                    </a:lnTo>
                    <a:lnTo>
                      <a:pt x="318" y="266"/>
                    </a:lnTo>
                    <a:lnTo>
                      <a:pt x="272" y="287"/>
                    </a:lnTo>
                    <a:lnTo>
                      <a:pt x="263" y="318"/>
                    </a:lnTo>
                    <a:lnTo>
                      <a:pt x="248" y="301"/>
                    </a:lnTo>
                    <a:lnTo>
                      <a:pt x="235" y="318"/>
                    </a:lnTo>
                    <a:lnTo>
                      <a:pt x="228" y="309"/>
                    </a:lnTo>
                    <a:lnTo>
                      <a:pt x="228" y="336"/>
                    </a:lnTo>
                    <a:lnTo>
                      <a:pt x="204" y="335"/>
                    </a:lnTo>
                    <a:lnTo>
                      <a:pt x="213" y="327"/>
                    </a:lnTo>
                    <a:lnTo>
                      <a:pt x="198" y="309"/>
                    </a:lnTo>
                    <a:lnTo>
                      <a:pt x="185" y="385"/>
                    </a:lnTo>
                    <a:lnTo>
                      <a:pt x="168" y="377"/>
                    </a:lnTo>
                    <a:lnTo>
                      <a:pt x="167" y="401"/>
                    </a:lnTo>
                    <a:lnTo>
                      <a:pt x="144" y="403"/>
                    </a:lnTo>
                    <a:lnTo>
                      <a:pt x="144" y="425"/>
                    </a:lnTo>
                    <a:lnTo>
                      <a:pt x="135" y="407"/>
                    </a:lnTo>
                    <a:lnTo>
                      <a:pt x="119" y="418"/>
                    </a:lnTo>
                    <a:lnTo>
                      <a:pt x="93" y="510"/>
                    </a:lnTo>
                  </a:path>
                </a:pathLst>
              </a:custGeom>
              <a:solidFill>
                <a:schemeClr val="bg1">
                  <a:alpha val="50195"/>
                </a:schemeClr>
              </a:solidFill>
              <a:ln w="12700">
                <a:solidFill>
                  <a:srgbClr val="003399"/>
                </a:solidFill>
                <a:round/>
                <a:headEnd/>
                <a:tailEnd/>
              </a:ln>
            </p:spPr>
            <p:txBody>
              <a:bodyPr/>
              <a:lstStyle/>
              <a:p>
                <a:endParaRPr lang="en-US"/>
              </a:p>
            </p:txBody>
          </p:sp>
          <p:sp>
            <p:nvSpPr>
              <p:cNvPr id="211019" name="Freeform 38"/>
              <p:cNvSpPr>
                <a:spLocks noChangeAspect="1"/>
              </p:cNvSpPr>
              <p:nvPr/>
            </p:nvSpPr>
            <p:spPr bwMode="auto">
              <a:xfrm>
                <a:off x="4809" y="1086"/>
                <a:ext cx="138" cy="292"/>
              </a:xfrm>
              <a:custGeom>
                <a:avLst/>
                <a:gdLst>
                  <a:gd name="T0" fmla="*/ 74 w 144"/>
                  <a:gd name="T1" fmla="*/ 116 h 305"/>
                  <a:gd name="T2" fmla="*/ 72 w 144"/>
                  <a:gd name="T3" fmla="*/ 129 h 305"/>
                  <a:gd name="T4" fmla="*/ 55 w 144"/>
                  <a:gd name="T5" fmla="*/ 143 h 305"/>
                  <a:gd name="T6" fmla="*/ 11 w 144"/>
                  <a:gd name="T7" fmla="*/ 153 h 305"/>
                  <a:gd name="T8" fmla="*/ 11 w 144"/>
                  <a:gd name="T9" fmla="*/ 151 h 305"/>
                  <a:gd name="T10" fmla="*/ 0 w 144"/>
                  <a:gd name="T11" fmla="*/ 106 h 305"/>
                  <a:gd name="T12" fmla="*/ 9 w 144"/>
                  <a:gd name="T13" fmla="*/ 65 h 305"/>
                  <a:gd name="T14" fmla="*/ 20 w 144"/>
                  <a:gd name="T15" fmla="*/ 48 h 305"/>
                  <a:gd name="T16" fmla="*/ 11 w 144"/>
                  <a:gd name="T17" fmla="*/ 22 h 305"/>
                  <a:gd name="T18" fmla="*/ 11 w 144"/>
                  <a:gd name="T19" fmla="*/ 11 h 305"/>
                  <a:gd name="T20" fmla="*/ 27 w 144"/>
                  <a:gd name="T21" fmla="*/ 0 h 305"/>
                  <a:gd name="T22" fmla="*/ 57 w 144"/>
                  <a:gd name="T23" fmla="*/ 100 h 305"/>
                  <a:gd name="T24" fmla="*/ 72 w 144"/>
                  <a:gd name="T25" fmla="*/ 115 h 305"/>
                  <a:gd name="T26" fmla="*/ 74 w 144"/>
                  <a:gd name="T27" fmla="*/ 116 h 3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305"/>
                  <a:gd name="T44" fmla="*/ 144 w 144"/>
                  <a:gd name="T45" fmla="*/ 305 h 3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305">
                    <a:moveTo>
                      <a:pt x="144" y="233"/>
                    </a:moveTo>
                    <a:lnTo>
                      <a:pt x="142" y="259"/>
                    </a:lnTo>
                    <a:lnTo>
                      <a:pt x="109" y="287"/>
                    </a:lnTo>
                    <a:lnTo>
                      <a:pt x="14" y="305"/>
                    </a:lnTo>
                    <a:lnTo>
                      <a:pt x="11" y="303"/>
                    </a:lnTo>
                    <a:lnTo>
                      <a:pt x="0" y="213"/>
                    </a:lnTo>
                    <a:lnTo>
                      <a:pt x="9" y="130"/>
                    </a:lnTo>
                    <a:lnTo>
                      <a:pt x="37" y="96"/>
                    </a:lnTo>
                    <a:lnTo>
                      <a:pt x="27" y="41"/>
                    </a:lnTo>
                    <a:lnTo>
                      <a:pt x="25" y="13"/>
                    </a:lnTo>
                    <a:lnTo>
                      <a:pt x="51" y="0"/>
                    </a:lnTo>
                    <a:lnTo>
                      <a:pt x="114" y="200"/>
                    </a:lnTo>
                    <a:lnTo>
                      <a:pt x="142" y="231"/>
                    </a:lnTo>
                    <a:lnTo>
                      <a:pt x="144" y="233"/>
                    </a:lnTo>
                  </a:path>
                </a:pathLst>
              </a:custGeom>
              <a:solidFill>
                <a:schemeClr val="bg1">
                  <a:alpha val="50195"/>
                </a:schemeClr>
              </a:solidFill>
              <a:ln w="12700">
                <a:solidFill>
                  <a:srgbClr val="003399"/>
                </a:solidFill>
                <a:round/>
                <a:headEnd/>
                <a:tailEnd/>
              </a:ln>
            </p:spPr>
            <p:txBody>
              <a:bodyPr/>
              <a:lstStyle/>
              <a:p>
                <a:endParaRPr lang="en-US"/>
              </a:p>
            </p:txBody>
          </p:sp>
          <p:sp>
            <p:nvSpPr>
              <p:cNvPr id="211020" name="Freeform 39"/>
              <p:cNvSpPr>
                <a:spLocks noChangeAspect="1"/>
              </p:cNvSpPr>
              <p:nvPr/>
            </p:nvSpPr>
            <p:spPr bwMode="auto">
              <a:xfrm>
                <a:off x="4697" y="1125"/>
                <a:ext cx="147" cy="267"/>
              </a:xfrm>
              <a:custGeom>
                <a:avLst/>
                <a:gdLst>
                  <a:gd name="T0" fmla="*/ 62 w 154"/>
                  <a:gd name="T1" fmla="*/ 131 h 279"/>
                  <a:gd name="T2" fmla="*/ 46 w 154"/>
                  <a:gd name="T3" fmla="*/ 136 h 279"/>
                  <a:gd name="T4" fmla="*/ 31 w 154"/>
                  <a:gd name="T5" fmla="*/ 139 h 279"/>
                  <a:gd name="T6" fmla="*/ 31 w 154"/>
                  <a:gd name="T7" fmla="*/ 136 h 279"/>
                  <a:gd name="T8" fmla="*/ 24 w 154"/>
                  <a:gd name="T9" fmla="*/ 96 h 279"/>
                  <a:gd name="T10" fmla="*/ 17 w 154"/>
                  <a:gd name="T11" fmla="*/ 95 h 279"/>
                  <a:gd name="T12" fmla="*/ 10 w 154"/>
                  <a:gd name="T13" fmla="*/ 69 h 279"/>
                  <a:gd name="T14" fmla="*/ 0 w 154"/>
                  <a:gd name="T15" fmla="*/ 19 h 279"/>
                  <a:gd name="T16" fmla="*/ 68 w 154"/>
                  <a:gd name="T17" fmla="*/ 0 h 279"/>
                  <a:gd name="T18" fmla="*/ 73 w 154"/>
                  <a:gd name="T19" fmla="*/ 28 h 279"/>
                  <a:gd name="T20" fmla="*/ 60 w 154"/>
                  <a:gd name="T21" fmla="*/ 45 h 279"/>
                  <a:gd name="T22" fmla="*/ 56 w 154"/>
                  <a:gd name="T23" fmla="*/ 86 h 279"/>
                  <a:gd name="T24" fmla="*/ 61 w 154"/>
                  <a:gd name="T25" fmla="*/ 130 h 279"/>
                  <a:gd name="T26" fmla="*/ 62 w 154"/>
                  <a:gd name="T27" fmla="*/ 131 h 27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4"/>
                  <a:gd name="T43" fmla="*/ 0 h 279"/>
                  <a:gd name="T44" fmla="*/ 154 w 154"/>
                  <a:gd name="T45" fmla="*/ 279 h 27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4" h="279">
                    <a:moveTo>
                      <a:pt x="131" y="264"/>
                    </a:moveTo>
                    <a:lnTo>
                      <a:pt x="96" y="274"/>
                    </a:lnTo>
                    <a:lnTo>
                      <a:pt x="67" y="279"/>
                    </a:lnTo>
                    <a:lnTo>
                      <a:pt x="65" y="275"/>
                    </a:lnTo>
                    <a:lnTo>
                      <a:pt x="48" y="194"/>
                    </a:lnTo>
                    <a:lnTo>
                      <a:pt x="33" y="192"/>
                    </a:lnTo>
                    <a:lnTo>
                      <a:pt x="19" y="140"/>
                    </a:lnTo>
                    <a:lnTo>
                      <a:pt x="0" y="37"/>
                    </a:lnTo>
                    <a:lnTo>
                      <a:pt x="144" y="0"/>
                    </a:lnTo>
                    <a:lnTo>
                      <a:pt x="154" y="55"/>
                    </a:lnTo>
                    <a:lnTo>
                      <a:pt x="126" y="89"/>
                    </a:lnTo>
                    <a:lnTo>
                      <a:pt x="117" y="172"/>
                    </a:lnTo>
                    <a:lnTo>
                      <a:pt x="128" y="262"/>
                    </a:lnTo>
                    <a:lnTo>
                      <a:pt x="131" y="264"/>
                    </a:lnTo>
                  </a:path>
                </a:pathLst>
              </a:custGeom>
              <a:solidFill>
                <a:schemeClr val="bg1">
                  <a:alpha val="50195"/>
                </a:schemeClr>
              </a:solidFill>
              <a:ln w="12700">
                <a:solidFill>
                  <a:srgbClr val="003399"/>
                </a:solidFill>
                <a:round/>
                <a:headEnd/>
                <a:tailEnd/>
              </a:ln>
            </p:spPr>
            <p:txBody>
              <a:bodyPr/>
              <a:lstStyle/>
              <a:p>
                <a:endParaRPr lang="en-US"/>
              </a:p>
            </p:txBody>
          </p:sp>
          <p:sp>
            <p:nvSpPr>
              <p:cNvPr id="211021" name="Freeform 40"/>
              <p:cNvSpPr>
                <a:spLocks noChangeAspect="1"/>
              </p:cNvSpPr>
              <p:nvPr/>
            </p:nvSpPr>
            <p:spPr bwMode="auto">
              <a:xfrm>
                <a:off x="4761" y="1334"/>
                <a:ext cx="288" cy="142"/>
              </a:xfrm>
              <a:custGeom>
                <a:avLst/>
                <a:gdLst>
                  <a:gd name="T0" fmla="*/ 31 w 301"/>
                  <a:gd name="T1" fmla="*/ 25 h 148"/>
                  <a:gd name="T2" fmla="*/ 78 w 301"/>
                  <a:gd name="T3" fmla="*/ 12 h 148"/>
                  <a:gd name="T4" fmla="*/ 95 w 301"/>
                  <a:gd name="T5" fmla="*/ 0 h 148"/>
                  <a:gd name="T6" fmla="*/ 105 w 301"/>
                  <a:gd name="T7" fmla="*/ 12 h 148"/>
                  <a:gd name="T8" fmla="*/ 96 w 301"/>
                  <a:gd name="T9" fmla="*/ 35 h 148"/>
                  <a:gd name="T10" fmla="*/ 108 w 301"/>
                  <a:gd name="T11" fmla="*/ 35 h 148"/>
                  <a:gd name="T12" fmla="*/ 128 w 301"/>
                  <a:gd name="T13" fmla="*/ 58 h 148"/>
                  <a:gd name="T14" fmla="*/ 143 w 301"/>
                  <a:gd name="T15" fmla="*/ 51 h 148"/>
                  <a:gd name="T16" fmla="*/ 131 w 301"/>
                  <a:gd name="T17" fmla="*/ 36 h 148"/>
                  <a:gd name="T18" fmla="*/ 138 w 301"/>
                  <a:gd name="T19" fmla="*/ 36 h 148"/>
                  <a:gd name="T20" fmla="*/ 149 w 301"/>
                  <a:gd name="T21" fmla="*/ 57 h 148"/>
                  <a:gd name="T22" fmla="*/ 121 w 301"/>
                  <a:gd name="T23" fmla="*/ 71 h 148"/>
                  <a:gd name="T24" fmla="*/ 117 w 301"/>
                  <a:gd name="T25" fmla="*/ 59 h 148"/>
                  <a:gd name="T26" fmla="*/ 102 w 301"/>
                  <a:gd name="T27" fmla="*/ 77 h 148"/>
                  <a:gd name="T28" fmla="*/ 101 w 301"/>
                  <a:gd name="T29" fmla="*/ 71 h 148"/>
                  <a:gd name="T30" fmla="*/ 85 w 301"/>
                  <a:gd name="T31" fmla="*/ 53 h 148"/>
                  <a:gd name="T32" fmla="*/ 69 w 301"/>
                  <a:gd name="T33" fmla="*/ 58 h 148"/>
                  <a:gd name="T34" fmla="*/ 69 w 301"/>
                  <a:gd name="T35" fmla="*/ 57 h 148"/>
                  <a:gd name="T36" fmla="*/ 0 w 301"/>
                  <a:gd name="T37" fmla="*/ 74 h 148"/>
                  <a:gd name="T38" fmla="*/ 0 w 301"/>
                  <a:gd name="T39" fmla="*/ 33 h 148"/>
                  <a:gd name="T40" fmla="*/ 13 w 301"/>
                  <a:gd name="T41" fmla="*/ 30 h 148"/>
                  <a:gd name="T42" fmla="*/ 31 w 301"/>
                  <a:gd name="T43" fmla="*/ 25 h 1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1"/>
                  <a:gd name="T67" fmla="*/ 0 h 148"/>
                  <a:gd name="T68" fmla="*/ 301 w 301"/>
                  <a:gd name="T69" fmla="*/ 148 h 14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1" h="148">
                    <a:moveTo>
                      <a:pt x="64" y="46"/>
                    </a:moveTo>
                    <a:lnTo>
                      <a:pt x="159" y="28"/>
                    </a:lnTo>
                    <a:lnTo>
                      <a:pt x="192" y="0"/>
                    </a:lnTo>
                    <a:lnTo>
                      <a:pt x="212" y="24"/>
                    </a:lnTo>
                    <a:lnTo>
                      <a:pt x="194" y="67"/>
                    </a:lnTo>
                    <a:lnTo>
                      <a:pt x="220" y="68"/>
                    </a:lnTo>
                    <a:lnTo>
                      <a:pt x="260" y="113"/>
                    </a:lnTo>
                    <a:lnTo>
                      <a:pt x="288" y="98"/>
                    </a:lnTo>
                    <a:lnTo>
                      <a:pt x="264" y="72"/>
                    </a:lnTo>
                    <a:lnTo>
                      <a:pt x="277" y="70"/>
                    </a:lnTo>
                    <a:lnTo>
                      <a:pt x="301" y="111"/>
                    </a:lnTo>
                    <a:lnTo>
                      <a:pt x="245" y="137"/>
                    </a:lnTo>
                    <a:lnTo>
                      <a:pt x="236" y="116"/>
                    </a:lnTo>
                    <a:lnTo>
                      <a:pt x="208" y="148"/>
                    </a:lnTo>
                    <a:lnTo>
                      <a:pt x="205" y="137"/>
                    </a:lnTo>
                    <a:lnTo>
                      <a:pt x="172" y="102"/>
                    </a:lnTo>
                    <a:lnTo>
                      <a:pt x="140" y="113"/>
                    </a:lnTo>
                    <a:lnTo>
                      <a:pt x="138" y="109"/>
                    </a:lnTo>
                    <a:lnTo>
                      <a:pt x="0" y="141"/>
                    </a:lnTo>
                    <a:lnTo>
                      <a:pt x="0" y="61"/>
                    </a:lnTo>
                    <a:lnTo>
                      <a:pt x="29" y="56"/>
                    </a:lnTo>
                    <a:lnTo>
                      <a:pt x="64" y="46"/>
                    </a:lnTo>
                  </a:path>
                </a:pathLst>
              </a:custGeom>
              <a:solidFill>
                <a:schemeClr val="bg1">
                  <a:alpha val="50195"/>
                </a:schemeClr>
              </a:solidFill>
              <a:ln w="12700">
                <a:solidFill>
                  <a:srgbClr val="003399"/>
                </a:solidFill>
                <a:round/>
                <a:headEnd/>
                <a:tailEnd/>
              </a:ln>
            </p:spPr>
            <p:txBody>
              <a:bodyPr/>
              <a:lstStyle/>
              <a:p>
                <a:endParaRPr lang="en-US"/>
              </a:p>
            </p:txBody>
          </p:sp>
          <p:sp>
            <p:nvSpPr>
              <p:cNvPr id="211022" name="Freeform 41"/>
              <p:cNvSpPr>
                <a:spLocks noChangeAspect="1"/>
              </p:cNvSpPr>
              <p:nvPr/>
            </p:nvSpPr>
            <p:spPr bwMode="auto">
              <a:xfrm>
                <a:off x="4895" y="1432"/>
                <a:ext cx="65" cy="79"/>
              </a:xfrm>
              <a:custGeom>
                <a:avLst/>
                <a:gdLst>
                  <a:gd name="T0" fmla="*/ 33 w 68"/>
                  <a:gd name="T1" fmla="*/ 22 h 83"/>
                  <a:gd name="T2" fmla="*/ 28 w 68"/>
                  <a:gd name="T3" fmla="*/ 28 h 83"/>
                  <a:gd name="T4" fmla="*/ 22 w 68"/>
                  <a:gd name="T5" fmla="*/ 19 h 83"/>
                  <a:gd name="T6" fmla="*/ 23 w 68"/>
                  <a:gd name="T7" fmla="*/ 31 h 83"/>
                  <a:gd name="T8" fmla="*/ 11 w 68"/>
                  <a:gd name="T9" fmla="*/ 38 h 83"/>
                  <a:gd name="T10" fmla="*/ 0 w 68"/>
                  <a:gd name="T11" fmla="*/ 10 h 83"/>
                  <a:gd name="T12" fmla="*/ 16 w 68"/>
                  <a:gd name="T13" fmla="*/ 0 h 83"/>
                  <a:gd name="T14" fmla="*/ 32 w 68"/>
                  <a:gd name="T15" fmla="*/ 17 h 83"/>
                  <a:gd name="T16" fmla="*/ 33 w 68"/>
                  <a:gd name="T17" fmla="*/ 22 h 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3"/>
                  <a:gd name="T29" fmla="*/ 68 w 68"/>
                  <a:gd name="T30" fmla="*/ 83 h 8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3">
                    <a:moveTo>
                      <a:pt x="68" y="46"/>
                    </a:moveTo>
                    <a:lnTo>
                      <a:pt x="54" y="61"/>
                    </a:lnTo>
                    <a:lnTo>
                      <a:pt x="43" y="40"/>
                    </a:lnTo>
                    <a:lnTo>
                      <a:pt x="44" y="70"/>
                    </a:lnTo>
                    <a:lnTo>
                      <a:pt x="15" y="83"/>
                    </a:lnTo>
                    <a:lnTo>
                      <a:pt x="0" y="11"/>
                    </a:lnTo>
                    <a:lnTo>
                      <a:pt x="32" y="0"/>
                    </a:lnTo>
                    <a:lnTo>
                      <a:pt x="65" y="35"/>
                    </a:lnTo>
                    <a:lnTo>
                      <a:pt x="68" y="46"/>
                    </a:lnTo>
                  </a:path>
                </a:pathLst>
              </a:custGeom>
              <a:solidFill>
                <a:schemeClr val="bg1">
                  <a:alpha val="50195"/>
                </a:schemeClr>
              </a:solidFill>
              <a:ln w="12700">
                <a:solidFill>
                  <a:srgbClr val="003399"/>
                </a:solidFill>
                <a:round/>
                <a:headEnd/>
                <a:tailEnd/>
              </a:ln>
            </p:spPr>
            <p:txBody>
              <a:bodyPr/>
              <a:lstStyle/>
              <a:p>
                <a:endParaRPr lang="en-US"/>
              </a:p>
            </p:txBody>
          </p:sp>
          <p:sp>
            <p:nvSpPr>
              <p:cNvPr id="211023" name="Freeform 42"/>
              <p:cNvSpPr>
                <a:spLocks noChangeAspect="1"/>
              </p:cNvSpPr>
              <p:nvPr/>
            </p:nvSpPr>
            <p:spPr bwMode="auto">
              <a:xfrm>
                <a:off x="4761" y="1438"/>
                <a:ext cx="149" cy="142"/>
              </a:xfrm>
              <a:custGeom>
                <a:avLst/>
                <a:gdLst>
                  <a:gd name="T0" fmla="*/ 75 w 155"/>
                  <a:gd name="T1" fmla="*/ 4 h 148"/>
                  <a:gd name="T2" fmla="*/ 82 w 155"/>
                  <a:gd name="T3" fmla="*/ 39 h 148"/>
                  <a:gd name="T4" fmla="*/ 35 w 155"/>
                  <a:gd name="T5" fmla="*/ 54 h 148"/>
                  <a:gd name="T6" fmla="*/ 12 w 155"/>
                  <a:gd name="T7" fmla="*/ 77 h 148"/>
                  <a:gd name="T8" fmla="*/ 12 w 155"/>
                  <a:gd name="T9" fmla="*/ 62 h 148"/>
                  <a:gd name="T10" fmla="*/ 0 w 155"/>
                  <a:gd name="T11" fmla="*/ 16 h 148"/>
                  <a:gd name="T12" fmla="*/ 74 w 155"/>
                  <a:gd name="T13" fmla="*/ 0 h 148"/>
                  <a:gd name="T14" fmla="*/ 75 w 155"/>
                  <a:gd name="T15" fmla="*/ 4 h 148"/>
                  <a:gd name="T16" fmla="*/ 0 60000 65536"/>
                  <a:gd name="T17" fmla="*/ 0 60000 65536"/>
                  <a:gd name="T18" fmla="*/ 0 60000 65536"/>
                  <a:gd name="T19" fmla="*/ 0 60000 65536"/>
                  <a:gd name="T20" fmla="*/ 0 60000 65536"/>
                  <a:gd name="T21" fmla="*/ 0 60000 65536"/>
                  <a:gd name="T22" fmla="*/ 0 60000 65536"/>
                  <a:gd name="T23" fmla="*/ 0 60000 65536"/>
                  <a:gd name="T24" fmla="*/ 0 w 155"/>
                  <a:gd name="T25" fmla="*/ 0 h 148"/>
                  <a:gd name="T26" fmla="*/ 155 w 155"/>
                  <a:gd name="T27" fmla="*/ 148 h 14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5" h="148">
                    <a:moveTo>
                      <a:pt x="140" y="4"/>
                    </a:moveTo>
                    <a:lnTo>
                      <a:pt x="155" y="76"/>
                    </a:lnTo>
                    <a:lnTo>
                      <a:pt x="66" y="104"/>
                    </a:lnTo>
                    <a:lnTo>
                      <a:pt x="13" y="148"/>
                    </a:lnTo>
                    <a:lnTo>
                      <a:pt x="24" y="122"/>
                    </a:lnTo>
                    <a:lnTo>
                      <a:pt x="0" y="32"/>
                    </a:lnTo>
                    <a:lnTo>
                      <a:pt x="138" y="0"/>
                    </a:lnTo>
                    <a:lnTo>
                      <a:pt x="140" y="4"/>
                    </a:lnTo>
                  </a:path>
                </a:pathLst>
              </a:custGeom>
              <a:solidFill>
                <a:schemeClr val="bg1">
                  <a:alpha val="50195"/>
                </a:schemeClr>
              </a:solidFill>
              <a:ln w="12700">
                <a:solidFill>
                  <a:srgbClr val="003399"/>
                </a:solidFill>
                <a:round/>
                <a:headEnd/>
                <a:tailEnd/>
              </a:ln>
            </p:spPr>
            <p:txBody>
              <a:bodyPr/>
              <a:lstStyle/>
              <a:p>
                <a:endParaRPr lang="en-US"/>
              </a:p>
            </p:txBody>
          </p:sp>
          <p:sp>
            <p:nvSpPr>
              <p:cNvPr id="211024" name="Freeform 43"/>
              <p:cNvSpPr>
                <a:spLocks noChangeAspect="1"/>
              </p:cNvSpPr>
              <p:nvPr/>
            </p:nvSpPr>
            <p:spPr bwMode="auto">
              <a:xfrm>
                <a:off x="4265" y="1160"/>
                <a:ext cx="519" cy="443"/>
              </a:xfrm>
              <a:custGeom>
                <a:avLst/>
                <a:gdLst>
                  <a:gd name="T0" fmla="*/ 259 w 542"/>
                  <a:gd name="T1" fmla="*/ 123 h 462"/>
                  <a:gd name="T2" fmla="*/ 259 w 542"/>
                  <a:gd name="T3" fmla="*/ 165 h 462"/>
                  <a:gd name="T4" fmla="*/ 270 w 542"/>
                  <a:gd name="T5" fmla="*/ 210 h 462"/>
                  <a:gd name="T6" fmla="*/ 264 w 542"/>
                  <a:gd name="T7" fmla="*/ 224 h 462"/>
                  <a:gd name="T8" fmla="*/ 261 w 542"/>
                  <a:gd name="T9" fmla="*/ 236 h 462"/>
                  <a:gd name="T10" fmla="*/ 257 w 542"/>
                  <a:gd name="T11" fmla="*/ 233 h 462"/>
                  <a:gd name="T12" fmla="*/ 257 w 542"/>
                  <a:gd name="T13" fmla="*/ 232 h 462"/>
                  <a:gd name="T14" fmla="*/ 217 w 542"/>
                  <a:gd name="T15" fmla="*/ 214 h 462"/>
                  <a:gd name="T16" fmla="*/ 206 w 542"/>
                  <a:gd name="T17" fmla="*/ 208 h 462"/>
                  <a:gd name="T18" fmla="*/ 183 w 542"/>
                  <a:gd name="T19" fmla="*/ 183 h 462"/>
                  <a:gd name="T20" fmla="*/ 4 w 542"/>
                  <a:gd name="T21" fmla="*/ 220 h 462"/>
                  <a:gd name="T22" fmla="*/ 0 w 542"/>
                  <a:gd name="T23" fmla="*/ 206 h 462"/>
                  <a:gd name="T24" fmla="*/ 32 w 542"/>
                  <a:gd name="T25" fmla="*/ 170 h 462"/>
                  <a:gd name="T26" fmla="*/ 22 w 542"/>
                  <a:gd name="T27" fmla="*/ 143 h 462"/>
                  <a:gd name="T28" fmla="*/ 57 w 542"/>
                  <a:gd name="T29" fmla="*/ 130 h 462"/>
                  <a:gd name="T30" fmla="*/ 80 w 542"/>
                  <a:gd name="T31" fmla="*/ 135 h 462"/>
                  <a:gd name="T32" fmla="*/ 114 w 542"/>
                  <a:gd name="T33" fmla="*/ 123 h 462"/>
                  <a:gd name="T34" fmla="*/ 130 w 542"/>
                  <a:gd name="T35" fmla="*/ 105 h 462"/>
                  <a:gd name="T36" fmla="*/ 124 w 542"/>
                  <a:gd name="T37" fmla="*/ 90 h 462"/>
                  <a:gd name="T38" fmla="*/ 127 w 542"/>
                  <a:gd name="T39" fmla="*/ 81 h 462"/>
                  <a:gd name="T40" fmla="*/ 124 w 542"/>
                  <a:gd name="T41" fmla="*/ 84 h 462"/>
                  <a:gd name="T42" fmla="*/ 118 w 542"/>
                  <a:gd name="T43" fmla="*/ 78 h 462"/>
                  <a:gd name="T44" fmla="*/ 153 w 542"/>
                  <a:gd name="T45" fmla="*/ 27 h 462"/>
                  <a:gd name="T46" fmla="*/ 169 w 542"/>
                  <a:gd name="T47" fmla="*/ 12 h 462"/>
                  <a:gd name="T48" fmla="*/ 226 w 542"/>
                  <a:gd name="T49" fmla="*/ 0 h 462"/>
                  <a:gd name="T50" fmla="*/ 236 w 542"/>
                  <a:gd name="T51" fmla="*/ 53 h 462"/>
                  <a:gd name="T52" fmla="*/ 241 w 542"/>
                  <a:gd name="T53" fmla="*/ 79 h 462"/>
                  <a:gd name="T54" fmla="*/ 249 w 542"/>
                  <a:gd name="T55" fmla="*/ 81 h 462"/>
                  <a:gd name="T56" fmla="*/ 259 w 542"/>
                  <a:gd name="T57" fmla="*/ 122 h 462"/>
                  <a:gd name="T58" fmla="*/ 259 w 542"/>
                  <a:gd name="T59" fmla="*/ 123 h 46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42"/>
                  <a:gd name="T91" fmla="*/ 0 h 462"/>
                  <a:gd name="T92" fmla="*/ 542 w 542"/>
                  <a:gd name="T93" fmla="*/ 462 h 46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42" h="462">
                    <a:moveTo>
                      <a:pt x="518" y="242"/>
                    </a:moveTo>
                    <a:lnTo>
                      <a:pt x="518" y="322"/>
                    </a:lnTo>
                    <a:lnTo>
                      <a:pt x="542" y="412"/>
                    </a:lnTo>
                    <a:lnTo>
                      <a:pt x="531" y="438"/>
                    </a:lnTo>
                    <a:lnTo>
                      <a:pt x="523" y="462"/>
                    </a:lnTo>
                    <a:lnTo>
                      <a:pt x="514" y="455"/>
                    </a:lnTo>
                    <a:lnTo>
                      <a:pt x="514" y="453"/>
                    </a:lnTo>
                    <a:lnTo>
                      <a:pt x="436" y="419"/>
                    </a:lnTo>
                    <a:lnTo>
                      <a:pt x="411" y="410"/>
                    </a:lnTo>
                    <a:lnTo>
                      <a:pt x="366" y="360"/>
                    </a:lnTo>
                    <a:lnTo>
                      <a:pt x="4" y="431"/>
                    </a:lnTo>
                    <a:lnTo>
                      <a:pt x="0" y="403"/>
                    </a:lnTo>
                    <a:lnTo>
                      <a:pt x="63" y="334"/>
                    </a:lnTo>
                    <a:lnTo>
                      <a:pt x="41" y="281"/>
                    </a:lnTo>
                    <a:lnTo>
                      <a:pt x="115" y="257"/>
                    </a:lnTo>
                    <a:lnTo>
                      <a:pt x="161" y="264"/>
                    </a:lnTo>
                    <a:lnTo>
                      <a:pt x="226" y="240"/>
                    </a:lnTo>
                    <a:lnTo>
                      <a:pt x="261" y="207"/>
                    </a:lnTo>
                    <a:lnTo>
                      <a:pt x="248" y="176"/>
                    </a:lnTo>
                    <a:lnTo>
                      <a:pt x="255" y="157"/>
                    </a:lnTo>
                    <a:lnTo>
                      <a:pt x="246" y="164"/>
                    </a:lnTo>
                    <a:lnTo>
                      <a:pt x="235" y="151"/>
                    </a:lnTo>
                    <a:lnTo>
                      <a:pt x="305" y="50"/>
                    </a:lnTo>
                    <a:lnTo>
                      <a:pt x="338" y="24"/>
                    </a:lnTo>
                    <a:lnTo>
                      <a:pt x="451" y="0"/>
                    </a:lnTo>
                    <a:lnTo>
                      <a:pt x="470" y="103"/>
                    </a:lnTo>
                    <a:lnTo>
                      <a:pt x="484" y="155"/>
                    </a:lnTo>
                    <a:lnTo>
                      <a:pt x="499" y="157"/>
                    </a:lnTo>
                    <a:lnTo>
                      <a:pt x="516" y="238"/>
                    </a:lnTo>
                    <a:lnTo>
                      <a:pt x="518" y="242"/>
                    </a:lnTo>
                  </a:path>
                </a:pathLst>
              </a:custGeom>
              <a:solidFill>
                <a:schemeClr val="bg1">
                  <a:alpha val="50195"/>
                </a:schemeClr>
              </a:solidFill>
              <a:ln w="12700">
                <a:solidFill>
                  <a:srgbClr val="003399"/>
                </a:solidFill>
                <a:round/>
                <a:headEnd/>
                <a:tailEnd/>
              </a:ln>
            </p:spPr>
            <p:txBody>
              <a:bodyPr/>
              <a:lstStyle/>
              <a:p>
                <a:endParaRPr lang="en-US"/>
              </a:p>
            </p:txBody>
          </p:sp>
          <p:sp>
            <p:nvSpPr>
              <p:cNvPr id="211025" name="Freeform 44"/>
              <p:cNvSpPr>
                <a:spLocks noChangeAspect="1"/>
              </p:cNvSpPr>
              <p:nvPr/>
            </p:nvSpPr>
            <p:spPr bwMode="auto">
              <a:xfrm>
                <a:off x="4208" y="1505"/>
                <a:ext cx="501" cy="319"/>
              </a:xfrm>
              <a:custGeom>
                <a:avLst/>
                <a:gdLst>
                  <a:gd name="T0" fmla="*/ 31 w 523"/>
                  <a:gd name="T1" fmla="*/ 23 h 333"/>
                  <a:gd name="T2" fmla="*/ 32 w 523"/>
                  <a:gd name="T3" fmla="*/ 35 h 333"/>
                  <a:gd name="T4" fmla="*/ 214 w 523"/>
                  <a:gd name="T5" fmla="*/ 0 h 333"/>
                  <a:gd name="T6" fmla="*/ 237 w 523"/>
                  <a:gd name="T7" fmla="*/ 26 h 333"/>
                  <a:gd name="T8" fmla="*/ 249 w 523"/>
                  <a:gd name="T9" fmla="*/ 31 h 333"/>
                  <a:gd name="T10" fmla="*/ 237 w 523"/>
                  <a:gd name="T11" fmla="*/ 54 h 333"/>
                  <a:gd name="T12" fmla="*/ 239 w 523"/>
                  <a:gd name="T13" fmla="*/ 76 h 333"/>
                  <a:gd name="T14" fmla="*/ 262 w 523"/>
                  <a:gd name="T15" fmla="*/ 97 h 333"/>
                  <a:gd name="T16" fmla="*/ 239 w 523"/>
                  <a:gd name="T17" fmla="*/ 123 h 333"/>
                  <a:gd name="T18" fmla="*/ 238 w 523"/>
                  <a:gd name="T19" fmla="*/ 121 h 333"/>
                  <a:gd name="T20" fmla="*/ 223 w 523"/>
                  <a:gd name="T21" fmla="*/ 129 h 333"/>
                  <a:gd name="T22" fmla="*/ 210 w 523"/>
                  <a:gd name="T23" fmla="*/ 132 h 333"/>
                  <a:gd name="T24" fmla="*/ 66 w 523"/>
                  <a:gd name="T25" fmla="*/ 160 h 333"/>
                  <a:gd name="T26" fmla="*/ 54 w 523"/>
                  <a:gd name="T27" fmla="*/ 163 h 333"/>
                  <a:gd name="T28" fmla="*/ 23 w 523"/>
                  <a:gd name="T29" fmla="*/ 168 h 333"/>
                  <a:gd name="T30" fmla="*/ 11 w 523"/>
                  <a:gd name="T31" fmla="*/ 115 h 333"/>
                  <a:gd name="T32" fmla="*/ 11 w 523"/>
                  <a:gd name="T33" fmla="*/ 104 h 333"/>
                  <a:gd name="T34" fmla="*/ 0 w 523"/>
                  <a:gd name="T35" fmla="*/ 43 h 333"/>
                  <a:gd name="T36" fmla="*/ 31 w 523"/>
                  <a:gd name="T37" fmla="*/ 23 h 3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23"/>
                  <a:gd name="T58" fmla="*/ 0 h 333"/>
                  <a:gd name="T59" fmla="*/ 523 w 523"/>
                  <a:gd name="T60" fmla="*/ 333 h 3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23" h="333">
                    <a:moveTo>
                      <a:pt x="59" y="43"/>
                    </a:moveTo>
                    <a:lnTo>
                      <a:pt x="63" y="71"/>
                    </a:lnTo>
                    <a:lnTo>
                      <a:pt x="425" y="0"/>
                    </a:lnTo>
                    <a:lnTo>
                      <a:pt x="470" y="50"/>
                    </a:lnTo>
                    <a:lnTo>
                      <a:pt x="495" y="59"/>
                    </a:lnTo>
                    <a:lnTo>
                      <a:pt x="470" y="106"/>
                    </a:lnTo>
                    <a:lnTo>
                      <a:pt x="473" y="150"/>
                    </a:lnTo>
                    <a:lnTo>
                      <a:pt x="523" y="193"/>
                    </a:lnTo>
                    <a:lnTo>
                      <a:pt x="475" y="244"/>
                    </a:lnTo>
                    <a:lnTo>
                      <a:pt x="471" y="241"/>
                    </a:lnTo>
                    <a:lnTo>
                      <a:pt x="444" y="257"/>
                    </a:lnTo>
                    <a:lnTo>
                      <a:pt x="418" y="263"/>
                    </a:lnTo>
                    <a:lnTo>
                      <a:pt x="130" y="318"/>
                    </a:lnTo>
                    <a:lnTo>
                      <a:pt x="107" y="322"/>
                    </a:lnTo>
                    <a:lnTo>
                      <a:pt x="43" y="333"/>
                    </a:lnTo>
                    <a:lnTo>
                      <a:pt x="26" y="229"/>
                    </a:lnTo>
                    <a:lnTo>
                      <a:pt x="24" y="207"/>
                    </a:lnTo>
                    <a:lnTo>
                      <a:pt x="0" y="83"/>
                    </a:lnTo>
                    <a:lnTo>
                      <a:pt x="59" y="43"/>
                    </a:lnTo>
                  </a:path>
                </a:pathLst>
              </a:custGeom>
              <a:solidFill>
                <a:schemeClr val="bg1">
                  <a:alpha val="50195"/>
                </a:schemeClr>
              </a:solidFill>
              <a:ln w="12700">
                <a:solidFill>
                  <a:srgbClr val="003399"/>
                </a:solidFill>
                <a:round/>
                <a:headEnd/>
                <a:tailEnd/>
              </a:ln>
            </p:spPr>
            <p:txBody>
              <a:bodyPr/>
              <a:lstStyle/>
              <a:p>
                <a:endParaRPr lang="en-US"/>
              </a:p>
            </p:txBody>
          </p:sp>
          <p:sp>
            <p:nvSpPr>
              <p:cNvPr id="211026" name="Freeform 45"/>
              <p:cNvSpPr>
                <a:spLocks noChangeAspect="1"/>
              </p:cNvSpPr>
              <p:nvPr/>
            </p:nvSpPr>
            <p:spPr bwMode="auto">
              <a:xfrm>
                <a:off x="4659" y="1562"/>
                <a:ext cx="113" cy="256"/>
              </a:xfrm>
              <a:custGeom>
                <a:avLst/>
                <a:gdLst>
                  <a:gd name="T0" fmla="*/ 52 w 118"/>
                  <a:gd name="T1" fmla="*/ 18 h 268"/>
                  <a:gd name="T2" fmla="*/ 41 w 118"/>
                  <a:gd name="T3" fmla="*/ 41 h 268"/>
                  <a:gd name="T4" fmla="*/ 56 w 118"/>
                  <a:gd name="T5" fmla="*/ 44 h 268"/>
                  <a:gd name="T6" fmla="*/ 58 w 118"/>
                  <a:gd name="T7" fmla="*/ 76 h 268"/>
                  <a:gd name="T8" fmla="*/ 55 w 118"/>
                  <a:gd name="T9" fmla="*/ 65 h 268"/>
                  <a:gd name="T10" fmla="*/ 55 w 118"/>
                  <a:gd name="T11" fmla="*/ 81 h 268"/>
                  <a:gd name="T12" fmla="*/ 36 w 118"/>
                  <a:gd name="T13" fmla="*/ 127 h 268"/>
                  <a:gd name="T14" fmla="*/ 32 w 118"/>
                  <a:gd name="T15" fmla="*/ 129 h 268"/>
                  <a:gd name="T16" fmla="*/ 33 w 118"/>
                  <a:gd name="T17" fmla="*/ 117 h 268"/>
                  <a:gd name="T18" fmla="*/ 11 w 118"/>
                  <a:gd name="T19" fmla="*/ 107 h 268"/>
                  <a:gd name="T20" fmla="*/ 0 w 118"/>
                  <a:gd name="T21" fmla="*/ 96 h 268"/>
                  <a:gd name="T22" fmla="*/ 5 w 118"/>
                  <a:gd name="T23" fmla="*/ 89 h 268"/>
                  <a:gd name="T24" fmla="*/ 28 w 118"/>
                  <a:gd name="T25" fmla="*/ 65 h 268"/>
                  <a:gd name="T26" fmla="*/ 3 w 118"/>
                  <a:gd name="T27" fmla="*/ 44 h 268"/>
                  <a:gd name="T28" fmla="*/ 0 w 118"/>
                  <a:gd name="T29" fmla="*/ 24 h 268"/>
                  <a:gd name="T30" fmla="*/ 11 w 118"/>
                  <a:gd name="T31" fmla="*/ 0 h 268"/>
                  <a:gd name="T32" fmla="*/ 52 w 118"/>
                  <a:gd name="T33" fmla="*/ 17 h 268"/>
                  <a:gd name="T34" fmla="*/ 52 w 118"/>
                  <a:gd name="T35" fmla="*/ 18 h 26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8"/>
                  <a:gd name="T55" fmla="*/ 0 h 268"/>
                  <a:gd name="T56" fmla="*/ 118 w 118"/>
                  <a:gd name="T57" fmla="*/ 268 h 26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8" h="268">
                    <a:moveTo>
                      <a:pt x="103" y="36"/>
                    </a:moveTo>
                    <a:lnTo>
                      <a:pt x="81" y="85"/>
                    </a:lnTo>
                    <a:lnTo>
                      <a:pt x="112" y="91"/>
                    </a:lnTo>
                    <a:lnTo>
                      <a:pt x="118" y="159"/>
                    </a:lnTo>
                    <a:lnTo>
                      <a:pt x="110" y="134"/>
                    </a:lnTo>
                    <a:lnTo>
                      <a:pt x="110" y="170"/>
                    </a:lnTo>
                    <a:lnTo>
                      <a:pt x="73" y="265"/>
                    </a:lnTo>
                    <a:lnTo>
                      <a:pt x="64" y="268"/>
                    </a:lnTo>
                    <a:lnTo>
                      <a:pt x="66" y="246"/>
                    </a:lnTo>
                    <a:lnTo>
                      <a:pt x="11" y="224"/>
                    </a:lnTo>
                    <a:lnTo>
                      <a:pt x="0" y="200"/>
                    </a:lnTo>
                    <a:lnTo>
                      <a:pt x="5" y="185"/>
                    </a:lnTo>
                    <a:lnTo>
                      <a:pt x="53" y="134"/>
                    </a:lnTo>
                    <a:lnTo>
                      <a:pt x="3" y="91"/>
                    </a:lnTo>
                    <a:lnTo>
                      <a:pt x="0" y="47"/>
                    </a:lnTo>
                    <a:lnTo>
                      <a:pt x="25" y="0"/>
                    </a:lnTo>
                    <a:lnTo>
                      <a:pt x="103" y="34"/>
                    </a:lnTo>
                    <a:lnTo>
                      <a:pt x="103" y="36"/>
                    </a:lnTo>
                  </a:path>
                </a:pathLst>
              </a:custGeom>
              <a:solidFill>
                <a:schemeClr val="bg1">
                  <a:alpha val="50195"/>
                </a:schemeClr>
              </a:solidFill>
              <a:ln w="12700">
                <a:solidFill>
                  <a:srgbClr val="003399"/>
                </a:solidFill>
                <a:round/>
                <a:headEnd/>
                <a:tailEnd/>
              </a:ln>
            </p:spPr>
            <p:txBody>
              <a:bodyPr/>
              <a:lstStyle/>
              <a:p>
                <a:endParaRPr lang="en-US"/>
              </a:p>
            </p:txBody>
          </p:sp>
          <p:sp>
            <p:nvSpPr>
              <p:cNvPr id="211027" name="Freeform 46"/>
              <p:cNvSpPr>
                <a:spLocks noChangeAspect="1"/>
              </p:cNvSpPr>
              <p:nvPr/>
            </p:nvSpPr>
            <p:spPr bwMode="auto">
              <a:xfrm>
                <a:off x="4634" y="1736"/>
                <a:ext cx="88" cy="147"/>
              </a:xfrm>
              <a:custGeom>
                <a:avLst/>
                <a:gdLst>
                  <a:gd name="T0" fmla="*/ 15 w 92"/>
                  <a:gd name="T1" fmla="*/ 3 h 153"/>
                  <a:gd name="T2" fmla="*/ 11 w 92"/>
                  <a:gd name="T3" fmla="*/ 12 h 153"/>
                  <a:gd name="T4" fmla="*/ 11 w 92"/>
                  <a:gd name="T5" fmla="*/ 24 h 153"/>
                  <a:gd name="T6" fmla="*/ 31 w 92"/>
                  <a:gd name="T7" fmla="*/ 53 h 153"/>
                  <a:gd name="T8" fmla="*/ 42 w 92"/>
                  <a:gd name="T9" fmla="*/ 58 h 153"/>
                  <a:gd name="T10" fmla="*/ 38 w 92"/>
                  <a:gd name="T11" fmla="*/ 71 h 153"/>
                  <a:gd name="T12" fmla="*/ 46 w 92"/>
                  <a:gd name="T13" fmla="*/ 75 h 153"/>
                  <a:gd name="T14" fmla="*/ 20 w 92"/>
                  <a:gd name="T15" fmla="*/ 80 h 153"/>
                  <a:gd name="T16" fmla="*/ 0 w 92"/>
                  <a:gd name="T17" fmla="*/ 12 h 153"/>
                  <a:gd name="T18" fmla="*/ 11 w 92"/>
                  <a:gd name="T19" fmla="*/ 0 h 153"/>
                  <a:gd name="T20" fmla="*/ 15 w 92"/>
                  <a:gd name="T21" fmla="*/ 3 h 1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2"/>
                  <a:gd name="T34" fmla="*/ 0 h 153"/>
                  <a:gd name="T35" fmla="*/ 92 w 92"/>
                  <a:gd name="T36" fmla="*/ 153 h 1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2" h="153">
                    <a:moveTo>
                      <a:pt x="31" y="3"/>
                    </a:moveTo>
                    <a:lnTo>
                      <a:pt x="26" y="18"/>
                    </a:lnTo>
                    <a:lnTo>
                      <a:pt x="26" y="42"/>
                    </a:lnTo>
                    <a:lnTo>
                      <a:pt x="62" y="99"/>
                    </a:lnTo>
                    <a:lnTo>
                      <a:pt x="85" y="109"/>
                    </a:lnTo>
                    <a:lnTo>
                      <a:pt x="77" y="133"/>
                    </a:lnTo>
                    <a:lnTo>
                      <a:pt x="92" y="142"/>
                    </a:lnTo>
                    <a:lnTo>
                      <a:pt x="38" y="153"/>
                    </a:lnTo>
                    <a:lnTo>
                      <a:pt x="0" y="16"/>
                    </a:lnTo>
                    <a:lnTo>
                      <a:pt x="27" y="0"/>
                    </a:lnTo>
                    <a:lnTo>
                      <a:pt x="31" y="3"/>
                    </a:lnTo>
                  </a:path>
                </a:pathLst>
              </a:custGeom>
              <a:solidFill>
                <a:schemeClr val="bg1">
                  <a:alpha val="50195"/>
                </a:schemeClr>
              </a:solidFill>
              <a:ln w="12700">
                <a:solidFill>
                  <a:srgbClr val="003399"/>
                </a:solidFill>
                <a:round/>
                <a:headEnd/>
                <a:tailEnd/>
              </a:ln>
            </p:spPr>
            <p:txBody>
              <a:bodyPr/>
              <a:lstStyle/>
              <a:p>
                <a:endParaRPr lang="en-US"/>
              </a:p>
            </p:txBody>
          </p:sp>
          <p:sp>
            <p:nvSpPr>
              <p:cNvPr id="211028" name="Freeform 47"/>
              <p:cNvSpPr>
                <a:spLocks noChangeAspect="1"/>
              </p:cNvSpPr>
              <p:nvPr/>
            </p:nvSpPr>
            <p:spPr bwMode="auto">
              <a:xfrm>
                <a:off x="4333" y="1751"/>
                <a:ext cx="389" cy="192"/>
              </a:xfrm>
              <a:custGeom>
                <a:avLst/>
                <a:gdLst>
                  <a:gd name="T0" fmla="*/ 158 w 406"/>
                  <a:gd name="T1" fmla="*/ 0 h 200"/>
                  <a:gd name="T2" fmla="*/ 178 w 406"/>
                  <a:gd name="T3" fmla="*/ 72 h 200"/>
                  <a:gd name="T4" fmla="*/ 204 w 406"/>
                  <a:gd name="T5" fmla="*/ 66 h 200"/>
                  <a:gd name="T6" fmla="*/ 203 w 406"/>
                  <a:gd name="T7" fmla="*/ 92 h 200"/>
                  <a:gd name="T8" fmla="*/ 202 w 406"/>
                  <a:gd name="T9" fmla="*/ 92 h 200"/>
                  <a:gd name="T10" fmla="*/ 202 w 406"/>
                  <a:gd name="T11" fmla="*/ 81 h 200"/>
                  <a:gd name="T12" fmla="*/ 199 w 406"/>
                  <a:gd name="T13" fmla="*/ 92 h 200"/>
                  <a:gd name="T14" fmla="*/ 187 w 406"/>
                  <a:gd name="T15" fmla="*/ 98 h 200"/>
                  <a:gd name="T16" fmla="*/ 187 w 406"/>
                  <a:gd name="T17" fmla="*/ 99 h 200"/>
                  <a:gd name="T18" fmla="*/ 178 w 406"/>
                  <a:gd name="T19" fmla="*/ 104 h 200"/>
                  <a:gd name="T20" fmla="*/ 172 w 406"/>
                  <a:gd name="T21" fmla="*/ 81 h 200"/>
                  <a:gd name="T22" fmla="*/ 165 w 406"/>
                  <a:gd name="T23" fmla="*/ 88 h 200"/>
                  <a:gd name="T24" fmla="*/ 151 w 406"/>
                  <a:gd name="T25" fmla="*/ 78 h 200"/>
                  <a:gd name="T26" fmla="*/ 157 w 406"/>
                  <a:gd name="T27" fmla="*/ 72 h 200"/>
                  <a:gd name="T28" fmla="*/ 151 w 406"/>
                  <a:gd name="T29" fmla="*/ 69 h 200"/>
                  <a:gd name="T30" fmla="*/ 161 w 406"/>
                  <a:gd name="T31" fmla="*/ 69 h 200"/>
                  <a:gd name="T32" fmla="*/ 157 w 406"/>
                  <a:gd name="T33" fmla="*/ 60 h 200"/>
                  <a:gd name="T34" fmla="*/ 148 w 406"/>
                  <a:gd name="T35" fmla="*/ 60 h 200"/>
                  <a:gd name="T36" fmla="*/ 153 w 406"/>
                  <a:gd name="T37" fmla="*/ 58 h 200"/>
                  <a:gd name="T38" fmla="*/ 151 w 406"/>
                  <a:gd name="T39" fmla="*/ 36 h 200"/>
                  <a:gd name="T40" fmla="*/ 145 w 406"/>
                  <a:gd name="T41" fmla="*/ 36 h 200"/>
                  <a:gd name="T42" fmla="*/ 158 w 406"/>
                  <a:gd name="T43" fmla="*/ 16 h 200"/>
                  <a:gd name="T44" fmla="*/ 152 w 406"/>
                  <a:gd name="T45" fmla="*/ 12 h 200"/>
                  <a:gd name="T46" fmla="*/ 137 w 406"/>
                  <a:gd name="T47" fmla="*/ 35 h 200"/>
                  <a:gd name="T48" fmla="*/ 129 w 406"/>
                  <a:gd name="T49" fmla="*/ 34 h 200"/>
                  <a:gd name="T50" fmla="*/ 139 w 406"/>
                  <a:gd name="T51" fmla="*/ 42 h 200"/>
                  <a:gd name="T52" fmla="*/ 137 w 406"/>
                  <a:gd name="T53" fmla="*/ 62 h 200"/>
                  <a:gd name="T54" fmla="*/ 149 w 406"/>
                  <a:gd name="T55" fmla="*/ 84 h 200"/>
                  <a:gd name="T56" fmla="*/ 136 w 406"/>
                  <a:gd name="T57" fmla="*/ 81 h 200"/>
                  <a:gd name="T58" fmla="*/ 150 w 406"/>
                  <a:gd name="T59" fmla="*/ 88 h 200"/>
                  <a:gd name="T60" fmla="*/ 154 w 406"/>
                  <a:gd name="T61" fmla="*/ 101 h 200"/>
                  <a:gd name="T62" fmla="*/ 120 w 406"/>
                  <a:gd name="T63" fmla="*/ 88 h 200"/>
                  <a:gd name="T64" fmla="*/ 112 w 406"/>
                  <a:gd name="T65" fmla="*/ 93 h 200"/>
                  <a:gd name="T66" fmla="*/ 107 w 406"/>
                  <a:gd name="T67" fmla="*/ 88 h 200"/>
                  <a:gd name="T68" fmla="*/ 116 w 406"/>
                  <a:gd name="T69" fmla="*/ 64 h 200"/>
                  <a:gd name="T70" fmla="*/ 120 w 406"/>
                  <a:gd name="T71" fmla="*/ 58 h 200"/>
                  <a:gd name="T72" fmla="*/ 111 w 406"/>
                  <a:gd name="T73" fmla="*/ 58 h 200"/>
                  <a:gd name="T74" fmla="*/ 80 w 406"/>
                  <a:gd name="T75" fmla="*/ 40 h 200"/>
                  <a:gd name="T76" fmla="*/ 72 w 406"/>
                  <a:gd name="T77" fmla="*/ 26 h 200"/>
                  <a:gd name="T78" fmla="*/ 57 w 406"/>
                  <a:gd name="T79" fmla="*/ 25 h 200"/>
                  <a:gd name="T80" fmla="*/ 45 w 406"/>
                  <a:gd name="T81" fmla="*/ 35 h 200"/>
                  <a:gd name="T82" fmla="*/ 32 w 406"/>
                  <a:gd name="T83" fmla="*/ 33 h 200"/>
                  <a:gd name="T84" fmla="*/ 11 w 406"/>
                  <a:gd name="T85" fmla="*/ 61 h 200"/>
                  <a:gd name="T86" fmla="*/ 0 w 406"/>
                  <a:gd name="T87" fmla="*/ 33 h 200"/>
                  <a:gd name="T88" fmla="*/ 145 w 406"/>
                  <a:gd name="T89" fmla="*/ 6 h 200"/>
                  <a:gd name="T90" fmla="*/ 158 w 406"/>
                  <a:gd name="T91" fmla="*/ 0 h 2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06"/>
                  <a:gd name="T139" fmla="*/ 0 h 200"/>
                  <a:gd name="T140" fmla="*/ 406 w 406"/>
                  <a:gd name="T141" fmla="*/ 200 h 20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06" h="200">
                    <a:moveTo>
                      <a:pt x="314" y="0"/>
                    </a:moveTo>
                    <a:lnTo>
                      <a:pt x="352" y="137"/>
                    </a:lnTo>
                    <a:lnTo>
                      <a:pt x="406" y="126"/>
                    </a:lnTo>
                    <a:lnTo>
                      <a:pt x="404" y="176"/>
                    </a:lnTo>
                    <a:lnTo>
                      <a:pt x="401" y="176"/>
                    </a:lnTo>
                    <a:lnTo>
                      <a:pt x="401" y="154"/>
                    </a:lnTo>
                    <a:lnTo>
                      <a:pt x="393" y="178"/>
                    </a:lnTo>
                    <a:lnTo>
                      <a:pt x="371" y="187"/>
                    </a:lnTo>
                    <a:lnTo>
                      <a:pt x="369" y="189"/>
                    </a:lnTo>
                    <a:lnTo>
                      <a:pt x="352" y="200"/>
                    </a:lnTo>
                    <a:lnTo>
                      <a:pt x="340" y="154"/>
                    </a:lnTo>
                    <a:lnTo>
                      <a:pt x="328" y="170"/>
                    </a:lnTo>
                    <a:lnTo>
                      <a:pt x="301" y="150"/>
                    </a:lnTo>
                    <a:lnTo>
                      <a:pt x="310" y="139"/>
                    </a:lnTo>
                    <a:lnTo>
                      <a:pt x="301" y="131"/>
                    </a:lnTo>
                    <a:lnTo>
                      <a:pt x="319" y="131"/>
                    </a:lnTo>
                    <a:lnTo>
                      <a:pt x="310" y="115"/>
                    </a:lnTo>
                    <a:lnTo>
                      <a:pt x="292" y="117"/>
                    </a:lnTo>
                    <a:lnTo>
                      <a:pt x="304" y="111"/>
                    </a:lnTo>
                    <a:lnTo>
                      <a:pt x="301" y="72"/>
                    </a:lnTo>
                    <a:lnTo>
                      <a:pt x="288" y="70"/>
                    </a:lnTo>
                    <a:lnTo>
                      <a:pt x="314" y="32"/>
                    </a:lnTo>
                    <a:lnTo>
                      <a:pt x="303" y="21"/>
                    </a:lnTo>
                    <a:lnTo>
                      <a:pt x="271" y="69"/>
                    </a:lnTo>
                    <a:lnTo>
                      <a:pt x="256" y="65"/>
                    </a:lnTo>
                    <a:lnTo>
                      <a:pt x="275" y="80"/>
                    </a:lnTo>
                    <a:lnTo>
                      <a:pt x="271" y="120"/>
                    </a:lnTo>
                    <a:lnTo>
                      <a:pt x="295" y="161"/>
                    </a:lnTo>
                    <a:lnTo>
                      <a:pt x="269" y="154"/>
                    </a:lnTo>
                    <a:lnTo>
                      <a:pt x="297" y="170"/>
                    </a:lnTo>
                    <a:lnTo>
                      <a:pt x="306" y="194"/>
                    </a:lnTo>
                    <a:lnTo>
                      <a:pt x="236" y="170"/>
                    </a:lnTo>
                    <a:lnTo>
                      <a:pt x="221" y="179"/>
                    </a:lnTo>
                    <a:lnTo>
                      <a:pt x="212" y="170"/>
                    </a:lnTo>
                    <a:lnTo>
                      <a:pt x="229" y="124"/>
                    </a:lnTo>
                    <a:lnTo>
                      <a:pt x="236" y="111"/>
                    </a:lnTo>
                    <a:lnTo>
                      <a:pt x="219" y="111"/>
                    </a:lnTo>
                    <a:lnTo>
                      <a:pt x="160" y="78"/>
                    </a:lnTo>
                    <a:lnTo>
                      <a:pt x="142" y="48"/>
                    </a:lnTo>
                    <a:lnTo>
                      <a:pt x="112" y="45"/>
                    </a:lnTo>
                    <a:lnTo>
                      <a:pt x="88" y="69"/>
                    </a:lnTo>
                    <a:lnTo>
                      <a:pt x="62" y="61"/>
                    </a:lnTo>
                    <a:lnTo>
                      <a:pt x="11" y="119"/>
                    </a:lnTo>
                    <a:lnTo>
                      <a:pt x="0" y="61"/>
                    </a:lnTo>
                    <a:lnTo>
                      <a:pt x="288" y="6"/>
                    </a:lnTo>
                    <a:lnTo>
                      <a:pt x="314" y="0"/>
                    </a:lnTo>
                  </a:path>
                </a:pathLst>
              </a:custGeom>
              <a:solidFill>
                <a:schemeClr val="bg1">
                  <a:alpha val="50195"/>
                </a:schemeClr>
              </a:solidFill>
              <a:ln w="12700">
                <a:solidFill>
                  <a:srgbClr val="003399"/>
                </a:solidFill>
                <a:round/>
                <a:headEnd/>
                <a:tailEnd/>
              </a:ln>
            </p:spPr>
            <p:txBody>
              <a:bodyPr/>
              <a:lstStyle/>
              <a:p>
                <a:endParaRPr lang="en-US"/>
              </a:p>
            </p:txBody>
          </p:sp>
          <p:sp>
            <p:nvSpPr>
              <p:cNvPr id="211029" name="Freeform 48"/>
              <p:cNvSpPr>
                <a:spLocks noChangeAspect="1"/>
              </p:cNvSpPr>
              <p:nvPr/>
            </p:nvSpPr>
            <p:spPr bwMode="auto">
              <a:xfrm>
                <a:off x="4099" y="1725"/>
                <a:ext cx="387" cy="381"/>
              </a:xfrm>
              <a:custGeom>
                <a:avLst/>
                <a:gdLst>
                  <a:gd name="T0" fmla="*/ 123 w 404"/>
                  <a:gd name="T1" fmla="*/ 45 h 398"/>
                  <a:gd name="T2" fmla="*/ 128 w 404"/>
                  <a:gd name="T3" fmla="*/ 73 h 398"/>
                  <a:gd name="T4" fmla="*/ 154 w 404"/>
                  <a:gd name="T5" fmla="*/ 45 h 398"/>
                  <a:gd name="T6" fmla="*/ 167 w 404"/>
                  <a:gd name="T7" fmla="*/ 49 h 398"/>
                  <a:gd name="T8" fmla="*/ 178 w 404"/>
                  <a:gd name="T9" fmla="*/ 36 h 398"/>
                  <a:gd name="T10" fmla="*/ 194 w 404"/>
                  <a:gd name="T11" fmla="*/ 38 h 398"/>
                  <a:gd name="T12" fmla="*/ 202 w 404"/>
                  <a:gd name="T13" fmla="*/ 53 h 398"/>
                  <a:gd name="T14" fmla="*/ 198 w 404"/>
                  <a:gd name="T15" fmla="*/ 64 h 398"/>
                  <a:gd name="T16" fmla="*/ 174 w 404"/>
                  <a:gd name="T17" fmla="*/ 50 h 398"/>
                  <a:gd name="T18" fmla="*/ 174 w 404"/>
                  <a:gd name="T19" fmla="*/ 67 h 398"/>
                  <a:gd name="T20" fmla="*/ 160 w 404"/>
                  <a:gd name="T21" fmla="*/ 93 h 398"/>
                  <a:gd name="T22" fmla="*/ 150 w 404"/>
                  <a:gd name="T23" fmla="*/ 91 h 398"/>
                  <a:gd name="T24" fmla="*/ 144 w 404"/>
                  <a:gd name="T25" fmla="*/ 113 h 398"/>
                  <a:gd name="T26" fmla="*/ 126 w 404"/>
                  <a:gd name="T27" fmla="*/ 108 h 398"/>
                  <a:gd name="T28" fmla="*/ 106 w 404"/>
                  <a:gd name="T29" fmla="*/ 161 h 398"/>
                  <a:gd name="T30" fmla="*/ 112 w 404"/>
                  <a:gd name="T31" fmla="*/ 165 h 398"/>
                  <a:gd name="T32" fmla="*/ 102 w 404"/>
                  <a:gd name="T33" fmla="*/ 176 h 398"/>
                  <a:gd name="T34" fmla="*/ 51 w 404"/>
                  <a:gd name="T35" fmla="*/ 197 h 398"/>
                  <a:gd name="T36" fmla="*/ 39 w 404"/>
                  <a:gd name="T37" fmla="*/ 192 h 398"/>
                  <a:gd name="T38" fmla="*/ 34 w 404"/>
                  <a:gd name="T39" fmla="*/ 181 h 398"/>
                  <a:gd name="T40" fmla="*/ 11 w 404"/>
                  <a:gd name="T41" fmla="*/ 164 h 398"/>
                  <a:gd name="T42" fmla="*/ 0 w 404"/>
                  <a:gd name="T43" fmla="*/ 135 h 398"/>
                  <a:gd name="T44" fmla="*/ 2 w 404"/>
                  <a:gd name="T45" fmla="*/ 136 h 398"/>
                  <a:gd name="T46" fmla="*/ 15 w 404"/>
                  <a:gd name="T47" fmla="*/ 123 h 398"/>
                  <a:gd name="T48" fmla="*/ 19 w 404"/>
                  <a:gd name="T49" fmla="*/ 101 h 398"/>
                  <a:gd name="T50" fmla="*/ 32 w 404"/>
                  <a:gd name="T51" fmla="*/ 103 h 398"/>
                  <a:gd name="T52" fmla="*/ 32 w 404"/>
                  <a:gd name="T53" fmla="*/ 84 h 398"/>
                  <a:gd name="T54" fmla="*/ 64 w 404"/>
                  <a:gd name="T55" fmla="*/ 59 h 398"/>
                  <a:gd name="T56" fmla="*/ 70 w 404"/>
                  <a:gd name="T57" fmla="*/ 21 h 398"/>
                  <a:gd name="T58" fmla="*/ 64 w 404"/>
                  <a:gd name="T59" fmla="*/ 10 h 398"/>
                  <a:gd name="T60" fmla="*/ 71 w 404"/>
                  <a:gd name="T61" fmla="*/ 0 h 398"/>
                  <a:gd name="T62" fmla="*/ 79 w 404"/>
                  <a:gd name="T63" fmla="*/ 52 h 398"/>
                  <a:gd name="T64" fmla="*/ 111 w 404"/>
                  <a:gd name="T65" fmla="*/ 47 h 398"/>
                  <a:gd name="T66" fmla="*/ 123 w 404"/>
                  <a:gd name="T67" fmla="*/ 45 h 3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4"/>
                  <a:gd name="T103" fmla="*/ 0 h 398"/>
                  <a:gd name="T104" fmla="*/ 404 w 404"/>
                  <a:gd name="T105" fmla="*/ 398 h 3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4" h="398">
                    <a:moveTo>
                      <a:pt x="244" y="89"/>
                    </a:moveTo>
                    <a:lnTo>
                      <a:pt x="255" y="147"/>
                    </a:lnTo>
                    <a:lnTo>
                      <a:pt x="306" y="89"/>
                    </a:lnTo>
                    <a:lnTo>
                      <a:pt x="332" y="97"/>
                    </a:lnTo>
                    <a:lnTo>
                      <a:pt x="356" y="73"/>
                    </a:lnTo>
                    <a:lnTo>
                      <a:pt x="386" y="76"/>
                    </a:lnTo>
                    <a:lnTo>
                      <a:pt x="404" y="106"/>
                    </a:lnTo>
                    <a:lnTo>
                      <a:pt x="395" y="128"/>
                    </a:lnTo>
                    <a:lnTo>
                      <a:pt x="347" y="100"/>
                    </a:lnTo>
                    <a:lnTo>
                      <a:pt x="347" y="134"/>
                    </a:lnTo>
                    <a:lnTo>
                      <a:pt x="317" y="187"/>
                    </a:lnTo>
                    <a:lnTo>
                      <a:pt x="299" y="183"/>
                    </a:lnTo>
                    <a:lnTo>
                      <a:pt x="288" y="228"/>
                    </a:lnTo>
                    <a:lnTo>
                      <a:pt x="251" y="217"/>
                    </a:lnTo>
                    <a:lnTo>
                      <a:pt x="212" y="324"/>
                    </a:lnTo>
                    <a:lnTo>
                      <a:pt x="223" y="331"/>
                    </a:lnTo>
                    <a:lnTo>
                      <a:pt x="205" y="355"/>
                    </a:lnTo>
                    <a:lnTo>
                      <a:pt x="101" y="398"/>
                    </a:lnTo>
                    <a:lnTo>
                      <a:pt x="77" y="387"/>
                    </a:lnTo>
                    <a:lnTo>
                      <a:pt x="68" y="365"/>
                    </a:lnTo>
                    <a:lnTo>
                      <a:pt x="18" y="328"/>
                    </a:lnTo>
                    <a:lnTo>
                      <a:pt x="0" y="272"/>
                    </a:lnTo>
                    <a:lnTo>
                      <a:pt x="2" y="274"/>
                    </a:lnTo>
                    <a:lnTo>
                      <a:pt x="31" y="248"/>
                    </a:lnTo>
                    <a:lnTo>
                      <a:pt x="35" y="204"/>
                    </a:lnTo>
                    <a:lnTo>
                      <a:pt x="63" y="206"/>
                    </a:lnTo>
                    <a:lnTo>
                      <a:pt x="63" y="169"/>
                    </a:lnTo>
                    <a:lnTo>
                      <a:pt x="127" y="119"/>
                    </a:lnTo>
                    <a:lnTo>
                      <a:pt x="138" y="39"/>
                    </a:lnTo>
                    <a:lnTo>
                      <a:pt x="127" y="10"/>
                    </a:lnTo>
                    <a:lnTo>
                      <a:pt x="140" y="0"/>
                    </a:lnTo>
                    <a:lnTo>
                      <a:pt x="157" y="104"/>
                    </a:lnTo>
                    <a:lnTo>
                      <a:pt x="221" y="93"/>
                    </a:lnTo>
                    <a:lnTo>
                      <a:pt x="244" y="89"/>
                    </a:lnTo>
                  </a:path>
                </a:pathLst>
              </a:custGeom>
              <a:solidFill>
                <a:schemeClr val="bg1">
                  <a:alpha val="50195"/>
                </a:schemeClr>
              </a:solidFill>
              <a:ln w="12700">
                <a:solidFill>
                  <a:srgbClr val="003399"/>
                </a:solidFill>
                <a:round/>
                <a:headEnd/>
                <a:tailEnd/>
              </a:ln>
            </p:spPr>
            <p:txBody>
              <a:bodyPr/>
              <a:lstStyle/>
              <a:p>
                <a:endParaRPr lang="en-US"/>
              </a:p>
            </p:txBody>
          </p:sp>
          <p:sp>
            <p:nvSpPr>
              <p:cNvPr id="211030" name="Freeform 49"/>
              <p:cNvSpPr>
                <a:spLocks noChangeAspect="1"/>
              </p:cNvSpPr>
              <p:nvPr/>
            </p:nvSpPr>
            <p:spPr bwMode="auto">
              <a:xfrm>
                <a:off x="4037" y="1820"/>
                <a:ext cx="683" cy="371"/>
              </a:xfrm>
              <a:custGeom>
                <a:avLst/>
                <a:gdLst>
                  <a:gd name="T0" fmla="*/ 359 w 713"/>
                  <a:gd name="T1" fmla="*/ 54 h 387"/>
                  <a:gd name="T2" fmla="*/ 355 w 713"/>
                  <a:gd name="T3" fmla="*/ 64 h 387"/>
                  <a:gd name="T4" fmla="*/ 358 w 713"/>
                  <a:gd name="T5" fmla="*/ 54 h 387"/>
                  <a:gd name="T6" fmla="*/ 353 w 713"/>
                  <a:gd name="T7" fmla="*/ 54 h 387"/>
                  <a:gd name="T8" fmla="*/ 339 w 713"/>
                  <a:gd name="T9" fmla="*/ 110 h 387"/>
                  <a:gd name="T10" fmla="*/ 332 w 713"/>
                  <a:gd name="T11" fmla="*/ 93 h 387"/>
                  <a:gd name="T12" fmla="*/ 341 w 713"/>
                  <a:gd name="T13" fmla="*/ 59 h 387"/>
                  <a:gd name="T14" fmla="*/ 343 w 713"/>
                  <a:gd name="T15" fmla="*/ 58 h 387"/>
                  <a:gd name="T16" fmla="*/ 347 w 713"/>
                  <a:gd name="T17" fmla="*/ 141 h 387"/>
                  <a:gd name="T18" fmla="*/ 347 w 713"/>
                  <a:gd name="T19" fmla="*/ 141 h 387"/>
                  <a:gd name="T20" fmla="*/ 345 w 713"/>
                  <a:gd name="T21" fmla="*/ 136 h 387"/>
                  <a:gd name="T22" fmla="*/ 345 w 713"/>
                  <a:gd name="T23" fmla="*/ 141 h 387"/>
                  <a:gd name="T24" fmla="*/ 344 w 713"/>
                  <a:gd name="T25" fmla="*/ 141 h 387"/>
                  <a:gd name="T26" fmla="*/ 341 w 713"/>
                  <a:gd name="T27" fmla="*/ 143 h 387"/>
                  <a:gd name="T28" fmla="*/ 89 w 713"/>
                  <a:gd name="T29" fmla="*/ 186 h 387"/>
                  <a:gd name="T30" fmla="*/ 89 w 713"/>
                  <a:gd name="T31" fmla="*/ 183 h 387"/>
                  <a:gd name="T32" fmla="*/ 0 w 713"/>
                  <a:gd name="T33" fmla="*/ 197 h 387"/>
                  <a:gd name="T34" fmla="*/ 2 w 713"/>
                  <a:gd name="T35" fmla="*/ 197 h 387"/>
                  <a:gd name="T36" fmla="*/ 23 w 713"/>
                  <a:gd name="T37" fmla="*/ 186 h 387"/>
                  <a:gd name="T38" fmla="*/ 67 w 713"/>
                  <a:gd name="T39" fmla="*/ 135 h 387"/>
                  <a:gd name="T40" fmla="*/ 72 w 713"/>
                  <a:gd name="T41" fmla="*/ 147 h 387"/>
                  <a:gd name="T42" fmla="*/ 83 w 713"/>
                  <a:gd name="T43" fmla="*/ 152 h 387"/>
                  <a:gd name="T44" fmla="*/ 136 w 713"/>
                  <a:gd name="T45" fmla="*/ 129 h 387"/>
                  <a:gd name="T46" fmla="*/ 144 w 713"/>
                  <a:gd name="T47" fmla="*/ 118 h 387"/>
                  <a:gd name="T48" fmla="*/ 139 w 713"/>
                  <a:gd name="T49" fmla="*/ 114 h 387"/>
                  <a:gd name="T50" fmla="*/ 159 w 713"/>
                  <a:gd name="T51" fmla="*/ 59 h 387"/>
                  <a:gd name="T52" fmla="*/ 178 w 713"/>
                  <a:gd name="T53" fmla="*/ 66 h 387"/>
                  <a:gd name="T54" fmla="*/ 184 w 713"/>
                  <a:gd name="T55" fmla="*/ 43 h 387"/>
                  <a:gd name="T56" fmla="*/ 193 w 713"/>
                  <a:gd name="T57" fmla="*/ 45 h 387"/>
                  <a:gd name="T58" fmla="*/ 207 w 713"/>
                  <a:gd name="T59" fmla="*/ 18 h 387"/>
                  <a:gd name="T60" fmla="*/ 207 w 713"/>
                  <a:gd name="T61" fmla="*/ 0 h 387"/>
                  <a:gd name="T62" fmla="*/ 230 w 713"/>
                  <a:gd name="T63" fmla="*/ 12 h 387"/>
                  <a:gd name="T64" fmla="*/ 236 w 713"/>
                  <a:gd name="T65" fmla="*/ 6 h 387"/>
                  <a:gd name="T66" fmla="*/ 266 w 713"/>
                  <a:gd name="T67" fmla="*/ 21 h 387"/>
                  <a:gd name="T68" fmla="*/ 270 w 713"/>
                  <a:gd name="T69" fmla="*/ 28 h 387"/>
                  <a:gd name="T70" fmla="*/ 262 w 713"/>
                  <a:gd name="T71" fmla="*/ 50 h 387"/>
                  <a:gd name="T72" fmla="*/ 266 w 713"/>
                  <a:gd name="T73" fmla="*/ 55 h 387"/>
                  <a:gd name="T74" fmla="*/ 273 w 713"/>
                  <a:gd name="T75" fmla="*/ 50 h 387"/>
                  <a:gd name="T76" fmla="*/ 281 w 713"/>
                  <a:gd name="T77" fmla="*/ 59 h 387"/>
                  <a:gd name="T78" fmla="*/ 316 w 713"/>
                  <a:gd name="T79" fmla="*/ 72 h 387"/>
                  <a:gd name="T80" fmla="*/ 315 w 713"/>
                  <a:gd name="T81" fmla="*/ 87 h 387"/>
                  <a:gd name="T82" fmla="*/ 284 w 713"/>
                  <a:gd name="T83" fmla="*/ 69 h 387"/>
                  <a:gd name="T84" fmla="*/ 305 w 713"/>
                  <a:gd name="T85" fmla="*/ 90 h 387"/>
                  <a:gd name="T86" fmla="*/ 316 w 713"/>
                  <a:gd name="T87" fmla="*/ 90 h 387"/>
                  <a:gd name="T88" fmla="*/ 308 w 713"/>
                  <a:gd name="T89" fmla="*/ 92 h 387"/>
                  <a:gd name="T90" fmla="*/ 320 w 713"/>
                  <a:gd name="T91" fmla="*/ 97 h 387"/>
                  <a:gd name="T92" fmla="*/ 318 w 713"/>
                  <a:gd name="T93" fmla="*/ 104 h 387"/>
                  <a:gd name="T94" fmla="*/ 314 w 713"/>
                  <a:gd name="T95" fmla="*/ 100 h 387"/>
                  <a:gd name="T96" fmla="*/ 316 w 713"/>
                  <a:gd name="T97" fmla="*/ 106 h 387"/>
                  <a:gd name="T98" fmla="*/ 294 w 713"/>
                  <a:gd name="T99" fmla="*/ 97 h 387"/>
                  <a:gd name="T100" fmla="*/ 323 w 713"/>
                  <a:gd name="T101" fmla="*/ 119 h 387"/>
                  <a:gd name="T102" fmla="*/ 317 w 713"/>
                  <a:gd name="T103" fmla="*/ 123 h 387"/>
                  <a:gd name="T104" fmla="*/ 294 w 713"/>
                  <a:gd name="T105" fmla="*/ 108 h 387"/>
                  <a:gd name="T106" fmla="*/ 290 w 713"/>
                  <a:gd name="T107" fmla="*/ 113 h 387"/>
                  <a:gd name="T108" fmla="*/ 305 w 713"/>
                  <a:gd name="T109" fmla="*/ 115 h 387"/>
                  <a:gd name="T110" fmla="*/ 316 w 713"/>
                  <a:gd name="T111" fmla="*/ 129 h 387"/>
                  <a:gd name="T112" fmla="*/ 339 w 713"/>
                  <a:gd name="T113" fmla="*/ 123 h 387"/>
                  <a:gd name="T114" fmla="*/ 359 w 713"/>
                  <a:gd name="T115" fmla="*/ 54 h 38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13"/>
                  <a:gd name="T175" fmla="*/ 0 h 387"/>
                  <a:gd name="T176" fmla="*/ 713 w 713"/>
                  <a:gd name="T177" fmla="*/ 387 h 38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13" h="387">
                    <a:moveTo>
                      <a:pt x="713" y="104"/>
                    </a:moveTo>
                    <a:lnTo>
                      <a:pt x="706" y="126"/>
                    </a:lnTo>
                    <a:lnTo>
                      <a:pt x="710" y="104"/>
                    </a:lnTo>
                    <a:lnTo>
                      <a:pt x="702" y="106"/>
                    </a:lnTo>
                    <a:lnTo>
                      <a:pt x="674" y="217"/>
                    </a:lnTo>
                    <a:lnTo>
                      <a:pt x="661" y="183"/>
                    </a:lnTo>
                    <a:lnTo>
                      <a:pt x="678" y="117"/>
                    </a:lnTo>
                    <a:lnTo>
                      <a:pt x="680" y="115"/>
                    </a:lnTo>
                    <a:lnTo>
                      <a:pt x="693" y="278"/>
                    </a:lnTo>
                    <a:lnTo>
                      <a:pt x="691" y="278"/>
                    </a:lnTo>
                    <a:lnTo>
                      <a:pt x="684" y="268"/>
                    </a:lnTo>
                    <a:lnTo>
                      <a:pt x="687" y="278"/>
                    </a:lnTo>
                    <a:lnTo>
                      <a:pt x="682" y="279"/>
                    </a:lnTo>
                    <a:lnTo>
                      <a:pt x="678" y="281"/>
                    </a:lnTo>
                    <a:lnTo>
                      <a:pt x="177" y="364"/>
                    </a:lnTo>
                    <a:lnTo>
                      <a:pt x="177" y="361"/>
                    </a:lnTo>
                    <a:lnTo>
                      <a:pt x="0" y="387"/>
                    </a:lnTo>
                    <a:lnTo>
                      <a:pt x="2" y="387"/>
                    </a:lnTo>
                    <a:lnTo>
                      <a:pt x="44" y="364"/>
                    </a:lnTo>
                    <a:lnTo>
                      <a:pt x="133" y="265"/>
                    </a:lnTo>
                    <a:lnTo>
                      <a:pt x="142" y="287"/>
                    </a:lnTo>
                    <a:lnTo>
                      <a:pt x="166" y="298"/>
                    </a:lnTo>
                    <a:lnTo>
                      <a:pt x="270" y="255"/>
                    </a:lnTo>
                    <a:lnTo>
                      <a:pt x="288" y="231"/>
                    </a:lnTo>
                    <a:lnTo>
                      <a:pt x="277" y="224"/>
                    </a:lnTo>
                    <a:lnTo>
                      <a:pt x="316" y="117"/>
                    </a:lnTo>
                    <a:lnTo>
                      <a:pt x="353" y="128"/>
                    </a:lnTo>
                    <a:lnTo>
                      <a:pt x="364" y="83"/>
                    </a:lnTo>
                    <a:lnTo>
                      <a:pt x="382" y="87"/>
                    </a:lnTo>
                    <a:lnTo>
                      <a:pt x="412" y="34"/>
                    </a:lnTo>
                    <a:lnTo>
                      <a:pt x="412" y="0"/>
                    </a:lnTo>
                    <a:lnTo>
                      <a:pt x="460" y="28"/>
                    </a:lnTo>
                    <a:lnTo>
                      <a:pt x="469" y="6"/>
                    </a:lnTo>
                    <a:lnTo>
                      <a:pt x="528" y="39"/>
                    </a:lnTo>
                    <a:lnTo>
                      <a:pt x="538" y="52"/>
                    </a:lnTo>
                    <a:lnTo>
                      <a:pt x="521" y="98"/>
                    </a:lnTo>
                    <a:lnTo>
                      <a:pt x="530" y="107"/>
                    </a:lnTo>
                    <a:lnTo>
                      <a:pt x="545" y="98"/>
                    </a:lnTo>
                    <a:lnTo>
                      <a:pt x="560" y="117"/>
                    </a:lnTo>
                    <a:lnTo>
                      <a:pt x="630" y="139"/>
                    </a:lnTo>
                    <a:lnTo>
                      <a:pt x="625" y="170"/>
                    </a:lnTo>
                    <a:lnTo>
                      <a:pt x="565" y="135"/>
                    </a:lnTo>
                    <a:lnTo>
                      <a:pt x="606" y="176"/>
                    </a:lnTo>
                    <a:lnTo>
                      <a:pt x="630" y="176"/>
                    </a:lnTo>
                    <a:lnTo>
                      <a:pt x="615" y="181"/>
                    </a:lnTo>
                    <a:lnTo>
                      <a:pt x="639" y="191"/>
                    </a:lnTo>
                    <a:lnTo>
                      <a:pt x="637" y="202"/>
                    </a:lnTo>
                    <a:lnTo>
                      <a:pt x="623" y="194"/>
                    </a:lnTo>
                    <a:lnTo>
                      <a:pt x="630" y="209"/>
                    </a:lnTo>
                    <a:lnTo>
                      <a:pt x="588" y="191"/>
                    </a:lnTo>
                    <a:lnTo>
                      <a:pt x="643" y="233"/>
                    </a:lnTo>
                    <a:lnTo>
                      <a:pt x="632" y="242"/>
                    </a:lnTo>
                    <a:lnTo>
                      <a:pt x="588" y="213"/>
                    </a:lnTo>
                    <a:lnTo>
                      <a:pt x="578" y="222"/>
                    </a:lnTo>
                    <a:lnTo>
                      <a:pt x="606" y="226"/>
                    </a:lnTo>
                    <a:lnTo>
                      <a:pt x="630" y="253"/>
                    </a:lnTo>
                    <a:lnTo>
                      <a:pt x="674" y="241"/>
                    </a:lnTo>
                    <a:lnTo>
                      <a:pt x="713" y="104"/>
                    </a:lnTo>
                  </a:path>
                </a:pathLst>
              </a:custGeom>
              <a:solidFill>
                <a:schemeClr val="bg1">
                  <a:alpha val="50195"/>
                </a:schemeClr>
              </a:solidFill>
              <a:ln w="12700">
                <a:solidFill>
                  <a:srgbClr val="003399"/>
                </a:solidFill>
                <a:round/>
                <a:headEnd/>
                <a:tailEnd/>
              </a:ln>
            </p:spPr>
            <p:txBody>
              <a:bodyPr/>
              <a:lstStyle/>
              <a:p>
                <a:endParaRPr lang="en-US"/>
              </a:p>
            </p:txBody>
          </p:sp>
          <p:sp>
            <p:nvSpPr>
              <p:cNvPr id="211031" name="Freeform 50"/>
              <p:cNvSpPr>
                <a:spLocks noChangeAspect="1"/>
              </p:cNvSpPr>
              <p:nvPr/>
            </p:nvSpPr>
            <p:spPr bwMode="auto">
              <a:xfrm>
                <a:off x="3998" y="2087"/>
                <a:ext cx="747" cy="326"/>
              </a:xfrm>
              <a:custGeom>
                <a:avLst/>
                <a:gdLst>
                  <a:gd name="T0" fmla="*/ 391 w 780"/>
                  <a:gd name="T1" fmla="*/ 36 h 341"/>
                  <a:gd name="T2" fmla="*/ 384 w 780"/>
                  <a:gd name="T3" fmla="*/ 49 h 341"/>
                  <a:gd name="T4" fmla="*/ 352 w 780"/>
                  <a:gd name="T5" fmla="*/ 67 h 341"/>
                  <a:gd name="T6" fmla="*/ 344 w 780"/>
                  <a:gd name="T7" fmla="*/ 59 h 341"/>
                  <a:gd name="T8" fmla="*/ 328 w 780"/>
                  <a:gd name="T9" fmla="*/ 66 h 341"/>
                  <a:gd name="T10" fmla="*/ 344 w 780"/>
                  <a:gd name="T11" fmla="*/ 92 h 341"/>
                  <a:gd name="T12" fmla="*/ 344 w 780"/>
                  <a:gd name="T13" fmla="*/ 96 h 341"/>
                  <a:gd name="T14" fmla="*/ 367 w 780"/>
                  <a:gd name="T15" fmla="*/ 92 h 341"/>
                  <a:gd name="T16" fmla="*/ 352 w 780"/>
                  <a:gd name="T17" fmla="*/ 99 h 341"/>
                  <a:gd name="T18" fmla="*/ 329 w 780"/>
                  <a:gd name="T19" fmla="*/ 105 h 341"/>
                  <a:gd name="T20" fmla="*/ 315 w 780"/>
                  <a:gd name="T21" fmla="*/ 110 h 341"/>
                  <a:gd name="T22" fmla="*/ 308 w 780"/>
                  <a:gd name="T23" fmla="*/ 136 h 341"/>
                  <a:gd name="T24" fmla="*/ 302 w 780"/>
                  <a:gd name="T25" fmla="*/ 150 h 341"/>
                  <a:gd name="T26" fmla="*/ 276 w 780"/>
                  <a:gd name="T27" fmla="*/ 166 h 341"/>
                  <a:gd name="T28" fmla="*/ 215 w 780"/>
                  <a:gd name="T29" fmla="*/ 124 h 341"/>
                  <a:gd name="T30" fmla="*/ 149 w 780"/>
                  <a:gd name="T31" fmla="*/ 115 h 341"/>
                  <a:gd name="T32" fmla="*/ 56 w 780"/>
                  <a:gd name="T33" fmla="*/ 137 h 341"/>
                  <a:gd name="T34" fmla="*/ 0 w 780"/>
                  <a:gd name="T35" fmla="*/ 131 h 341"/>
                  <a:gd name="T36" fmla="*/ 21 w 780"/>
                  <a:gd name="T37" fmla="*/ 113 h 341"/>
                  <a:gd name="T38" fmla="*/ 69 w 780"/>
                  <a:gd name="T39" fmla="*/ 76 h 341"/>
                  <a:gd name="T40" fmla="*/ 97 w 780"/>
                  <a:gd name="T41" fmla="*/ 70 h 341"/>
                  <a:gd name="T42" fmla="*/ 110 w 780"/>
                  <a:gd name="T43" fmla="*/ 42 h 341"/>
                  <a:gd name="T44" fmla="*/ 375 w 780"/>
                  <a:gd name="T45" fmla="*/ 25 h 341"/>
                  <a:gd name="T46" fmla="*/ 371 w 780"/>
                  <a:gd name="T47" fmla="*/ 23 h 341"/>
                  <a:gd name="T48" fmla="*/ 363 w 780"/>
                  <a:gd name="T49" fmla="*/ 25 h 341"/>
                  <a:gd name="T50" fmla="*/ 358 w 780"/>
                  <a:gd name="T51" fmla="*/ 29 h 341"/>
                  <a:gd name="T52" fmla="*/ 348 w 780"/>
                  <a:gd name="T53" fmla="*/ 33 h 341"/>
                  <a:gd name="T54" fmla="*/ 329 w 780"/>
                  <a:gd name="T55" fmla="*/ 20 h 341"/>
                  <a:gd name="T56" fmla="*/ 367 w 780"/>
                  <a:gd name="T57" fmla="*/ 31 h 341"/>
                  <a:gd name="T58" fmla="*/ 371 w 780"/>
                  <a:gd name="T59" fmla="*/ 49 h 341"/>
                  <a:gd name="T60" fmla="*/ 364 w 780"/>
                  <a:gd name="T61" fmla="*/ 0 h 341"/>
                  <a:gd name="T62" fmla="*/ 368 w 780"/>
                  <a:gd name="T63" fmla="*/ 0 h 34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80"/>
                  <a:gd name="T97" fmla="*/ 0 h 341"/>
                  <a:gd name="T98" fmla="*/ 780 w 780"/>
                  <a:gd name="T99" fmla="*/ 341 h 34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80" h="341">
                    <a:moveTo>
                      <a:pt x="734" y="0"/>
                    </a:moveTo>
                    <a:lnTo>
                      <a:pt x="780" y="75"/>
                    </a:lnTo>
                    <a:lnTo>
                      <a:pt x="732" y="0"/>
                    </a:lnTo>
                    <a:lnTo>
                      <a:pt x="767" y="99"/>
                    </a:lnTo>
                    <a:lnTo>
                      <a:pt x="739" y="138"/>
                    </a:lnTo>
                    <a:lnTo>
                      <a:pt x="702" y="138"/>
                    </a:lnTo>
                    <a:lnTo>
                      <a:pt x="702" y="118"/>
                    </a:lnTo>
                    <a:lnTo>
                      <a:pt x="688" y="121"/>
                    </a:lnTo>
                    <a:lnTo>
                      <a:pt x="695" y="142"/>
                    </a:lnTo>
                    <a:lnTo>
                      <a:pt x="656" y="134"/>
                    </a:lnTo>
                    <a:lnTo>
                      <a:pt x="708" y="155"/>
                    </a:lnTo>
                    <a:lnTo>
                      <a:pt x="690" y="188"/>
                    </a:lnTo>
                    <a:lnTo>
                      <a:pt x="658" y="181"/>
                    </a:lnTo>
                    <a:lnTo>
                      <a:pt x="691" y="197"/>
                    </a:lnTo>
                    <a:lnTo>
                      <a:pt x="715" y="175"/>
                    </a:lnTo>
                    <a:lnTo>
                      <a:pt x="732" y="188"/>
                    </a:lnTo>
                    <a:lnTo>
                      <a:pt x="715" y="212"/>
                    </a:lnTo>
                    <a:lnTo>
                      <a:pt x="702" y="205"/>
                    </a:lnTo>
                    <a:lnTo>
                      <a:pt x="669" y="227"/>
                    </a:lnTo>
                    <a:lnTo>
                      <a:pt x="658" y="216"/>
                    </a:lnTo>
                    <a:lnTo>
                      <a:pt x="651" y="243"/>
                    </a:lnTo>
                    <a:lnTo>
                      <a:pt x="634" y="225"/>
                    </a:lnTo>
                    <a:lnTo>
                      <a:pt x="645" y="249"/>
                    </a:lnTo>
                    <a:lnTo>
                      <a:pt x="616" y="280"/>
                    </a:lnTo>
                    <a:lnTo>
                      <a:pt x="608" y="319"/>
                    </a:lnTo>
                    <a:lnTo>
                      <a:pt x="603" y="308"/>
                    </a:lnTo>
                    <a:lnTo>
                      <a:pt x="595" y="330"/>
                    </a:lnTo>
                    <a:lnTo>
                      <a:pt x="551" y="341"/>
                    </a:lnTo>
                    <a:lnTo>
                      <a:pt x="540" y="332"/>
                    </a:lnTo>
                    <a:lnTo>
                      <a:pt x="429" y="256"/>
                    </a:lnTo>
                    <a:lnTo>
                      <a:pt x="329" y="271"/>
                    </a:lnTo>
                    <a:lnTo>
                      <a:pt x="300" y="236"/>
                    </a:lnTo>
                    <a:lnTo>
                      <a:pt x="174" y="249"/>
                    </a:lnTo>
                    <a:lnTo>
                      <a:pt x="113" y="282"/>
                    </a:lnTo>
                    <a:lnTo>
                      <a:pt x="0" y="297"/>
                    </a:lnTo>
                    <a:lnTo>
                      <a:pt x="0" y="269"/>
                    </a:lnTo>
                    <a:lnTo>
                      <a:pt x="24" y="260"/>
                    </a:lnTo>
                    <a:lnTo>
                      <a:pt x="39" y="231"/>
                    </a:lnTo>
                    <a:lnTo>
                      <a:pt x="113" y="192"/>
                    </a:lnTo>
                    <a:lnTo>
                      <a:pt x="137" y="158"/>
                    </a:lnTo>
                    <a:lnTo>
                      <a:pt x="148" y="168"/>
                    </a:lnTo>
                    <a:lnTo>
                      <a:pt x="194" y="142"/>
                    </a:lnTo>
                    <a:lnTo>
                      <a:pt x="217" y="116"/>
                    </a:lnTo>
                    <a:lnTo>
                      <a:pt x="218" y="86"/>
                    </a:lnTo>
                    <a:lnTo>
                      <a:pt x="719" y="3"/>
                    </a:lnTo>
                    <a:lnTo>
                      <a:pt x="751" y="49"/>
                    </a:lnTo>
                    <a:lnTo>
                      <a:pt x="730" y="29"/>
                    </a:lnTo>
                    <a:lnTo>
                      <a:pt x="738" y="44"/>
                    </a:lnTo>
                    <a:lnTo>
                      <a:pt x="715" y="33"/>
                    </a:lnTo>
                    <a:lnTo>
                      <a:pt x="726" y="48"/>
                    </a:lnTo>
                    <a:lnTo>
                      <a:pt x="706" y="46"/>
                    </a:lnTo>
                    <a:lnTo>
                      <a:pt x="712" y="57"/>
                    </a:lnTo>
                    <a:lnTo>
                      <a:pt x="695" y="51"/>
                    </a:lnTo>
                    <a:lnTo>
                      <a:pt x="695" y="68"/>
                    </a:lnTo>
                    <a:lnTo>
                      <a:pt x="677" y="70"/>
                    </a:lnTo>
                    <a:lnTo>
                      <a:pt x="660" y="38"/>
                    </a:lnTo>
                    <a:lnTo>
                      <a:pt x="671" y="83"/>
                    </a:lnTo>
                    <a:lnTo>
                      <a:pt x="732" y="64"/>
                    </a:lnTo>
                    <a:lnTo>
                      <a:pt x="728" y="97"/>
                    </a:lnTo>
                    <a:lnTo>
                      <a:pt x="739" y="99"/>
                    </a:lnTo>
                    <a:lnTo>
                      <a:pt x="751" y="62"/>
                    </a:lnTo>
                    <a:lnTo>
                      <a:pt x="728" y="0"/>
                    </a:lnTo>
                    <a:lnTo>
                      <a:pt x="723" y="1"/>
                    </a:lnTo>
                    <a:lnTo>
                      <a:pt x="734" y="0"/>
                    </a:lnTo>
                  </a:path>
                </a:pathLst>
              </a:custGeom>
              <a:solidFill>
                <a:schemeClr val="bg1">
                  <a:alpha val="50195"/>
                </a:schemeClr>
              </a:solidFill>
              <a:ln w="12700">
                <a:solidFill>
                  <a:srgbClr val="003399"/>
                </a:solidFill>
                <a:round/>
                <a:headEnd/>
                <a:tailEnd/>
              </a:ln>
            </p:spPr>
            <p:txBody>
              <a:bodyPr/>
              <a:lstStyle/>
              <a:p>
                <a:endParaRPr lang="en-US"/>
              </a:p>
            </p:txBody>
          </p:sp>
          <p:sp>
            <p:nvSpPr>
              <p:cNvPr id="211032" name="Freeform 51"/>
              <p:cNvSpPr>
                <a:spLocks noChangeAspect="1"/>
              </p:cNvSpPr>
              <p:nvPr/>
            </p:nvSpPr>
            <p:spPr bwMode="auto">
              <a:xfrm>
                <a:off x="4087" y="2313"/>
                <a:ext cx="439" cy="327"/>
              </a:xfrm>
              <a:custGeom>
                <a:avLst/>
                <a:gdLst>
                  <a:gd name="T0" fmla="*/ 233 w 458"/>
                  <a:gd name="T1" fmla="*/ 51 h 342"/>
                  <a:gd name="T2" fmla="*/ 204 w 458"/>
                  <a:gd name="T3" fmla="*/ 83 h 342"/>
                  <a:gd name="T4" fmla="*/ 208 w 458"/>
                  <a:gd name="T5" fmla="*/ 95 h 342"/>
                  <a:gd name="T6" fmla="*/ 184 w 458"/>
                  <a:gd name="T7" fmla="*/ 120 h 342"/>
                  <a:gd name="T8" fmla="*/ 178 w 458"/>
                  <a:gd name="T9" fmla="*/ 117 h 342"/>
                  <a:gd name="T10" fmla="*/ 178 w 458"/>
                  <a:gd name="T11" fmla="*/ 128 h 342"/>
                  <a:gd name="T12" fmla="*/ 152 w 458"/>
                  <a:gd name="T13" fmla="*/ 140 h 342"/>
                  <a:gd name="T14" fmla="*/ 150 w 458"/>
                  <a:gd name="T15" fmla="*/ 152 h 342"/>
                  <a:gd name="T16" fmla="*/ 140 w 458"/>
                  <a:gd name="T17" fmla="*/ 146 h 342"/>
                  <a:gd name="T18" fmla="*/ 146 w 458"/>
                  <a:gd name="T19" fmla="*/ 157 h 342"/>
                  <a:gd name="T20" fmla="*/ 140 w 458"/>
                  <a:gd name="T21" fmla="*/ 167 h 342"/>
                  <a:gd name="T22" fmla="*/ 126 w 458"/>
                  <a:gd name="T23" fmla="*/ 162 h 342"/>
                  <a:gd name="T24" fmla="*/ 103 w 458"/>
                  <a:gd name="T25" fmla="*/ 119 h 342"/>
                  <a:gd name="T26" fmla="*/ 44 w 458"/>
                  <a:gd name="T27" fmla="*/ 75 h 342"/>
                  <a:gd name="T28" fmla="*/ 27 w 458"/>
                  <a:gd name="T29" fmla="*/ 50 h 342"/>
                  <a:gd name="T30" fmla="*/ 0 w 458"/>
                  <a:gd name="T31" fmla="*/ 41 h 342"/>
                  <a:gd name="T32" fmla="*/ 12 w 458"/>
                  <a:gd name="T33" fmla="*/ 24 h 342"/>
                  <a:gd name="T34" fmla="*/ 42 w 458"/>
                  <a:gd name="T35" fmla="*/ 11 h 342"/>
                  <a:gd name="T36" fmla="*/ 104 w 458"/>
                  <a:gd name="T37" fmla="*/ 0 h 342"/>
                  <a:gd name="T38" fmla="*/ 120 w 458"/>
                  <a:gd name="T39" fmla="*/ 18 h 342"/>
                  <a:gd name="T40" fmla="*/ 171 w 458"/>
                  <a:gd name="T41" fmla="*/ 11 h 342"/>
                  <a:gd name="T42" fmla="*/ 226 w 458"/>
                  <a:gd name="T43" fmla="*/ 47 h 342"/>
                  <a:gd name="T44" fmla="*/ 233 w 458"/>
                  <a:gd name="T45" fmla="*/ 51 h 34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58"/>
                  <a:gd name="T70" fmla="*/ 0 h 342"/>
                  <a:gd name="T71" fmla="*/ 458 w 458"/>
                  <a:gd name="T72" fmla="*/ 342 h 34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58" h="342">
                    <a:moveTo>
                      <a:pt x="458" y="105"/>
                    </a:moveTo>
                    <a:lnTo>
                      <a:pt x="401" y="170"/>
                    </a:lnTo>
                    <a:lnTo>
                      <a:pt x="410" y="194"/>
                    </a:lnTo>
                    <a:lnTo>
                      <a:pt x="362" y="246"/>
                    </a:lnTo>
                    <a:lnTo>
                      <a:pt x="351" y="240"/>
                    </a:lnTo>
                    <a:lnTo>
                      <a:pt x="351" y="263"/>
                    </a:lnTo>
                    <a:lnTo>
                      <a:pt x="299" y="285"/>
                    </a:lnTo>
                    <a:lnTo>
                      <a:pt x="295" y="311"/>
                    </a:lnTo>
                    <a:lnTo>
                      <a:pt x="275" y="298"/>
                    </a:lnTo>
                    <a:lnTo>
                      <a:pt x="290" y="320"/>
                    </a:lnTo>
                    <a:lnTo>
                      <a:pt x="275" y="342"/>
                    </a:lnTo>
                    <a:lnTo>
                      <a:pt x="247" y="333"/>
                    </a:lnTo>
                    <a:lnTo>
                      <a:pt x="201" y="244"/>
                    </a:lnTo>
                    <a:lnTo>
                      <a:pt x="85" y="153"/>
                    </a:lnTo>
                    <a:lnTo>
                      <a:pt x="50" y="102"/>
                    </a:lnTo>
                    <a:lnTo>
                      <a:pt x="0" y="83"/>
                    </a:lnTo>
                    <a:lnTo>
                      <a:pt x="20" y="46"/>
                    </a:lnTo>
                    <a:lnTo>
                      <a:pt x="81" y="13"/>
                    </a:lnTo>
                    <a:lnTo>
                      <a:pt x="207" y="0"/>
                    </a:lnTo>
                    <a:lnTo>
                      <a:pt x="236" y="35"/>
                    </a:lnTo>
                    <a:lnTo>
                      <a:pt x="336" y="20"/>
                    </a:lnTo>
                    <a:lnTo>
                      <a:pt x="447" y="96"/>
                    </a:lnTo>
                    <a:lnTo>
                      <a:pt x="458" y="105"/>
                    </a:lnTo>
                  </a:path>
                </a:pathLst>
              </a:custGeom>
              <a:solidFill>
                <a:schemeClr val="bg1">
                  <a:alpha val="50195"/>
                </a:schemeClr>
              </a:solidFill>
              <a:ln w="12700">
                <a:solidFill>
                  <a:srgbClr val="003399"/>
                </a:solidFill>
                <a:round/>
                <a:headEnd/>
                <a:tailEnd/>
              </a:ln>
            </p:spPr>
            <p:txBody>
              <a:bodyPr/>
              <a:lstStyle/>
              <a:p>
                <a:endParaRPr lang="en-US"/>
              </a:p>
            </p:txBody>
          </p:sp>
          <p:sp>
            <p:nvSpPr>
              <p:cNvPr id="211033" name="Freeform 52"/>
              <p:cNvSpPr>
                <a:spLocks noChangeAspect="1"/>
              </p:cNvSpPr>
              <p:nvPr/>
            </p:nvSpPr>
            <p:spPr bwMode="auto">
              <a:xfrm>
                <a:off x="3887" y="2357"/>
                <a:ext cx="463" cy="478"/>
              </a:xfrm>
              <a:custGeom>
                <a:avLst/>
                <a:gdLst>
                  <a:gd name="T0" fmla="*/ 56 w 484"/>
                  <a:gd name="T1" fmla="*/ 11 h 499"/>
                  <a:gd name="T2" fmla="*/ 112 w 484"/>
                  <a:gd name="T3" fmla="*/ 0 h 499"/>
                  <a:gd name="T4" fmla="*/ 102 w 484"/>
                  <a:gd name="T5" fmla="*/ 19 h 499"/>
                  <a:gd name="T6" fmla="*/ 127 w 484"/>
                  <a:gd name="T7" fmla="*/ 29 h 499"/>
                  <a:gd name="T8" fmla="*/ 144 w 484"/>
                  <a:gd name="T9" fmla="*/ 54 h 499"/>
                  <a:gd name="T10" fmla="*/ 202 w 484"/>
                  <a:gd name="T11" fmla="*/ 100 h 499"/>
                  <a:gd name="T12" fmla="*/ 224 w 484"/>
                  <a:gd name="T13" fmla="*/ 144 h 499"/>
                  <a:gd name="T14" fmla="*/ 239 w 484"/>
                  <a:gd name="T15" fmla="*/ 149 h 499"/>
                  <a:gd name="T16" fmla="*/ 227 w 484"/>
                  <a:gd name="T17" fmla="*/ 168 h 499"/>
                  <a:gd name="T18" fmla="*/ 230 w 484"/>
                  <a:gd name="T19" fmla="*/ 174 h 499"/>
                  <a:gd name="T20" fmla="*/ 219 w 484"/>
                  <a:gd name="T21" fmla="*/ 193 h 499"/>
                  <a:gd name="T22" fmla="*/ 220 w 484"/>
                  <a:gd name="T23" fmla="*/ 202 h 499"/>
                  <a:gd name="T24" fmla="*/ 214 w 484"/>
                  <a:gd name="T25" fmla="*/ 202 h 499"/>
                  <a:gd name="T26" fmla="*/ 222 w 484"/>
                  <a:gd name="T27" fmla="*/ 206 h 499"/>
                  <a:gd name="T28" fmla="*/ 219 w 484"/>
                  <a:gd name="T29" fmla="*/ 228 h 499"/>
                  <a:gd name="T30" fmla="*/ 215 w 484"/>
                  <a:gd name="T31" fmla="*/ 228 h 499"/>
                  <a:gd name="T32" fmla="*/ 196 w 484"/>
                  <a:gd name="T33" fmla="*/ 226 h 499"/>
                  <a:gd name="T34" fmla="*/ 197 w 484"/>
                  <a:gd name="T35" fmla="*/ 251 h 499"/>
                  <a:gd name="T36" fmla="*/ 192 w 484"/>
                  <a:gd name="T37" fmla="*/ 251 h 499"/>
                  <a:gd name="T38" fmla="*/ 187 w 484"/>
                  <a:gd name="T39" fmla="*/ 240 h 499"/>
                  <a:gd name="T40" fmla="*/ 60 w 484"/>
                  <a:gd name="T41" fmla="*/ 250 h 499"/>
                  <a:gd name="T42" fmla="*/ 52 w 484"/>
                  <a:gd name="T43" fmla="*/ 233 h 499"/>
                  <a:gd name="T44" fmla="*/ 40 w 484"/>
                  <a:gd name="T45" fmla="*/ 185 h 499"/>
                  <a:gd name="T46" fmla="*/ 50 w 484"/>
                  <a:gd name="T47" fmla="*/ 163 h 499"/>
                  <a:gd name="T48" fmla="*/ 32 w 484"/>
                  <a:gd name="T49" fmla="*/ 131 h 499"/>
                  <a:gd name="T50" fmla="*/ 0 w 484"/>
                  <a:gd name="T51" fmla="*/ 12 h 499"/>
                  <a:gd name="T52" fmla="*/ 56 w 484"/>
                  <a:gd name="T53" fmla="*/ 11 h 49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4"/>
                  <a:gd name="T82" fmla="*/ 0 h 499"/>
                  <a:gd name="T83" fmla="*/ 484 w 484"/>
                  <a:gd name="T84" fmla="*/ 499 h 49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4" h="499">
                    <a:moveTo>
                      <a:pt x="116" y="15"/>
                    </a:moveTo>
                    <a:lnTo>
                      <a:pt x="229" y="0"/>
                    </a:lnTo>
                    <a:lnTo>
                      <a:pt x="209" y="35"/>
                    </a:lnTo>
                    <a:lnTo>
                      <a:pt x="259" y="56"/>
                    </a:lnTo>
                    <a:lnTo>
                      <a:pt x="294" y="107"/>
                    </a:lnTo>
                    <a:lnTo>
                      <a:pt x="410" y="198"/>
                    </a:lnTo>
                    <a:lnTo>
                      <a:pt x="456" y="287"/>
                    </a:lnTo>
                    <a:lnTo>
                      <a:pt x="484" y="296"/>
                    </a:lnTo>
                    <a:lnTo>
                      <a:pt x="460" y="333"/>
                    </a:lnTo>
                    <a:lnTo>
                      <a:pt x="467" y="346"/>
                    </a:lnTo>
                    <a:lnTo>
                      <a:pt x="443" y="383"/>
                    </a:lnTo>
                    <a:lnTo>
                      <a:pt x="447" y="403"/>
                    </a:lnTo>
                    <a:lnTo>
                      <a:pt x="436" y="401"/>
                    </a:lnTo>
                    <a:lnTo>
                      <a:pt x="451" y="409"/>
                    </a:lnTo>
                    <a:lnTo>
                      <a:pt x="443" y="451"/>
                    </a:lnTo>
                    <a:lnTo>
                      <a:pt x="438" y="451"/>
                    </a:lnTo>
                    <a:lnTo>
                      <a:pt x="399" y="449"/>
                    </a:lnTo>
                    <a:lnTo>
                      <a:pt x="401" y="497"/>
                    </a:lnTo>
                    <a:lnTo>
                      <a:pt x="390" y="499"/>
                    </a:lnTo>
                    <a:lnTo>
                      <a:pt x="381" y="479"/>
                    </a:lnTo>
                    <a:lnTo>
                      <a:pt x="122" y="496"/>
                    </a:lnTo>
                    <a:lnTo>
                      <a:pt x="105" y="464"/>
                    </a:lnTo>
                    <a:lnTo>
                      <a:pt x="81" y="370"/>
                    </a:lnTo>
                    <a:lnTo>
                      <a:pt x="100" y="322"/>
                    </a:lnTo>
                    <a:lnTo>
                      <a:pt x="65" y="261"/>
                    </a:lnTo>
                    <a:lnTo>
                      <a:pt x="0" y="28"/>
                    </a:lnTo>
                    <a:lnTo>
                      <a:pt x="116" y="15"/>
                    </a:lnTo>
                  </a:path>
                </a:pathLst>
              </a:custGeom>
              <a:solidFill>
                <a:schemeClr val="bg1">
                  <a:alpha val="50195"/>
                </a:schemeClr>
              </a:solidFill>
              <a:ln w="12700">
                <a:solidFill>
                  <a:srgbClr val="003399"/>
                </a:solidFill>
                <a:round/>
                <a:headEnd/>
                <a:tailEnd/>
              </a:ln>
            </p:spPr>
            <p:txBody>
              <a:bodyPr/>
              <a:lstStyle/>
              <a:p>
                <a:endParaRPr lang="en-US"/>
              </a:p>
            </p:txBody>
          </p:sp>
          <p:sp>
            <p:nvSpPr>
              <p:cNvPr id="211034" name="Freeform 53"/>
              <p:cNvSpPr>
                <a:spLocks noChangeAspect="1"/>
              </p:cNvSpPr>
              <p:nvPr/>
            </p:nvSpPr>
            <p:spPr bwMode="auto">
              <a:xfrm>
                <a:off x="3745" y="2787"/>
                <a:ext cx="786" cy="579"/>
              </a:xfrm>
              <a:custGeom>
                <a:avLst/>
                <a:gdLst>
                  <a:gd name="T0" fmla="*/ 295 w 821"/>
                  <a:gd name="T1" fmla="*/ 2 h 605"/>
                  <a:gd name="T2" fmla="*/ 403 w 821"/>
                  <a:gd name="T3" fmla="*/ 205 h 605"/>
                  <a:gd name="T4" fmla="*/ 407 w 821"/>
                  <a:gd name="T5" fmla="*/ 256 h 605"/>
                  <a:gd name="T6" fmla="*/ 401 w 821"/>
                  <a:gd name="T7" fmla="*/ 270 h 605"/>
                  <a:gd name="T8" fmla="*/ 401 w 821"/>
                  <a:gd name="T9" fmla="*/ 282 h 605"/>
                  <a:gd name="T10" fmla="*/ 393 w 821"/>
                  <a:gd name="T11" fmla="*/ 292 h 605"/>
                  <a:gd name="T12" fmla="*/ 365 w 821"/>
                  <a:gd name="T13" fmla="*/ 300 h 605"/>
                  <a:gd name="T14" fmla="*/ 359 w 821"/>
                  <a:gd name="T15" fmla="*/ 290 h 605"/>
                  <a:gd name="T16" fmla="*/ 370 w 821"/>
                  <a:gd name="T17" fmla="*/ 295 h 605"/>
                  <a:gd name="T18" fmla="*/ 371 w 821"/>
                  <a:gd name="T19" fmla="*/ 288 h 605"/>
                  <a:gd name="T20" fmla="*/ 358 w 821"/>
                  <a:gd name="T21" fmla="*/ 287 h 605"/>
                  <a:gd name="T22" fmla="*/ 342 w 821"/>
                  <a:gd name="T23" fmla="*/ 265 h 605"/>
                  <a:gd name="T24" fmla="*/ 326 w 821"/>
                  <a:gd name="T25" fmla="*/ 262 h 605"/>
                  <a:gd name="T26" fmla="*/ 312 w 821"/>
                  <a:gd name="T27" fmla="*/ 234 h 605"/>
                  <a:gd name="T28" fmla="*/ 299 w 821"/>
                  <a:gd name="T29" fmla="*/ 224 h 605"/>
                  <a:gd name="T30" fmla="*/ 301 w 821"/>
                  <a:gd name="T31" fmla="*/ 208 h 605"/>
                  <a:gd name="T32" fmla="*/ 290 w 821"/>
                  <a:gd name="T33" fmla="*/ 208 h 605"/>
                  <a:gd name="T34" fmla="*/ 299 w 821"/>
                  <a:gd name="T35" fmla="*/ 216 h 605"/>
                  <a:gd name="T36" fmla="*/ 290 w 821"/>
                  <a:gd name="T37" fmla="*/ 216 h 605"/>
                  <a:gd name="T38" fmla="*/ 265 w 821"/>
                  <a:gd name="T39" fmla="*/ 187 h 605"/>
                  <a:gd name="T40" fmla="*/ 278 w 821"/>
                  <a:gd name="T41" fmla="*/ 163 h 605"/>
                  <a:gd name="T42" fmla="*/ 261 w 821"/>
                  <a:gd name="T43" fmla="*/ 154 h 605"/>
                  <a:gd name="T44" fmla="*/ 265 w 821"/>
                  <a:gd name="T45" fmla="*/ 172 h 605"/>
                  <a:gd name="T46" fmla="*/ 255 w 821"/>
                  <a:gd name="T47" fmla="*/ 163 h 605"/>
                  <a:gd name="T48" fmla="*/ 257 w 821"/>
                  <a:gd name="T49" fmla="*/ 107 h 605"/>
                  <a:gd name="T50" fmla="*/ 198 w 821"/>
                  <a:gd name="T51" fmla="*/ 59 h 605"/>
                  <a:gd name="T52" fmla="*/ 167 w 821"/>
                  <a:gd name="T53" fmla="*/ 52 h 605"/>
                  <a:gd name="T54" fmla="*/ 165 w 821"/>
                  <a:gd name="T55" fmla="*/ 65 h 605"/>
                  <a:gd name="T56" fmla="*/ 118 w 821"/>
                  <a:gd name="T57" fmla="*/ 82 h 605"/>
                  <a:gd name="T58" fmla="*/ 112 w 821"/>
                  <a:gd name="T59" fmla="*/ 72 h 605"/>
                  <a:gd name="T60" fmla="*/ 118 w 821"/>
                  <a:gd name="T61" fmla="*/ 78 h 605"/>
                  <a:gd name="T62" fmla="*/ 119 w 821"/>
                  <a:gd name="T63" fmla="*/ 72 h 605"/>
                  <a:gd name="T64" fmla="*/ 96 w 821"/>
                  <a:gd name="T65" fmla="*/ 49 h 605"/>
                  <a:gd name="T66" fmla="*/ 89 w 821"/>
                  <a:gd name="T67" fmla="*/ 52 h 605"/>
                  <a:gd name="T68" fmla="*/ 96 w 821"/>
                  <a:gd name="T69" fmla="*/ 59 h 605"/>
                  <a:gd name="T70" fmla="*/ 58 w 821"/>
                  <a:gd name="T71" fmla="*/ 48 h 605"/>
                  <a:gd name="T72" fmla="*/ 76 w 821"/>
                  <a:gd name="T73" fmla="*/ 46 h 605"/>
                  <a:gd name="T74" fmla="*/ 71 w 821"/>
                  <a:gd name="T75" fmla="*/ 41 h 605"/>
                  <a:gd name="T76" fmla="*/ 26 w 821"/>
                  <a:gd name="T77" fmla="*/ 52 h 605"/>
                  <a:gd name="T78" fmla="*/ 34 w 821"/>
                  <a:gd name="T79" fmla="*/ 47 h 605"/>
                  <a:gd name="T80" fmla="*/ 25 w 821"/>
                  <a:gd name="T81" fmla="*/ 41 h 605"/>
                  <a:gd name="T82" fmla="*/ 24 w 821"/>
                  <a:gd name="T83" fmla="*/ 49 h 605"/>
                  <a:gd name="T84" fmla="*/ 11 w 821"/>
                  <a:gd name="T85" fmla="*/ 54 h 605"/>
                  <a:gd name="T86" fmla="*/ 11 w 821"/>
                  <a:gd name="T87" fmla="*/ 38 h 605"/>
                  <a:gd name="T88" fmla="*/ 0 w 821"/>
                  <a:gd name="T89" fmla="*/ 30 h 605"/>
                  <a:gd name="T90" fmla="*/ 4 w 821"/>
                  <a:gd name="T91" fmla="*/ 20 h 605"/>
                  <a:gd name="T92" fmla="*/ 126 w 821"/>
                  <a:gd name="T93" fmla="*/ 11 h 605"/>
                  <a:gd name="T94" fmla="*/ 134 w 821"/>
                  <a:gd name="T95" fmla="*/ 24 h 605"/>
                  <a:gd name="T96" fmla="*/ 262 w 821"/>
                  <a:gd name="T97" fmla="*/ 14 h 605"/>
                  <a:gd name="T98" fmla="*/ 268 w 821"/>
                  <a:gd name="T99" fmla="*/ 26 h 605"/>
                  <a:gd name="T100" fmla="*/ 274 w 821"/>
                  <a:gd name="T101" fmla="*/ 25 h 605"/>
                  <a:gd name="T102" fmla="*/ 273 w 821"/>
                  <a:gd name="T103" fmla="*/ 0 h 605"/>
                  <a:gd name="T104" fmla="*/ 292 w 821"/>
                  <a:gd name="T105" fmla="*/ 2 h 605"/>
                  <a:gd name="T106" fmla="*/ 295 w 821"/>
                  <a:gd name="T107" fmla="*/ 2 h 60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821"/>
                  <a:gd name="T163" fmla="*/ 0 h 605"/>
                  <a:gd name="T164" fmla="*/ 821 w 821"/>
                  <a:gd name="T165" fmla="*/ 605 h 60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821" h="605">
                    <a:moveTo>
                      <a:pt x="591" y="2"/>
                    </a:moveTo>
                    <a:lnTo>
                      <a:pt x="809" y="413"/>
                    </a:lnTo>
                    <a:lnTo>
                      <a:pt x="821" y="518"/>
                    </a:lnTo>
                    <a:lnTo>
                      <a:pt x="804" y="544"/>
                    </a:lnTo>
                    <a:lnTo>
                      <a:pt x="804" y="570"/>
                    </a:lnTo>
                    <a:lnTo>
                      <a:pt x="791" y="588"/>
                    </a:lnTo>
                    <a:lnTo>
                      <a:pt x="732" y="605"/>
                    </a:lnTo>
                    <a:lnTo>
                      <a:pt x="723" y="586"/>
                    </a:lnTo>
                    <a:lnTo>
                      <a:pt x="741" y="594"/>
                    </a:lnTo>
                    <a:lnTo>
                      <a:pt x="747" y="581"/>
                    </a:lnTo>
                    <a:lnTo>
                      <a:pt x="721" y="579"/>
                    </a:lnTo>
                    <a:lnTo>
                      <a:pt x="689" y="535"/>
                    </a:lnTo>
                    <a:lnTo>
                      <a:pt x="652" y="529"/>
                    </a:lnTo>
                    <a:lnTo>
                      <a:pt x="630" y="475"/>
                    </a:lnTo>
                    <a:lnTo>
                      <a:pt x="604" y="453"/>
                    </a:lnTo>
                    <a:lnTo>
                      <a:pt x="606" y="420"/>
                    </a:lnTo>
                    <a:lnTo>
                      <a:pt x="582" y="420"/>
                    </a:lnTo>
                    <a:lnTo>
                      <a:pt x="597" y="438"/>
                    </a:lnTo>
                    <a:lnTo>
                      <a:pt x="582" y="438"/>
                    </a:lnTo>
                    <a:lnTo>
                      <a:pt x="532" y="376"/>
                    </a:lnTo>
                    <a:lnTo>
                      <a:pt x="558" y="329"/>
                    </a:lnTo>
                    <a:lnTo>
                      <a:pt x="523" y="311"/>
                    </a:lnTo>
                    <a:lnTo>
                      <a:pt x="532" y="346"/>
                    </a:lnTo>
                    <a:lnTo>
                      <a:pt x="510" y="329"/>
                    </a:lnTo>
                    <a:lnTo>
                      <a:pt x="516" y="218"/>
                    </a:lnTo>
                    <a:lnTo>
                      <a:pt x="396" y="119"/>
                    </a:lnTo>
                    <a:lnTo>
                      <a:pt x="336" y="104"/>
                    </a:lnTo>
                    <a:lnTo>
                      <a:pt x="331" y="130"/>
                    </a:lnTo>
                    <a:lnTo>
                      <a:pt x="235" y="165"/>
                    </a:lnTo>
                    <a:lnTo>
                      <a:pt x="224" y="146"/>
                    </a:lnTo>
                    <a:lnTo>
                      <a:pt x="235" y="159"/>
                    </a:lnTo>
                    <a:lnTo>
                      <a:pt x="239" y="146"/>
                    </a:lnTo>
                    <a:lnTo>
                      <a:pt x="191" y="98"/>
                    </a:lnTo>
                    <a:lnTo>
                      <a:pt x="179" y="104"/>
                    </a:lnTo>
                    <a:lnTo>
                      <a:pt x="192" y="119"/>
                    </a:lnTo>
                    <a:lnTo>
                      <a:pt x="117" y="95"/>
                    </a:lnTo>
                    <a:lnTo>
                      <a:pt x="152" y="91"/>
                    </a:lnTo>
                    <a:lnTo>
                      <a:pt x="141" y="82"/>
                    </a:lnTo>
                    <a:lnTo>
                      <a:pt x="50" y="104"/>
                    </a:lnTo>
                    <a:lnTo>
                      <a:pt x="69" y="93"/>
                    </a:lnTo>
                    <a:lnTo>
                      <a:pt x="48" y="82"/>
                    </a:lnTo>
                    <a:lnTo>
                      <a:pt x="46" y="98"/>
                    </a:lnTo>
                    <a:lnTo>
                      <a:pt x="24" y="108"/>
                    </a:lnTo>
                    <a:lnTo>
                      <a:pt x="24" y="76"/>
                    </a:lnTo>
                    <a:lnTo>
                      <a:pt x="0" y="58"/>
                    </a:lnTo>
                    <a:lnTo>
                      <a:pt x="4" y="39"/>
                    </a:lnTo>
                    <a:lnTo>
                      <a:pt x="253" y="15"/>
                    </a:lnTo>
                    <a:lnTo>
                      <a:pt x="270" y="47"/>
                    </a:lnTo>
                    <a:lnTo>
                      <a:pt x="529" y="30"/>
                    </a:lnTo>
                    <a:lnTo>
                      <a:pt x="538" y="50"/>
                    </a:lnTo>
                    <a:lnTo>
                      <a:pt x="549" y="48"/>
                    </a:lnTo>
                    <a:lnTo>
                      <a:pt x="547" y="0"/>
                    </a:lnTo>
                    <a:lnTo>
                      <a:pt x="586" y="2"/>
                    </a:lnTo>
                    <a:lnTo>
                      <a:pt x="591" y="2"/>
                    </a:lnTo>
                  </a:path>
                </a:pathLst>
              </a:custGeom>
              <a:solidFill>
                <a:schemeClr val="bg1">
                  <a:alpha val="50195"/>
                </a:schemeClr>
              </a:solidFill>
              <a:ln w="12700">
                <a:solidFill>
                  <a:srgbClr val="003399"/>
                </a:solidFill>
                <a:round/>
                <a:headEnd/>
                <a:tailEnd/>
              </a:ln>
            </p:spPr>
            <p:txBody>
              <a:bodyPr/>
              <a:lstStyle/>
              <a:p>
                <a:endParaRPr lang="en-US"/>
              </a:p>
            </p:txBody>
          </p:sp>
          <p:sp>
            <p:nvSpPr>
              <p:cNvPr id="211035" name="Freeform 54"/>
              <p:cNvSpPr>
                <a:spLocks noChangeAspect="1"/>
              </p:cNvSpPr>
              <p:nvPr/>
            </p:nvSpPr>
            <p:spPr bwMode="auto">
              <a:xfrm>
                <a:off x="4543" y="1858"/>
                <a:ext cx="16" cy="12"/>
              </a:xfrm>
              <a:custGeom>
                <a:avLst/>
                <a:gdLst>
                  <a:gd name="T0" fmla="*/ 8 w 17"/>
                  <a:gd name="T1" fmla="*/ 6 h 13"/>
                  <a:gd name="T2" fmla="*/ 0 w 17"/>
                  <a:gd name="T3" fmla="*/ 0 h 13"/>
                  <a:gd name="T4" fmla="*/ 8 w 17"/>
                  <a:gd name="T5" fmla="*/ 0 h 13"/>
                  <a:gd name="T6" fmla="*/ 8 w 17"/>
                  <a:gd name="T7" fmla="*/ 6 h 13"/>
                  <a:gd name="T8" fmla="*/ 0 60000 65536"/>
                  <a:gd name="T9" fmla="*/ 0 60000 65536"/>
                  <a:gd name="T10" fmla="*/ 0 60000 65536"/>
                  <a:gd name="T11" fmla="*/ 0 60000 65536"/>
                  <a:gd name="T12" fmla="*/ 0 w 17"/>
                  <a:gd name="T13" fmla="*/ 0 h 13"/>
                  <a:gd name="T14" fmla="*/ 17 w 17"/>
                  <a:gd name="T15" fmla="*/ 13 h 13"/>
                </a:gdLst>
                <a:ahLst/>
                <a:cxnLst>
                  <a:cxn ang="T8">
                    <a:pos x="T0" y="T1"/>
                  </a:cxn>
                  <a:cxn ang="T9">
                    <a:pos x="T2" y="T3"/>
                  </a:cxn>
                  <a:cxn ang="T10">
                    <a:pos x="T4" y="T5"/>
                  </a:cxn>
                  <a:cxn ang="T11">
                    <a:pos x="T6" y="T7"/>
                  </a:cxn>
                </a:cxnLst>
                <a:rect l="T12" t="T13" r="T14" b="T15"/>
                <a:pathLst>
                  <a:path w="17" h="13">
                    <a:moveTo>
                      <a:pt x="10" y="13"/>
                    </a:moveTo>
                    <a:lnTo>
                      <a:pt x="0" y="0"/>
                    </a:lnTo>
                    <a:lnTo>
                      <a:pt x="17" y="0"/>
                    </a:lnTo>
                    <a:lnTo>
                      <a:pt x="10" y="13"/>
                    </a:lnTo>
                  </a:path>
                </a:pathLst>
              </a:custGeom>
              <a:solidFill>
                <a:schemeClr val="bg1">
                  <a:alpha val="50195"/>
                </a:schemeClr>
              </a:solidFill>
              <a:ln w="12700">
                <a:solidFill>
                  <a:srgbClr val="003399"/>
                </a:solidFill>
                <a:round/>
                <a:headEnd/>
                <a:tailEnd/>
              </a:ln>
            </p:spPr>
            <p:txBody>
              <a:bodyPr/>
              <a:lstStyle/>
              <a:p>
                <a:endParaRPr lang="en-US"/>
              </a:p>
            </p:txBody>
          </p:sp>
          <p:sp>
            <p:nvSpPr>
              <p:cNvPr id="211036" name="Freeform 55"/>
              <p:cNvSpPr>
                <a:spLocks noChangeAspect="1"/>
              </p:cNvSpPr>
              <p:nvPr/>
            </p:nvSpPr>
            <p:spPr bwMode="auto">
              <a:xfrm>
                <a:off x="1793" y="3129"/>
                <a:ext cx="52" cy="19"/>
              </a:xfrm>
              <a:custGeom>
                <a:avLst/>
                <a:gdLst>
                  <a:gd name="T0" fmla="*/ 0 w 54"/>
                  <a:gd name="T1" fmla="*/ 9 h 20"/>
                  <a:gd name="T2" fmla="*/ 4 w 54"/>
                  <a:gd name="T3" fmla="*/ 6 h 20"/>
                  <a:gd name="T4" fmla="*/ 13 w 54"/>
                  <a:gd name="T5" fmla="*/ 2 h 20"/>
                  <a:gd name="T6" fmla="*/ 16 w 54"/>
                  <a:gd name="T7" fmla="*/ 6 h 20"/>
                  <a:gd name="T8" fmla="*/ 25 w 54"/>
                  <a:gd name="T9" fmla="*/ 2 h 20"/>
                  <a:gd name="T10" fmla="*/ 30 w 54"/>
                  <a:gd name="T11" fmla="*/ 0 h 20"/>
                  <a:gd name="T12" fmla="*/ 31 w 54"/>
                  <a:gd name="T13" fmla="*/ 7 h 20"/>
                  <a:gd name="T14" fmla="*/ 31 w 54"/>
                  <a:gd name="T15" fmla="*/ 10 h 20"/>
                  <a:gd name="T16" fmla="*/ 25 w 54"/>
                  <a:gd name="T17" fmla="*/ 10 h 20"/>
                  <a:gd name="T18" fmla="*/ 13 w 54"/>
                  <a:gd name="T19" fmla="*/ 10 h 20"/>
                  <a:gd name="T20" fmla="*/ 12 w 54"/>
                  <a:gd name="T21" fmla="*/ 10 h 20"/>
                  <a:gd name="T22" fmla="*/ 0 w 54"/>
                  <a:gd name="T23" fmla="*/ 9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20"/>
                  <a:gd name="T38" fmla="*/ 54 w 54"/>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20">
                    <a:moveTo>
                      <a:pt x="0" y="9"/>
                    </a:moveTo>
                    <a:lnTo>
                      <a:pt x="4" y="6"/>
                    </a:lnTo>
                    <a:lnTo>
                      <a:pt x="15" y="2"/>
                    </a:lnTo>
                    <a:lnTo>
                      <a:pt x="32" y="6"/>
                    </a:lnTo>
                    <a:lnTo>
                      <a:pt x="43" y="2"/>
                    </a:lnTo>
                    <a:lnTo>
                      <a:pt x="52" y="0"/>
                    </a:lnTo>
                    <a:lnTo>
                      <a:pt x="54" y="7"/>
                    </a:lnTo>
                    <a:lnTo>
                      <a:pt x="54" y="13"/>
                    </a:lnTo>
                    <a:lnTo>
                      <a:pt x="43" y="20"/>
                    </a:lnTo>
                    <a:lnTo>
                      <a:pt x="19" y="13"/>
                    </a:lnTo>
                    <a:lnTo>
                      <a:pt x="12" y="17"/>
                    </a:lnTo>
                    <a:lnTo>
                      <a:pt x="0" y="9"/>
                    </a:lnTo>
                  </a:path>
                </a:pathLst>
              </a:custGeom>
              <a:solidFill>
                <a:schemeClr val="bg1">
                  <a:alpha val="50195"/>
                </a:schemeClr>
              </a:solidFill>
              <a:ln w="12700">
                <a:solidFill>
                  <a:srgbClr val="003399"/>
                </a:solidFill>
                <a:round/>
                <a:headEnd/>
                <a:tailEnd/>
              </a:ln>
            </p:spPr>
            <p:txBody>
              <a:bodyPr/>
              <a:lstStyle/>
              <a:p>
                <a:endParaRPr lang="en-US"/>
              </a:p>
            </p:txBody>
          </p:sp>
          <p:sp>
            <p:nvSpPr>
              <p:cNvPr id="211037" name="Freeform 56"/>
              <p:cNvSpPr>
                <a:spLocks noChangeAspect="1"/>
              </p:cNvSpPr>
              <p:nvPr/>
            </p:nvSpPr>
            <p:spPr bwMode="auto">
              <a:xfrm>
                <a:off x="1715" y="3079"/>
                <a:ext cx="43" cy="37"/>
              </a:xfrm>
              <a:custGeom>
                <a:avLst/>
                <a:gdLst>
                  <a:gd name="T0" fmla="*/ 2 w 45"/>
                  <a:gd name="T1" fmla="*/ 9 h 39"/>
                  <a:gd name="T2" fmla="*/ 2 w 45"/>
                  <a:gd name="T3" fmla="*/ 4 h 39"/>
                  <a:gd name="T4" fmla="*/ 11 w 45"/>
                  <a:gd name="T5" fmla="*/ 0 h 39"/>
                  <a:gd name="T6" fmla="*/ 11 w 45"/>
                  <a:gd name="T7" fmla="*/ 9 h 39"/>
                  <a:gd name="T8" fmla="*/ 18 w 45"/>
                  <a:gd name="T9" fmla="*/ 9 h 39"/>
                  <a:gd name="T10" fmla="*/ 23 w 45"/>
                  <a:gd name="T11" fmla="*/ 15 h 39"/>
                  <a:gd name="T12" fmla="*/ 20 w 45"/>
                  <a:gd name="T13" fmla="*/ 16 h 39"/>
                  <a:gd name="T14" fmla="*/ 14 w 45"/>
                  <a:gd name="T15" fmla="*/ 16 h 39"/>
                  <a:gd name="T16" fmla="*/ 11 w 45"/>
                  <a:gd name="T17" fmla="*/ 18 h 39"/>
                  <a:gd name="T18" fmla="*/ 9 w 45"/>
                  <a:gd name="T19" fmla="*/ 14 h 39"/>
                  <a:gd name="T20" fmla="*/ 0 w 45"/>
                  <a:gd name="T21" fmla="*/ 9 h 39"/>
                  <a:gd name="T22" fmla="*/ 2 w 45"/>
                  <a:gd name="T23" fmla="*/ 9 h 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
                  <a:gd name="T37" fmla="*/ 0 h 39"/>
                  <a:gd name="T38" fmla="*/ 45 w 45"/>
                  <a:gd name="T39" fmla="*/ 39 h 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 h="39">
                    <a:moveTo>
                      <a:pt x="2" y="13"/>
                    </a:moveTo>
                    <a:lnTo>
                      <a:pt x="2" y="4"/>
                    </a:lnTo>
                    <a:lnTo>
                      <a:pt x="11" y="0"/>
                    </a:lnTo>
                    <a:lnTo>
                      <a:pt x="24" y="10"/>
                    </a:lnTo>
                    <a:lnTo>
                      <a:pt x="35" y="23"/>
                    </a:lnTo>
                    <a:lnTo>
                      <a:pt x="45" y="34"/>
                    </a:lnTo>
                    <a:lnTo>
                      <a:pt x="39" y="35"/>
                    </a:lnTo>
                    <a:lnTo>
                      <a:pt x="30" y="35"/>
                    </a:lnTo>
                    <a:lnTo>
                      <a:pt x="19" y="39"/>
                    </a:lnTo>
                    <a:lnTo>
                      <a:pt x="9" y="32"/>
                    </a:lnTo>
                    <a:lnTo>
                      <a:pt x="0" y="13"/>
                    </a:lnTo>
                    <a:lnTo>
                      <a:pt x="2" y="13"/>
                    </a:lnTo>
                  </a:path>
                </a:pathLst>
              </a:custGeom>
              <a:solidFill>
                <a:schemeClr val="bg1">
                  <a:alpha val="50195"/>
                </a:schemeClr>
              </a:solidFill>
              <a:ln w="12700">
                <a:solidFill>
                  <a:srgbClr val="003399"/>
                </a:solidFill>
                <a:round/>
                <a:headEnd/>
                <a:tailEnd/>
              </a:ln>
            </p:spPr>
            <p:txBody>
              <a:bodyPr/>
              <a:lstStyle/>
              <a:p>
                <a:endParaRPr lang="en-US"/>
              </a:p>
            </p:txBody>
          </p:sp>
          <p:sp>
            <p:nvSpPr>
              <p:cNvPr id="211038" name="Freeform 57"/>
              <p:cNvSpPr>
                <a:spLocks noChangeAspect="1"/>
              </p:cNvSpPr>
              <p:nvPr/>
            </p:nvSpPr>
            <p:spPr bwMode="auto">
              <a:xfrm>
                <a:off x="1820" y="3162"/>
                <a:ext cx="18" cy="20"/>
              </a:xfrm>
              <a:custGeom>
                <a:avLst/>
                <a:gdLst>
                  <a:gd name="T0" fmla="*/ 2 w 19"/>
                  <a:gd name="T1" fmla="*/ 4 h 21"/>
                  <a:gd name="T2" fmla="*/ 0 w 19"/>
                  <a:gd name="T3" fmla="*/ 2 h 21"/>
                  <a:gd name="T4" fmla="*/ 0 w 19"/>
                  <a:gd name="T5" fmla="*/ 0 h 21"/>
                  <a:gd name="T6" fmla="*/ 9 w 19"/>
                  <a:gd name="T7" fmla="*/ 0 h 21"/>
                  <a:gd name="T8" fmla="*/ 9 w 19"/>
                  <a:gd name="T9" fmla="*/ 9 h 21"/>
                  <a:gd name="T10" fmla="*/ 9 w 19"/>
                  <a:gd name="T11" fmla="*/ 10 h 21"/>
                  <a:gd name="T12" fmla="*/ 9 w 19"/>
                  <a:gd name="T13" fmla="*/ 10 h 21"/>
                  <a:gd name="T14" fmla="*/ 9 w 19"/>
                  <a:gd name="T15" fmla="*/ 10 h 21"/>
                  <a:gd name="T16" fmla="*/ 6 w 19"/>
                  <a:gd name="T17" fmla="*/ 10 h 21"/>
                  <a:gd name="T18" fmla="*/ 2 w 19"/>
                  <a:gd name="T19" fmla="*/ 4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1"/>
                  <a:gd name="T32" fmla="*/ 19 w 19"/>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1">
                    <a:moveTo>
                      <a:pt x="2" y="4"/>
                    </a:moveTo>
                    <a:lnTo>
                      <a:pt x="0" y="2"/>
                    </a:lnTo>
                    <a:lnTo>
                      <a:pt x="0" y="0"/>
                    </a:lnTo>
                    <a:lnTo>
                      <a:pt x="11" y="0"/>
                    </a:lnTo>
                    <a:lnTo>
                      <a:pt x="17" y="9"/>
                    </a:lnTo>
                    <a:lnTo>
                      <a:pt x="19" y="13"/>
                    </a:lnTo>
                    <a:lnTo>
                      <a:pt x="15" y="21"/>
                    </a:lnTo>
                    <a:lnTo>
                      <a:pt x="11" y="21"/>
                    </a:lnTo>
                    <a:lnTo>
                      <a:pt x="6" y="17"/>
                    </a:lnTo>
                    <a:lnTo>
                      <a:pt x="2" y="4"/>
                    </a:lnTo>
                  </a:path>
                </a:pathLst>
              </a:custGeom>
              <a:solidFill>
                <a:schemeClr val="bg1">
                  <a:alpha val="50195"/>
                </a:schemeClr>
              </a:solidFill>
              <a:ln w="12700">
                <a:solidFill>
                  <a:srgbClr val="003399"/>
                </a:solidFill>
                <a:round/>
                <a:headEnd/>
                <a:tailEnd/>
              </a:ln>
            </p:spPr>
            <p:txBody>
              <a:bodyPr/>
              <a:lstStyle/>
              <a:p>
                <a:endParaRPr lang="en-US"/>
              </a:p>
            </p:txBody>
          </p:sp>
          <p:sp>
            <p:nvSpPr>
              <p:cNvPr id="211039" name="Freeform 58"/>
              <p:cNvSpPr>
                <a:spLocks noChangeAspect="1"/>
              </p:cNvSpPr>
              <p:nvPr/>
            </p:nvSpPr>
            <p:spPr bwMode="auto">
              <a:xfrm>
                <a:off x="1850" y="3150"/>
                <a:ext cx="60" cy="55"/>
              </a:xfrm>
              <a:custGeom>
                <a:avLst/>
                <a:gdLst>
                  <a:gd name="T0" fmla="*/ 15 w 62"/>
                  <a:gd name="T1" fmla="*/ 9 h 58"/>
                  <a:gd name="T2" fmla="*/ 15 w 62"/>
                  <a:gd name="T3" fmla="*/ 9 h 58"/>
                  <a:gd name="T4" fmla="*/ 17 w 62"/>
                  <a:gd name="T5" fmla="*/ 9 h 58"/>
                  <a:gd name="T6" fmla="*/ 24 w 62"/>
                  <a:gd name="T7" fmla="*/ 9 h 58"/>
                  <a:gd name="T8" fmla="*/ 38 w 62"/>
                  <a:gd name="T9" fmla="*/ 15 h 58"/>
                  <a:gd name="T10" fmla="*/ 38 w 62"/>
                  <a:gd name="T11" fmla="*/ 20 h 58"/>
                  <a:gd name="T12" fmla="*/ 31 w 62"/>
                  <a:gd name="T13" fmla="*/ 25 h 58"/>
                  <a:gd name="T14" fmla="*/ 24 w 62"/>
                  <a:gd name="T15" fmla="*/ 25 h 58"/>
                  <a:gd name="T16" fmla="*/ 15 w 62"/>
                  <a:gd name="T17" fmla="*/ 24 h 58"/>
                  <a:gd name="T18" fmla="*/ 15 w 62"/>
                  <a:gd name="T19" fmla="*/ 16 h 58"/>
                  <a:gd name="T20" fmla="*/ 15 w 62"/>
                  <a:gd name="T21" fmla="*/ 9 h 58"/>
                  <a:gd name="T22" fmla="*/ 11 w 62"/>
                  <a:gd name="T23" fmla="*/ 9 h 58"/>
                  <a:gd name="T24" fmla="*/ 5 w 62"/>
                  <a:gd name="T25" fmla="*/ 9 h 58"/>
                  <a:gd name="T26" fmla="*/ 0 w 62"/>
                  <a:gd name="T27" fmla="*/ 9 h 58"/>
                  <a:gd name="T28" fmla="*/ 5 w 62"/>
                  <a:gd name="T29" fmla="*/ 0 h 58"/>
                  <a:gd name="T30" fmla="*/ 13 w 62"/>
                  <a:gd name="T31" fmla="*/ 2 h 58"/>
                  <a:gd name="T32" fmla="*/ 15 w 62"/>
                  <a:gd name="T33" fmla="*/ 9 h 5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58"/>
                  <a:gd name="T53" fmla="*/ 62 w 62"/>
                  <a:gd name="T54" fmla="*/ 58 h 5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58">
                    <a:moveTo>
                      <a:pt x="24" y="11"/>
                    </a:moveTo>
                    <a:lnTo>
                      <a:pt x="29" y="11"/>
                    </a:lnTo>
                    <a:lnTo>
                      <a:pt x="33" y="9"/>
                    </a:lnTo>
                    <a:lnTo>
                      <a:pt x="40" y="15"/>
                    </a:lnTo>
                    <a:lnTo>
                      <a:pt x="62" y="34"/>
                    </a:lnTo>
                    <a:lnTo>
                      <a:pt x="62" y="43"/>
                    </a:lnTo>
                    <a:lnTo>
                      <a:pt x="48" y="56"/>
                    </a:lnTo>
                    <a:lnTo>
                      <a:pt x="40" y="58"/>
                    </a:lnTo>
                    <a:lnTo>
                      <a:pt x="31" y="54"/>
                    </a:lnTo>
                    <a:lnTo>
                      <a:pt x="24" y="35"/>
                    </a:lnTo>
                    <a:lnTo>
                      <a:pt x="18" y="24"/>
                    </a:lnTo>
                    <a:lnTo>
                      <a:pt x="11" y="22"/>
                    </a:lnTo>
                    <a:lnTo>
                      <a:pt x="5" y="11"/>
                    </a:lnTo>
                    <a:lnTo>
                      <a:pt x="0" y="9"/>
                    </a:lnTo>
                    <a:lnTo>
                      <a:pt x="5" y="0"/>
                    </a:lnTo>
                    <a:lnTo>
                      <a:pt x="13" y="2"/>
                    </a:lnTo>
                    <a:lnTo>
                      <a:pt x="24" y="11"/>
                    </a:lnTo>
                  </a:path>
                </a:pathLst>
              </a:custGeom>
              <a:solidFill>
                <a:schemeClr val="bg1">
                  <a:alpha val="50195"/>
                </a:schemeClr>
              </a:solidFill>
              <a:ln w="12700">
                <a:solidFill>
                  <a:srgbClr val="003399"/>
                </a:solidFill>
                <a:round/>
                <a:headEnd/>
                <a:tailEnd/>
              </a:ln>
            </p:spPr>
            <p:txBody>
              <a:bodyPr/>
              <a:lstStyle/>
              <a:p>
                <a:endParaRPr lang="en-US"/>
              </a:p>
            </p:txBody>
          </p:sp>
          <p:sp>
            <p:nvSpPr>
              <p:cNvPr id="211040" name="Freeform 59"/>
              <p:cNvSpPr>
                <a:spLocks noChangeAspect="1"/>
              </p:cNvSpPr>
              <p:nvPr/>
            </p:nvSpPr>
            <p:spPr bwMode="auto">
              <a:xfrm>
                <a:off x="1916" y="3247"/>
                <a:ext cx="108" cy="149"/>
              </a:xfrm>
              <a:custGeom>
                <a:avLst/>
                <a:gdLst>
                  <a:gd name="T0" fmla="*/ 9 w 113"/>
                  <a:gd name="T1" fmla="*/ 4 h 155"/>
                  <a:gd name="T2" fmla="*/ 9 w 113"/>
                  <a:gd name="T3" fmla="*/ 0 h 155"/>
                  <a:gd name="T4" fmla="*/ 11 w 113"/>
                  <a:gd name="T5" fmla="*/ 0 h 155"/>
                  <a:gd name="T6" fmla="*/ 11 w 113"/>
                  <a:gd name="T7" fmla="*/ 0 h 155"/>
                  <a:gd name="T8" fmla="*/ 11 w 113"/>
                  <a:gd name="T9" fmla="*/ 7 h 155"/>
                  <a:gd name="T10" fmla="*/ 19 w 113"/>
                  <a:gd name="T11" fmla="*/ 7 h 155"/>
                  <a:gd name="T12" fmla="*/ 22 w 113"/>
                  <a:gd name="T13" fmla="*/ 11 h 155"/>
                  <a:gd name="T14" fmla="*/ 28 w 113"/>
                  <a:gd name="T15" fmla="*/ 12 h 155"/>
                  <a:gd name="T16" fmla="*/ 32 w 113"/>
                  <a:gd name="T17" fmla="*/ 12 h 155"/>
                  <a:gd name="T18" fmla="*/ 36 w 113"/>
                  <a:gd name="T19" fmla="*/ 12 h 155"/>
                  <a:gd name="T20" fmla="*/ 39 w 113"/>
                  <a:gd name="T21" fmla="*/ 19 h 155"/>
                  <a:gd name="T22" fmla="*/ 40 w 113"/>
                  <a:gd name="T23" fmla="*/ 24 h 155"/>
                  <a:gd name="T24" fmla="*/ 42 w 113"/>
                  <a:gd name="T25" fmla="*/ 27 h 155"/>
                  <a:gd name="T26" fmla="*/ 46 w 113"/>
                  <a:gd name="T27" fmla="*/ 29 h 155"/>
                  <a:gd name="T28" fmla="*/ 48 w 113"/>
                  <a:gd name="T29" fmla="*/ 33 h 155"/>
                  <a:gd name="T30" fmla="*/ 50 w 113"/>
                  <a:gd name="T31" fmla="*/ 35 h 155"/>
                  <a:gd name="T32" fmla="*/ 53 w 113"/>
                  <a:gd name="T33" fmla="*/ 38 h 155"/>
                  <a:gd name="T34" fmla="*/ 54 w 113"/>
                  <a:gd name="T35" fmla="*/ 47 h 155"/>
                  <a:gd name="T36" fmla="*/ 54 w 113"/>
                  <a:gd name="T37" fmla="*/ 50 h 155"/>
                  <a:gd name="T38" fmla="*/ 51 w 113"/>
                  <a:gd name="T39" fmla="*/ 59 h 155"/>
                  <a:gd name="T40" fmla="*/ 47 w 113"/>
                  <a:gd name="T41" fmla="*/ 57 h 155"/>
                  <a:gd name="T42" fmla="*/ 40 w 113"/>
                  <a:gd name="T43" fmla="*/ 57 h 155"/>
                  <a:gd name="T44" fmla="*/ 32 w 113"/>
                  <a:gd name="T45" fmla="*/ 59 h 155"/>
                  <a:gd name="T46" fmla="*/ 28 w 113"/>
                  <a:gd name="T47" fmla="*/ 64 h 155"/>
                  <a:gd name="T48" fmla="*/ 23 w 113"/>
                  <a:gd name="T49" fmla="*/ 72 h 155"/>
                  <a:gd name="T50" fmla="*/ 22 w 113"/>
                  <a:gd name="T51" fmla="*/ 78 h 155"/>
                  <a:gd name="T52" fmla="*/ 17 w 113"/>
                  <a:gd name="T53" fmla="*/ 82 h 155"/>
                  <a:gd name="T54" fmla="*/ 11 w 113"/>
                  <a:gd name="T55" fmla="*/ 78 h 155"/>
                  <a:gd name="T56" fmla="*/ 11 w 113"/>
                  <a:gd name="T57" fmla="*/ 70 h 155"/>
                  <a:gd name="T58" fmla="*/ 11 w 113"/>
                  <a:gd name="T59" fmla="*/ 59 h 155"/>
                  <a:gd name="T60" fmla="*/ 7 w 113"/>
                  <a:gd name="T61" fmla="*/ 46 h 155"/>
                  <a:gd name="T62" fmla="*/ 0 w 113"/>
                  <a:gd name="T63" fmla="*/ 35 h 155"/>
                  <a:gd name="T64" fmla="*/ 0 w 113"/>
                  <a:gd name="T65" fmla="*/ 30 h 155"/>
                  <a:gd name="T66" fmla="*/ 11 w 113"/>
                  <a:gd name="T67" fmla="*/ 13 h 155"/>
                  <a:gd name="T68" fmla="*/ 11 w 113"/>
                  <a:gd name="T69" fmla="*/ 12 h 155"/>
                  <a:gd name="T70" fmla="*/ 9 w 113"/>
                  <a:gd name="T71" fmla="*/ 4 h 15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3"/>
                  <a:gd name="T109" fmla="*/ 0 h 155"/>
                  <a:gd name="T110" fmla="*/ 113 w 113"/>
                  <a:gd name="T111" fmla="*/ 155 h 15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3" h="155">
                    <a:moveTo>
                      <a:pt x="9" y="4"/>
                    </a:moveTo>
                    <a:lnTo>
                      <a:pt x="9" y="0"/>
                    </a:lnTo>
                    <a:lnTo>
                      <a:pt x="13" y="0"/>
                    </a:lnTo>
                    <a:lnTo>
                      <a:pt x="18" y="0"/>
                    </a:lnTo>
                    <a:lnTo>
                      <a:pt x="26" y="7"/>
                    </a:lnTo>
                    <a:lnTo>
                      <a:pt x="37" y="7"/>
                    </a:lnTo>
                    <a:lnTo>
                      <a:pt x="44" y="11"/>
                    </a:lnTo>
                    <a:lnTo>
                      <a:pt x="57" y="18"/>
                    </a:lnTo>
                    <a:lnTo>
                      <a:pt x="68" y="22"/>
                    </a:lnTo>
                    <a:lnTo>
                      <a:pt x="74" y="26"/>
                    </a:lnTo>
                    <a:lnTo>
                      <a:pt x="79" y="35"/>
                    </a:lnTo>
                    <a:lnTo>
                      <a:pt x="81" y="42"/>
                    </a:lnTo>
                    <a:lnTo>
                      <a:pt x="85" y="48"/>
                    </a:lnTo>
                    <a:lnTo>
                      <a:pt x="94" y="52"/>
                    </a:lnTo>
                    <a:lnTo>
                      <a:pt x="98" y="61"/>
                    </a:lnTo>
                    <a:lnTo>
                      <a:pt x="103" y="66"/>
                    </a:lnTo>
                    <a:lnTo>
                      <a:pt x="109" y="74"/>
                    </a:lnTo>
                    <a:lnTo>
                      <a:pt x="113" y="87"/>
                    </a:lnTo>
                    <a:lnTo>
                      <a:pt x="111" y="92"/>
                    </a:lnTo>
                    <a:lnTo>
                      <a:pt x="105" y="111"/>
                    </a:lnTo>
                    <a:lnTo>
                      <a:pt x="96" y="107"/>
                    </a:lnTo>
                    <a:lnTo>
                      <a:pt x="81" y="107"/>
                    </a:lnTo>
                    <a:lnTo>
                      <a:pt x="68" y="111"/>
                    </a:lnTo>
                    <a:lnTo>
                      <a:pt x="55" y="122"/>
                    </a:lnTo>
                    <a:lnTo>
                      <a:pt x="46" y="135"/>
                    </a:lnTo>
                    <a:lnTo>
                      <a:pt x="44" y="146"/>
                    </a:lnTo>
                    <a:lnTo>
                      <a:pt x="33" y="155"/>
                    </a:lnTo>
                    <a:lnTo>
                      <a:pt x="22" y="146"/>
                    </a:lnTo>
                    <a:lnTo>
                      <a:pt x="13" y="131"/>
                    </a:lnTo>
                    <a:lnTo>
                      <a:pt x="11" y="111"/>
                    </a:lnTo>
                    <a:lnTo>
                      <a:pt x="7" y="85"/>
                    </a:lnTo>
                    <a:lnTo>
                      <a:pt x="0" y="66"/>
                    </a:lnTo>
                    <a:lnTo>
                      <a:pt x="0" y="54"/>
                    </a:lnTo>
                    <a:lnTo>
                      <a:pt x="11" y="29"/>
                    </a:lnTo>
                    <a:lnTo>
                      <a:pt x="13" y="17"/>
                    </a:lnTo>
                    <a:lnTo>
                      <a:pt x="9" y="4"/>
                    </a:lnTo>
                  </a:path>
                </a:pathLst>
              </a:custGeom>
              <a:solidFill>
                <a:schemeClr val="bg1">
                  <a:alpha val="50195"/>
                </a:schemeClr>
              </a:solidFill>
              <a:ln w="12700">
                <a:solidFill>
                  <a:srgbClr val="003399"/>
                </a:solidFill>
                <a:round/>
                <a:headEnd/>
                <a:tailEnd/>
              </a:ln>
            </p:spPr>
            <p:txBody>
              <a:bodyPr/>
              <a:lstStyle/>
              <a:p>
                <a:endParaRPr lang="en-US"/>
              </a:p>
            </p:txBody>
          </p:sp>
          <p:sp>
            <p:nvSpPr>
              <p:cNvPr id="211041" name="Freeform 60"/>
              <p:cNvSpPr>
                <a:spLocks noChangeAspect="1"/>
              </p:cNvSpPr>
              <p:nvPr/>
            </p:nvSpPr>
            <p:spPr bwMode="auto">
              <a:xfrm>
                <a:off x="1573" y="3007"/>
                <a:ext cx="42" cy="44"/>
              </a:xfrm>
              <a:custGeom>
                <a:avLst/>
                <a:gdLst>
                  <a:gd name="T0" fmla="*/ 11 w 44"/>
                  <a:gd name="T1" fmla="*/ 0 h 46"/>
                  <a:gd name="T2" fmla="*/ 11 w 44"/>
                  <a:gd name="T3" fmla="*/ 0 h 46"/>
                  <a:gd name="T4" fmla="*/ 11 w 44"/>
                  <a:gd name="T5" fmla="*/ 1 h 46"/>
                  <a:gd name="T6" fmla="*/ 11 w 44"/>
                  <a:gd name="T7" fmla="*/ 1 h 46"/>
                  <a:gd name="T8" fmla="*/ 17 w 44"/>
                  <a:gd name="T9" fmla="*/ 0 h 46"/>
                  <a:gd name="T10" fmla="*/ 18 w 44"/>
                  <a:gd name="T11" fmla="*/ 0 h 46"/>
                  <a:gd name="T12" fmla="*/ 22 w 44"/>
                  <a:gd name="T13" fmla="*/ 11 h 46"/>
                  <a:gd name="T14" fmla="*/ 22 w 44"/>
                  <a:gd name="T15" fmla="*/ 11 h 46"/>
                  <a:gd name="T16" fmla="*/ 17 w 44"/>
                  <a:gd name="T17" fmla="*/ 20 h 46"/>
                  <a:gd name="T18" fmla="*/ 11 w 44"/>
                  <a:gd name="T19" fmla="*/ 24 h 46"/>
                  <a:gd name="T20" fmla="*/ 11 w 44"/>
                  <a:gd name="T21" fmla="*/ 23 h 46"/>
                  <a:gd name="T22" fmla="*/ 11 w 44"/>
                  <a:gd name="T23" fmla="*/ 18 h 46"/>
                  <a:gd name="T24" fmla="*/ 5 w 44"/>
                  <a:gd name="T25" fmla="*/ 17 h 46"/>
                  <a:gd name="T26" fmla="*/ 0 w 44"/>
                  <a:gd name="T27" fmla="*/ 11 h 46"/>
                  <a:gd name="T28" fmla="*/ 5 w 44"/>
                  <a:gd name="T29" fmla="*/ 11 h 46"/>
                  <a:gd name="T30" fmla="*/ 11 w 44"/>
                  <a:gd name="T31" fmla="*/ 0 h 4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4"/>
                  <a:gd name="T49" fmla="*/ 0 h 46"/>
                  <a:gd name="T50" fmla="*/ 44 w 44"/>
                  <a:gd name="T51" fmla="*/ 46 h 4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4" h="46">
                    <a:moveTo>
                      <a:pt x="11" y="0"/>
                    </a:moveTo>
                    <a:lnTo>
                      <a:pt x="16" y="0"/>
                    </a:lnTo>
                    <a:lnTo>
                      <a:pt x="20" y="1"/>
                    </a:lnTo>
                    <a:lnTo>
                      <a:pt x="27" y="1"/>
                    </a:lnTo>
                    <a:lnTo>
                      <a:pt x="33" y="0"/>
                    </a:lnTo>
                    <a:lnTo>
                      <a:pt x="36" y="0"/>
                    </a:lnTo>
                    <a:lnTo>
                      <a:pt x="44" y="14"/>
                    </a:lnTo>
                    <a:lnTo>
                      <a:pt x="44" y="24"/>
                    </a:lnTo>
                    <a:lnTo>
                      <a:pt x="33" y="38"/>
                    </a:lnTo>
                    <a:lnTo>
                      <a:pt x="24" y="46"/>
                    </a:lnTo>
                    <a:lnTo>
                      <a:pt x="18" y="44"/>
                    </a:lnTo>
                    <a:lnTo>
                      <a:pt x="11" y="35"/>
                    </a:lnTo>
                    <a:lnTo>
                      <a:pt x="5" y="33"/>
                    </a:lnTo>
                    <a:lnTo>
                      <a:pt x="0" y="22"/>
                    </a:lnTo>
                    <a:lnTo>
                      <a:pt x="5" y="14"/>
                    </a:lnTo>
                    <a:lnTo>
                      <a:pt x="11" y="0"/>
                    </a:lnTo>
                  </a:path>
                </a:pathLst>
              </a:custGeom>
              <a:solidFill>
                <a:schemeClr val="bg1">
                  <a:alpha val="50195"/>
                </a:schemeClr>
              </a:solidFill>
              <a:ln w="12700">
                <a:solidFill>
                  <a:srgbClr val="003399"/>
                </a:solidFill>
                <a:round/>
                <a:headEnd/>
                <a:tailEnd/>
              </a:ln>
            </p:spPr>
            <p:txBody>
              <a:bodyPr/>
              <a:lstStyle/>
              <a:p>
                <a:endParaRPr lang="en-US"/>
              </a:p>
            </p:txBody>
          </p:sp>
          <p:grpSp>
            <p:nvGrpSpPr>
              <p:cNvPr id="211042" name="Group 61"/>
              <p:cNvGrpSpPr>
                <a:grpSpLocks noChangeAspect="1"/>
              </p:cNvGrpSpPr>
              <p:nvPr/>
            </p:nvGrpSpPr>
            <p:grpSpPr bwMode="auto">
              <a:xfrm>
                <a:off x="429" y="2593"/>
                <a:ext cx="1106" cy="823"/>
                <a:chOff x="743" y="2944"/>
                <a:chExt cx="1155" cy="859"/>
              </a:xfrm>
            </p:grpSpPr>
            <p:sp>
              <p:nvSpPr>
                <p:cNvPr id="211044" name="Freeform 62"/>
                <p:cNvSpPr>
                  <a:spLocks noChangeAspect="1"/>
                </p:cNvSpPr>
                <p:nvPr/>
              </p:nvSpPr>
              <p:spPr bwMode="auto">
                <a:xfrm>
                  <a:off x="983" y="2944"/>
                  <a:ext cx="915" cy="809"/>
                </a:xfrm>
                <a:custGeom>
                  <a:avLst/>
                  <a:gdLst>
                    <a:gd name="T0" fmla="*/ 13 w 915"/>
                    <a:gd name="T1" fmla="*/ 771 h 809"/>
                    <a:gd name="T2" fmla="*/ 71 w 915"/>
                    <a:gd name="T3" fmla="*/ 747 h 809"/>
                    <a:gd name="T4" fmla="*/ 127 w 915"/>
                    <a:gd name="T5" fmla="*/ 710 h 809"/>
                    <a:gd name="T6" fmla="*/ 163 w 915"/>
                    <a:gd name="T7" fmla="*/ 669 h 809"/>
                    <a:gd name="T8" fmla="*/ 215 w 915"/>
                    <a:gd name="T9" fmla="*/ 651 h 809"/>
                    <a:gd name="T10" fmla="*/ 221 w 915"/>
                    <a:gd name="T11" fmla="*/ 619 h 809"/>
                    <a:gd name="T12" fmla="*/ 156 w 915"/>
                    <a:gd name="T13" fmla="*/ 594 h 809"/>
                    <a:gd name="T14" fmla="*/ 127 w 915"/>
                    <a:gd name="T15" fmla="*/ 643 h 809"/>
                    <a:gd name="T16" fmla="*/ 57 w 915"/>
                    <a:gd name="T17" fmla="*/ 625 h 809"/>
                    <a:gd name="T18" fmla="*/ 78 w 915"/>
                    <a:gd name="T19" fmla="*/ 545 h 809"/>
                    <a:gd name="T20" fmla="*/ 42 w 915"/>
                    <a:gd name="T21" fmla="*/ 514 h 809"/>
                    <a:gd name="T22" fmla="*/ 13 w 915"/>
                    <a:gd name="T23" fmla="*/ 483 h 809"/>
                    <a:gd name="T24" fmla="*/ 36 w 915"/>
                    <a:gd name="T25" fmla="*/ 435 h 809"/>
                    <a:gd name="T26" fmla="*/ 71 w 915"/>
                    <a:gd name="T27" fmla="*/ 384 h 809"/>
                    <a:gd name="T28" fmla="*/ 135 w 915"/>
                    <a:gd name="T29" fmla="*/ 366 h 809"/>
                    <a:gd name="T30" fmla="*/ 179 w 915"/>
                    <a:gd name="T31" fmla="*/ 360 h 809"/>
                    <a:gd name="T32" fmla="*/ 127 w 915"/>
                    <a:gd name="T33" fmla="*/ 330 h 809"/>
                    <a:gd name="T34" fmla="*/ 84 w 915"/>
                    <a:gd name="T35" fmla="*/ 319 h 809"/>
                    <a:gd name="T36" fmla="*/ 42 w 915"/>
                    <a:gd name="T37" fmla="*/ 264 h 809"/>
                    <a:gd name="T38" fmla="*/ 71 w 915"/>
                    <a:gd name="T39" fmla="*/ 215 h 809"/>
                    <a:gd name="T40" fmla="*/ 135 w 915"/>
                    <a:gd name="T41" fmla="*/ 207 h 809"/>
                    <a:gd name="T42" fmla="*/ 184 w 915"/>
                    <a:gd name="T43" fmla="*/ 251 h 809"/>
                    <a:gd name="T44" fmla="*/ 163 w 915"/>
                    <a:gd name="T45" fmla="*/ 207 h 809"/>
                    <a:gd name="T46" fmla="*/ 135 w 915"/>
                    <a:gd name="T47" fmla="*/ 121 h 809"/>
                    <a:gd name="T48" fmla="*/ 184 w 915"/>
                    <a:gd name="T49" fmla="*/ 60 h 809"/>
                    <a:gd name="T50" fmla="*/ 278 w 915"/>
                    <a:gd name="T51" fmla="*/ 20 h 809"/>
                    <a:gd name="T52" fmla="*/ 371 w 915"/>
                    <a:gd name="T53" fmla="*/ 12 h 809"/>
                    <a:gd name="T54" fmla="*/ 413 w 915"/>
                    <a:gd name="T55" fmla="*/ 29 h 809"/>
                    <a:gd name="T56" fmla="*/ 449 w 915"/>
                    <a:gd name="T57" fmla="*/ 67 h 809"/>
                    <a:gd name="T58" fmla="*/ 534 w 915"/>
                    <a:gd name="T59" fmla="*/ 91 h 809"/>
                    <a:gd name="T60" fmla="*/ 584 w 915"/>
                    <a:gd name="T61" fmla="*/ 583 h 809"/>
                    <a:gd name="T62" fmla="*/ 677 w 915"/>
                    <a:gd name="T63" fmla="*/ 594 h 809"/>
                    <a:gd name="T64" fmla="*/ 728 w 915"/>
                    <a:gd name="T65" fmla="*/ 594 h 809"/>
                    <a:gd name="T66" fmla="*/ 799 w 915"/>
                    <a:gd name="T67" fmla="*/ 651 h 809"/>
                    <a:gd name="T68" fmla="*/ 850 w 915"/>
                    <a:gd name="T69" fmla="*/ 692 h 809"/>
                    <a:gd name="T70" fmla="*/ 907 w 915"/>
                    <a:gd name="T71" fmla="*/ 741 h 809"/>
                    <a:gd name="T72" fmla="*/ 894 w 915"/>
                    <a:gd name="T73" fmla="*/ 767 h 809"/>
                    <a:gd name="T74" fmla="*/ 837 w 915"/>
                    <a:gd name="T75" fmla="*/ 729 h 809"/>
                    <a:gd name="T76" fmla="*/ 786 w 915"/>
                    <a:gd name="T77" fmla="*/ 685 h 809"/>
                    <a:gd name="T78" fmla="*/ 728 w 915"/>
                    <a:gd name="T79" fmla="*/ 672 h 809"/>
                    <a:gd name="T80" fmla="*/ 677 w 915"/>
                    <a:gd name="T81" fmla="*/ 643 h 809"/>
                    <a:gd name="T82" fmla="*/ 584 w 915"/>
                    <a:gd name="T83" fmla="*/ 614 h 809"/>
                    <a:gd name="T84" fmla="*/ 534 w 915"/>
                    <a:gd name="T85" fmla="*/ 583 h 809"/>
                    <a:gd name="T86" fmla="*/ 434 w 915"/>
                    <a:gd name="T87" fmla="*/ 557 h 809"/>
                    <a:gd name="T88" fmla="*/ 400 w 915"/>
                    <a:gd name="T89" fmla="*/ 557 h 809"/>
                    <a:gd name="T90" fmla="*/ 322 w 915"/>
                    <a:gd name="T91" fmla="*/ 625 h 809"/>
                    <a:gd name="T92" fmla="*/ 299 w 915"/>
                    <a:gd name="T93" fmla="*/ 607 h 809"/>
                    <a:gd name="T94" fmla="*/ 322 w 915"/>
                    <a:gd name="T95" fmla="*/ 557 h 809"/>
                    <a:gd name="T96" fmla="*/ 400 w 915"/>
                    <a:gd name="T97" fmla="*/ 545 h 809"/>
                    <a:gd name="T98" fmla="*/ 299 w 915"/>
                    <a:gd name="T99" fmla="*/ 552 h 809"/>
                    <a:gd name="T100" fmla="*/ 278 w 915"/>
                    <a:gd name="T101" fmla="*/ 614 h 809"/>
                    <a:gd name="T102" fmla="*/ 249 w 915"/>
                    <a:gd name="T103" fmla="*/ 672 h 809"/>
                    <a:gd name="T104" fmla="*/ 156 w 915"/>
                    <a:gd name="T105" fmla="*/ 729 h 809"/>
                    <a:gd name="T106" fmla="*/ 107 w 915"/>
                    <a:gd name="T107" fmla="*/ 785 h 809"/>
                    <a:gd name="T108" fmla="*/ 84 w 915"/>
                    <a:gd name="T109" fmla="*/ 771 h 809"/>
                    <a:gd name="T110" fmla="*/ 0 w 915"/>
                    <a:gd name="T111" fmla="*/ 809 h 8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15"/>
                    <a:gd name="T169" fmla="*/ 0 h 809"/>
                    <a:gd name="T170" fmla="*/ 915 w 915"/>
                    <a:gd name="T171" fmla="*/ 809 h 8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15" h="809">
                      <a:moveTo>
                        <a:pt x="0" y="796"/>
                      </a:moveTo>
                      <a:lnTo>
                        <a:pt x="0" y="791"/>
                      </a:lnTo>
                      <a:lnTo>
                        <a:pt x="0" y="785"/>
                      </a:lnTo>
                      <a:lnTo>
                        <a:pt x="13" y="771"/>
                      </a:lnTo>
                      <a:lnTo>
                        <a:pt x="27" y="771"/>
                      </a:lnTo>
                      <a:lnTo>
                        <a:pt x="42" y="767"/>
                      </a:lnTo>
                      <a:lnTo>
                        <a:pt x="57" y="754"/>
                      </a:lnTo>
                      <a:lnTo>
                        <a:pt x="71" y="747"/>
                      </a:lnTo>
                      <a:lnTo>
                        <a:pt x="84" y="741"/>
                      </a:lnTo>
                      <a:lnTo>
                        <a:pt x="93" y="729"/>
                      </a:lnTo>
                      <a:lnTo>
                        <a:pt x="107" y="723"/>
                      </a:lnTo>
                      <a:lnTo>
                        <a:pt x="127" y="710"/>
                      </a:lnTo>
                      <a:lnTo>
                        <a:pt x="141" y="705"/>
                      </a:lnTo>
                      <a:lnTo>
                        <a:pt x="163" y="692"/>
                      </a:lnTo>
                      <a:lnTo>
                        <a:pt x="163" y="672"/>
                      </a:lnTo>
                      <a:lnTo>
                        <a:pt x="163" y="669"/>
                      </a:lnTo>
                      <a:lnTo>
                        <a:pt x="179" y="669"/>
                      </a:lnTo>
                      <a:lnTo>
                        <a:pt x="192" y="656"/>
                      </a:lnTo>
                      <a:lnTo>
                        <a:pt x="192" y="651"/>
                      </a:lnTo>
                      <a:lnTo>
                        <a:pt x="215" y="651"/>
                      </a:lnTo>
                      <a:lnTo>
                        <a:pt x="228" y="638"/>
                      </a:lnTo>
                      <a:lnTo>
                        <a:pt x="236" y="632"/>
                      </a:lnTo>
                      <a:lnTo>
                        <a:pt x="241" y="614"/>
                      </a:lnTo>
                      <a:lnTo>
                        <a:pt x="221" y="619"/>
                      </a:lnTo>
                      <a:lnTo>
                        <a:pt x="192" y="638"/>
                      </a:lnTo>
                      <a:lnTo>
                        <a:pt x="179" y="632"/>
                      </a:lnTo>
                      <a:lnTo>
                        <a:pt x="171" y="614"/>
                      </a:lnTo>
                      <a:lnTo>
                        <a:pt x="156" y="594"/>
                      </a:lnTo>
                      <a:lnTo>
                        <a:pt x="150" y="594"/>
                      </a:lnTo>
                      <a:lnTo>
                        <a:pt x="135" y="607"/>
                      </a:lnTo>
                      <a:lnTo>
                        <a:pt x="135" y="625"/>
                      </a:lnTo>
                      <a:lnTo>
                        <a:pt x="127" y="643"/>
                      </a:lnTo>
                      <a:lnTo>
                        <a:pt x="122" y="643"/>
                      </a:lnTo>
                      <a:lnTo>
                        <a:pt x="93" y="625"/>
                      </a:lnTo>
                      <a:lnTo>
                        <a:pt x="78" y="632"/>
                      </a:lnTo>
                      <a:lnTo>
                        <a:pt x="57" y="625"/>
                      </a:lnTo>
                      <a:lnTo>
                        <a:pt x="57" y="607"/>
                      </a:lnTo>
                      <a:lnTo>
                        <a:pt x="71" y="589"/>
                      </a:lnTo>
                      <a:lnTo>
                        <a:pt x="71" y="563"/>
                      </a:lnTo>
                      <a:lnTo>
                        <a:pt x="78" y="545"/>
                      </a:lnTo>
                      <a:lnTo>
                        <a:pt x="71" y="532"/>
                      </a:lnTo>
                      <a:lnTo>
                        <a:pt x="42" y="545"/>
                      </a:lnTo>
                      <a:lnTo>
                        <a:pt x="27" y="532"/>
                      </a:lnTo>
                      <a:lnTo>
                        <a:pt x="42" y="514"/>
                      </a:lnTo>
                      <a:lnTo>
                        <a:pt x="21" y="508"/>
                      </a:lnTo>
                      <a:lnTo>
                        <a:pt x="8" y="508"/>
                      </a:lnTo>
                      <a:lnTo>
                        <a:pt x="21" y="490"/>
                      </a:lnTo>
                      <a:lnTo>
                        <a:pt x="13" y="483"/>
                      </a:lnTo>
                      <a:lnTo>
                        <a:pt x="13" y="466"/>
                      </a:lnTo>
                      <a:lnTo>
                        <a:pt x="21" y="453"/>
                      </a:lnTo>
                      <a:lnTo>
                        <a:pt x="27" y="446"/>
                      </a:lnTo>
                      <a:lnTo>
                        <a:pt x="36" y="435"/>
                      </a:lnTo>
                      <a:lnTo>
                        <a:pt x="36" y="410"/>
                      </a:lnTo>
                      <a:lnTo>
                        <a:pt x="57" y="404"/>
                      </a:lnTo>
                      <a:lnTo>
                        <a:pt x="78" y="397"/>
                      </a:lnTo>
                      <a:lnTo>
                        <a:pt x="71" y="384"/>
                      </a:lnTo>
                      <a:lnTo>
                        <a:pt x="93" y="379"/>
                      </a:lnTo>
                      <a:lnTo>
                        <a:pt x="107" y="379"/>
                      </a:lnTo>
                      <a:lnTo>
                        <a:pt x="115" y="360"/>
                      </a:lnTo>
                      <a:lnTo>
                        <a:pt x="135" y="366"/>
                      </a:lnTo>
                      <a:lnTo>
                        <a:pt x="150" y="366"/>
                      </a:lnTo>
                      <a:lnTo>
                        <a:pt x="156" y="360"/>
                      </a:lnTo>
                      <a:lnTo>
                        <a:pt x="163" y="360"/>
                      </a:lnTo>
                      <a:lnTo>
                        <a:pt x="179" y="360"/>
                      </a:lnTo>
                      <a:lnTo>
                        <a:pt x="179" y="337"/>
                      </a:lnTo>
                      <a:lnTo>
                        <a:pt x="163" y="319"/>
                      </a:lnTo>
                      <a:lnTo>
                        <a:pt x="150" y="337"/>
                      </a:lnTo>
                      <a:lnTo>
                        <a:pt x="127" y="330"/>
                      </a:lnTo>
                      <a:lnTo>
                        <a:pt x="135" y="313"/>
                      </a:lnTo>
                      <a:lnTo>
                        <a:pt x="122" y="313"/>
                      </a:lnTo>
                      <a:lnTo>
                        <a:pt x="93" y="319"/>
                      </a:lnTo>
                      <a:lnTo>
                        <a:pt x="84" y="319"/>
                      </a:lnTo>
                      <a:lnTo>
                        <a:pt x="57" y="313"/>
                      </a:lnTo>
                      <a:lnTo>
                        <a:pt x="49" y="288"/>
                      </a:lnTo>
                      <a:lnTo>
                        <a:pt x="57" y="282"/>
                      </a:lnTo>
                      <a:lnTo>
                        <a:pt x="42" y="264"/>
                      </a:lnTo>
                      <a:lnTo>
                        <a:pt x="63" y="257"/>
                      </a:lnTo>
                      <a:lnTo>
                        <a:pt x="71" y="257"/>
                      </a:lnTo>
                      <a:lnTo>
                        <a:pt x="71" y="233"/>
                      </a:lnTo>
                      <a:lnTo>
                        <a:pt x="71" y="215"/>
                      </a:lnTo>
                      <a:lnTo>
                        <a:pt x="93" y="215"/>
                      </a:lnTo>
                      <a:lnTo>
                        <a:pt x="107" y="233"/>
                      </a:lnTo>
                      <a:lnTo>
                        <a:pt x="122" y="226"/>
                      </a:lnTo>
                      <a:lnTo>
                        <a:pt x="135" y="207"/>
                      </a:lnTo>
                      <a:lnTo>
                        <a:pt x="150" y="220"/>
                      </a:lnTo>
                      <a:lnTo>
                        <a:pt x="141" y="233"/>
                      </a:lnTo>
                      <a:lnTo>
                        <a:pt x="150" y="244"/>
                      </a:lnTo>
                      <a:lnTo>
                        <a:pt x="184" y="251"/>
                      </a:lnTo>
                      <a:lnTo>
                        <a:pt x="207" y="251"/>
                      </a:lnTo>
                      <a:lnTo>
                        <a:pt x="200" y="233"/>
                      </a:lnTo>
                      <a:lnTo>
                        <a:pt x="184" y="220"/>
                      </a:lnTo>
                      <a:lnTo>
                        <a:pt x="163" y="207"/>
                      </a:lnTo>
                      <a:lnTo>
                        <a:pt x="163" y="171"/>
                      </a:lnTo>
                      <a:lnTo>
                        <a:pt x="150" y="164"/>
                      </a:lnTo>
                      <a:lnTo>
                        <a:pt x="135" y="153"/>
                      </a:lnTo>
                      <a:lnTo>
                        <a:pt x="135" y="121"/>
                      </a:lnTo>
                      <a:lnTo>
                        <a:pt x="141" y="109"/>
                      </a:lnTo>
                      <a:lnTo>
                        <a:pt x="150" y="98"/>
                      </a:lnTo>
                      <a:lnTo>
                        <a:pt x="171" y="78"/>
                      </a:lnTo>
                      <a:lnTo>
                        <a:pt x="184" y="60"/>
                      </a:lnTo>
                      <a:lnTo>
                        <a:pt x="207" y="60"/>
                      </a:lnTo>
                      <a:lnTo>
                        <a:pt x="228" y="47"/>
                      </a:lnTo>
                      <a:lnTo>
                        <a:pt x="249" y="29"/>
                      </a:lnTo>
                      <a:lnTo>
                        <a:pt x="278" y="20"/>
                      </a:lnTo>
                      <a:lnTo>
                        <a:pt x="299" y="5"/>
                      </a:lnTo>
                      <a:lnTo>
                        <a:pt x="322" y="0"/>
                      </a:lnTo>
                      <a:lnTo>
                        <a:pt x="350" y="5"/>
                      </a:lnTo>
                      <a:lnTo>
                        <a:pt x="371" y="12"/>
                      </a:lnTo>
                      <a:lnTo>
                        <a:pt x="356" y="36"/>
                      </a:lnTo>
                      <a:lnTo>
                        <a:pt x="364" y="47"/>
                      </a:lnTo>
                      <a:lnTo>
                        <a:pt x="384" y="29"/>
                      </a:lnTo>
                      <a:lnTo>
                        <a:pt x="413" y="29"/>
                      </a:lnTo>
                      <a:lnTo>
                        <a:pt x="413" y="47"/>
                      </a:lnTo>
                      <a:lnTo>
                        <a:pt x="421" y="73"/>
                      </a:lnTo>
                      <a:lnTo>
                        <a:pt x="434" y="73"/>
                      </a:lnTo>
                      <a:lnTo>
                        <a:pt x="449" y="67"/>
                      </a:lnTo>
                      <a:lnTo>
                        <a:pt x="478" y="73"/>
                      </a:lnTo>
                      <a:lnTo>
                        <a:pt x="500" y="85"/>
                      </a:lnTo>
                      <a:lnTo>
                        <a:pt x="522" y="85"/>
                      </a:lnTo>
                      <a:lnTo>
                        <a:pt x="534" y="91"/>
                      </a:lnTo>
                      <a:lnTo>
                        <a:pt x="550" y="98"/>
                      </a:lnTo>
                      <a:lnTo>
                        <a:pt x="563" y="103"/>
                      </a:lnTo>
                      <a:lnTo>
                        <a:pt x="584" y="116"/>
                      </a:lnTo>
                      <a:lnTo>
                        <a:pt x="584" y="583"/>
                      </a:lnTo>
                      <a:lnTo>
                        <a:pt x="636" y="576"/>
                      </a:lnTo>
                      <a:lnTo>
                        <a:pt x="658" y="576"/>
                      </a:lnTo>
                      <a:lnTo>
                        <a:pt x="666" y="589"/>
                      </a:lnTo>
                      <a:lnTo>
                        <a:pt x="677" y="594"/>
                      </a:lnTo>
                      <a:lnTo>
                        <a:pt x="685" y="601"/>
                      </a:lnTo>
                      <a:lnTo>
                        <a:pt x="698" y="589"/>
                      </a:lnTo>
                      <a:lnTo>
                        <a:pt x="715" y="583"/>
                      </a:lnTo>
                      <a:lnTo>
                        <a:pt x="728" y="594"/>
                      </a:lnTo>
                      <a:lnTo>
                        <a:pt x="744" y="607"/>
                      </a:lnTo>
                      <a:lnTo>
                        <a:pt x="765" y="614"/>
                      </a:lnTo>
                      <a:lnTo>
                        <a:pt x="786" y="632"/>
                      </a:lnTo>
                      <a:lnTo>
                        <a:pt x="799" y="651"/>
                      </a:lnTo>
                      <a:lnTo>
                        <a:pt x="814" y="662"/>
                      </a:lnTo>
                      <a:lnTo>
                        <a:pt x="820" y="685"/>
                      </a:lnTo>
                      <a:lnTo>
                        <a:pt x="837" y="685"/>
                      </a:lnTo>
                      <a:lnTo>
                        <a:pt x="850" y="692"/>
                      </a:lnTo>
                      <a:lnTo>
                        <a:pt x="871" y="698"/>
                      </a:lnTo>
                      <a:lnTo>
                        <a:pt x="894" y="710"/>
                      </a:lnTo>
                      <a:lnTo>
                        <a:pt x="900" y="710"/>
                      </a:lnTo>
                      <a:lnTo>
                        <a:pt x="907" y="741"/>
                      </a:lnTo>
                      <a:lnTo>
                        <a:pt x="915" y="758"/>
                      </a:lnTo>
                      <a:lnTo>
                        <a:pt x="915" y="778"/>
                      </a:lnTo>
                      <a:lnTo>
                        <a:pt x="907" y="778"/>
                      </a:lnTo>
                      <a:lnTo>
                        <a:pt x="894" y="767"/>
                      </a:lnTo>
                      <a:lnTo>
                        <a:pt x="877" y="754"/>
                      </a:lnTo>
                      <a:lnTo>
                        <a:pt x="864" y="747"/>
                      </a:lnTo>
                      <a:lnTo>
                        <a:pt x="850" y="747"/>
                      </a:lnTo>
                      <a:lnTo>
                        <a:pt x="837" y="729"/>
                      </a:lnTo>
                      <a:lnTo>
                        <a:pt x="828" y="716"/>
                      </a:lnTo>
                      <a:lnTo>
                        <a:pt x="814" y="710"/>
                      </a:lnTo>
                      <a:lnTo>
                        <a:pt x="799" y="705"/>
                      </a:lnTo>
                      <a:lnTo>
                        <a:pt x="786" y="685"/>
                      </a:lnTo>
                      <a:lnTo>
                        <a:pt x="771" y="672"/>
                      </a:lnTo>
                      <a:lnTo>
                        <a:pt x="750" y="672"/>
                      </a:lnTo>
                      <a:lnTo>
                        <a:pt x="736" y="672"/>
                      </a:lnTo>
                      <a:lnTo>
                        <a:pt x="728" y="672"/>
                      </a:lnTo>
                      <a:lnTo>
                        <a:pt x="715" y="672"/>
                      </a:lnTo>
                      <a:lnTo>
                        <a:pt x="698" y="662"/>
                      </a:lnTo>
                      <a:lnTo>
                        <a:pt x="693" y="651"/>
                      </a:lnTo>
                      <a:lnTo>
                        <a:pt x="677" y="643"/>
                      </a:lnTo>
                      <a:lnTo>
                        <a:pt x="666" y="632"/>
                      </a:lnTo>
                      <a:lnTo>
                        <a:pt x="649" y="625"/>
                      </a:lnTo>
                      <a:lnTo>
                        <a:pt x="607" y="619"/>
                      </a:lnTo>
                      <a:lnTo>
                        <a:pt x="584" y="614"/>
                      </a:lnTo>
                      <a:lnTo>
                        <a:pt x="571" y="607"/>
                      </a:lnTo>
                      <a:lnTo>
                        <a:pt x="563" y="594"/>
                      </a:lnTo>
                      <a:lnTo>
                        <a:pt x="550" y="589"/>
                      </a:lnTo>
                      <a:lnTo>
                        <a:pt x="534" y="583"/>
                      </a:lnTo>
                      <a:lnTo>
                        <a:pt x="514" y="583"/>
                      </a:lnTo>
                      <a:lnTo>
                        <a:pt x="485" y="570"/>
                      </a:lnTo>
                      <a:lnTo>
                        <a:pt x="485" y="563"/>
                      </a:lnTo>
                      <a:lnTo>
                        <a:pt x="434" y="557"/>
                      </a:lnTo>
                      <a:lnTo>
                        <a:pt x="428" y="552"/>
                      </a:lnTo>
                      <a:lnTo>
                        <a:pt x="413" y="539"/>
                      </a:lnTo>
                      <a:lnTo>
                        <a:pt x="407" y="539"/>
                      </a:lnTo>
                      <a:lnTo>
                        <a:pt x="400" y="557"/>
                      </a:lnTo>
                      <a:lnTo>
                        <a:pt x="392" y="563"/>
                      </a:lnTo>
                      <a:lnTo>
                        <a:pt x="371" y="583"/>
                      </a:lnTo>
                      <a:lnTo>
                        <a:pt x="350" y="601"/>
                      </a:lnTo>
                      <a:lnTo>
                        <a:pt x="322" y="625"/>
                      </a:lnTo>
                      <a:lnTo>
                        <a:pt x="314" y="638"/>
                      </a:lnTo>
                      <a:lnTo>
                        <a:pt x="299" y="643"/>
                      </a:lnTo>
                      <a:lnTo>
                        <a:pt x="293" y="625"/>
                      </a:lnTo>
                      <a:lnTo>
                        <a:pt x="299" y="607"/>
                      </a:lnTo>
                      <a:lnTo>
                        <a:pt x="299" y="594"/>
                      </a:lnTo>
                      <a:lnTo>
                        <a:pt x="306" y="583"/>
                      </a:lnTo>
                      <a:lnTo>
                        <a:pt x="314" y="576"/>
                      </a:lnTo>
                      <a:lnTo>
                        <a:pt x="322" y="557"/>
                      </a:lnTo>
                      <a:lnTo>
                        <a:pt x="350" y="552"/>
                      </a:lnTo>
                      <a:lnTo>
                        <a:pt x="364" y="545"/>
                      </a:lnTo>
                      <a:lnTo>
                        <a:pt x="384" y="545"/>
                      </a:lnTo>
                      <a:lnTo>
                        <a:pt x="400" y="545"/>
                      </a:lnTo>
                      <a:lnTo>
                        <a:pt x="356" y="532"/>
                      </a:lnTo>
                      <a:lnTo>
                        <a:pt x="343" y="532"/>
                      </a:lnTo>
                      <a:lnTo>
                        <a:pt x="322" y="539"/>
                      </a:lnTo>
                      <a:lnTo>
                        <a:pt x="299" y="552"/>
                      </a:lnTo>
                      <a:lnTo>
                        <a:pt x="293" y="557"/>
                      </a:lnTo>
                      <a:lnTo>
                        <a:pt x="285" y="576"/>
                      </a:lnTo>
                      <a:lnTo>
                        <a:pt x="278" y="594"/>
                      </a:lnTo>
                      <a:lnTo>
                        <a:pt x="278" y="614"/>
                      </a:lnTo>
                      <a:lnTo>
                        <a:pt x="270" y="632"/>
                      </a:lnTo>
                      <a:lnTo>
                        <a:pt x="270" y="656"/>
                      </a:lnTo>
                      <a:lnTo>
                        <a:pt x="257" y="662"/>
                      </a:lnTo>
                      <a:lnTo>
                        <a:pt x="249" y="672"/>
                      </a:lnTo>
                      <a:lnTo>
                        <a:pt x="236" y="685"/>
                      </a:lnTo>
                      <a:lnTo>
                        <a:pt x="200" y="705"/>
                      </a:lnTo>
                      <a:lnTo>
                        <a:pt x="184" y="716"/>
                      </a:lnTo>
                      <a:lnTo>
                        <a:pt x="156" y="729"/>
                      </a:lnTo>
                      <a:lnTo>
                        <a:pt x="141" y="741"/>
                      </a:lnTo>
                      <a:lnTo>
                        <a:pt x="122" y="754"/>
                      </a:lnTo>
                      <a:lnTo>
                        <a:pt x="122" y="767"/>
                      </a:lnTo>
                      <a:lnTo>
                        <a:pt x="107" y="785"/>
                      </a:lnTo>
                      <a:lnTo>
                        <a:pt x="78" y="802"/>
                      </a:lnTo>
                      <a:lnTo>
                        <a:pt x="57" y="796"/>
                      </a:lnTo>
                      <a:lnTo>
                        <a:pt x="78" y="778"/>
                      </a:lnTo>
                      <a:lnTo>
                        <a:pt x="84" y="771"/>
                      </a:lnTo>
                      <a:lnTo>
                        <a:pt x="57" y="785"/>
                      </a:lnTo>
                      <a:lnTo>
                        <a:pt x="36" y="796"/>
                      </a:lnTo>
                      <a:lnTo>
                        <a:pt x="13" y="802"/>
                      </a:lnTo>
                      <a:lnTo>
                        <a:pt x="0" y="809"/>
                      </a:lnTo>
                      <a:lnTo>
                        <a:pt x="0" y="802"/>
                      </a:lnTo>
                      <a:lnTo>
                        <a:pt x="0" y="796"/>
                      </a:lnTo>
                      <a:lnTo>
                        <a:pt x="8" y="785"/>
                      </a:lnTo>
                    </a:path>
                  </a:pathLst>
                </a:custGeom>
                <a:solidFill>
                  <a:schemeClr val="bg1">
                    <a:alpha val="50195"/>
                  </a:schemeClr>
                </a:solidFill>
                <a:ln w="12700">
                  <a:solidFill>
                    <a:srgbClr val="003399"/>
                  </a:solidFill>
                  <a:round/>
                  <a:headEnd/>
                  <a:tailEnd/>
                </a:ln>
              </p:spPr>
              <p:txBody>
                <a:bodyPr/>
                <a:lstStyle/>
                <a:p>
                  <a:endParaRPr lang="en-US"/>
                </a:p>
              </p:txBody>
            </p:sp>
            <p:sp>
              <p:nvSpPr>
                <p:cNvPr id="211045" name="Freeform 63"/>
                <p:cNvSpPr>
                  <a:spLocks noChangeAspect="1"/>
                </p:cNvSpPr>
                <p:nvPr/>
              </p:nvSpPr>
              <p:spPr bwMode="auto">
                <a:xfrm>
                  <a:off x="892" y="3753"/>
                  <a:ext cx="43" cy="24"/>
                </a:xfrm>
                <a:custGeom>
                  <a:avLst/>
                  <a:gdLst>
                    <a:gd name="T0" fmla="*/ 43 w 43"/>
                    <a:gd name="T1" fmla="*/ 0 h 24"/>
                    <a:gd name="T2" fmla="*/ 22 w 43"/>
                    <a:gd name="T3" fmla="*/ 6 h 24"/>
                    <a:gd name="T4" fmla="*/ 9 w 43"/>
                    <a:gd name="T5" fmla="*/ 18 h 24"/>
                    <a:gd name="T6" fmla="*/ 0 w 43"/>
                    <a:gd name="T7" fmla="*/ 24 h 24"/>
                    <a:gd name="T8" fmla="*/ 38 w 43"/>
                    <a:gd name="T9" fmla="*/ 24 h 24"/>
                    <a:gd name="T10" fmla="*/ 38 w 43"/>
                    <a:gd name="T11" fmla="*/ 11 h 24"/>
                    <a:gd name="T12" fmla="*/ 0 60000 65536"/>
                    <a:gd name="T13" fmla="*/ 0 60000 65536"/>
                    <a:gd name="T14" fmla="*/ 0 60000 65536"/>
                    <a:gd name="T15" fmla="*/ 0 60000 65536"/>
                    <a:gd name="T16" fmla="*/ 0 60000 65536"/>
                    <a:gd name="T17" fmla="*/ 0 60000 65536"/>
                    <a:gd name="T18" fmla="*/ 0 w 43"/>
                    <a:gd name="T19" fmla="*/ 0 h 24"/>
                    <a:gd name="T20" fmla="*/ 43 w 43"/>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43" h="24">
                      <a:moveTo>
                        <a:pt x="43" y="0"/>
                      </a:moveTo>
                      <a:lnTo>
                        <a:pt x="22" y="6"/>
                      </a:lnTo>
                      <a:lnTo>
                        <a:pt x="9" y="18"/>
                      </a:lnTo>
                      <a:lnTo>
                        <a:pt x="0" y="24"/>
                      </a:lnTo>
                      <a:lnTo>
                        <a:pt x="38" y="24"/>
                      </a:lnTo>
                      <a:lnTo>
                        <a:pt x="38" y="11"/>
                      </a:lnTo>
                    </a:path>
                  </a:pathLst>
                </a:custGeom>
                <a:solidFill>
                  <a:schemeClr val="bg1">
                    <a:alpha val="50195"/>
                  </a:schemeClr>
                </a:solidFill>
                <a:ln w="12700">
                  <a:solidFill>
                    <a:srgbClr val="003399"/>
                  </a:solidFill>
                  <a:round/>
                  <a:headEnd/>
                  <a:tailEnd/>
                </a:ln>
              </p:spPr>
              <p:txBody>
                <a:bodyPr/>
                <a:lstStyle/>
                <a:p>
                  <a:endParaRPr lang="en-US"/>
                </a:p>
              </p:txBody>
            </p:sp>
            <p:sp>
              <p:nvSpPr>
                <p:cNvPr id="211046" name="Freeform 64"/>
                <p:cNvSpPr>
                  <a:spLocks noChangeAspect="1"/>
                </p:cNvSpPr>
                <p:nvPr/>
              </p:nvSpPr>
              <p:spPr bwMode="auto">
                <a:xfrm>
                  <a:off x="835" y="3777"/>
                  <a:ext cx="17" cy="20"/>
                </a:xfrm>
                <a:custGeom>
                  <a:avLst/>
                  <a:gdLst>
                    <a:gd name="T0" fmla="*/ 9 w 17"/>
                    <a:gd name="T1" fmla="*/ 0 h 20"/>
                    <a:gd name="T2" fmla="*/ 0 w 17"/>
                    <a:gd name="T3" fmla="*/ 5 h 20"/>
                    <a:gd name="T4" fmla="*/ 0 w 17"/>
                    <a:gd name="T5" fmla="*/ 20 h 20"/>
                    <a:gd name="T6" fmla="*/ 9 w 17"/>
                    <a:gd name="T7" fmla="*/ 20 h 20"/>
                    <a:gd name="T8" fmla="*/ 17 w 17"/>
                    <a:gd name="T9" fmla="*/ 13 h 20"/>
                    <a:gd name="T10" fmla="*/ 0 60000 65536"/>
                    <a:gd name="T11" fmla="*/ 0 60000 65536"/>
                    <a:gd name="T12" fmla="*/ 0 60000 65536"/>
                    <a:gd name="T13" fmla="*/ 0 60000 65536"/>
                    <a:gd name="T14" fmla="*/ 0 60000 65536"/>
                    <a:gd name="T15" fmla="*/ 0 w 17"/>
                    <a:gd name="T16" fmla="*/ 0 h 20"/>
                    <a:gd name="T17" fmla="*/ 17 w 17"/>
                    <a:gd name="T18" fmla="*/ 20 h 20"/>
                  </a:gdLst>
                  <a:ahLst/>
                  <a:cxnLst>
                    <a:cxn ang="T10">
                      <a:pos x="T0" y="T1"/>
                    </a:cxn>
                    <a:cxn ang="T11">
                      <a:pos x="T2" y="T3"/>
                    </a:cxn>
                    <a:cxn ang="T12">
                      <a:pos x="T4" y="T5"/>
                    </a:cxn>
                    <a:cxn ang="T13">
                      <a:pos x="T6" y="T7"/>
                    </a:cxn>
                    <a:cxn ang="T14">
                      <a:pos x="T8" y="T9"/>
                    </a:cxn>
                  </a:cxnLst>
                  <a:rect l="T15" t="T16" r="T17" b="T18"/>
                  <a:pathLst>
                    <a:path w="17" h="20">
                      <a:moveTo>
                        <a:pt x="9" y="0"/>
                      </a:moveTo>
                      <a:lnTo>
                        <a:pt x="0" y="5"/>
                      </a:lnTo>
                      <a:lnTo>
                        <a:pt x="0" y="20"/>
                      </a:lnTo>
                      <a:lnTo>
                        <a:pt x="9" y="20"/>
                      </a:lnTo>
                      <a:lnTo>
                        <a:pt x="17" y="13"/>
                      </a:lnTo>
                    </a:path>
                  </a:pathLst>
                </a:custGeom>
                <a:solidFill>
                  <a:schemeClr val="bg1">
                    <a:alpha val="50195"/>
                  </a:schemeClr>
                </a:solidFill>
                <a:ln w="12700">
                  <a:solidFill>
                    <a:srgbClr val="003399"/>
                  </a:solidFill>
                  <a:round/>
                  <a:headEnd/>
                  <a:tailEnd/>
                </a:ln>
              </p:spPr>
              <p:txBody>
                <a:bodyPr/>
                <a:lstStyle/>
                <a:p>
                  <a:endParaRPr lang="en-US"/>
                </a:p>
              </p:txBody>
            </p:sp>
            <p:sp>
              <p:nvSpPr>
                <p:cNvPr id="211047" name="Freeform 65"/>
                <p:cNvSpPr>
                  <a:spLocks noChangeAspect="1"/>
                </p:cNvSpPr>
                <p:nvPr/>
              </p:nvSpPr>
              <p:spPr bwMode="auto">
                <a:xfrm>
                  <a:off x="795" y="3790"/>
                  <a:ext cx="21" cy="12"/>
                </a:xfrm>
                <a:custGeom>
                  <a:avLst/>
                  <a:gdLst>
                    <a:gd name="T0" fmla="*/ 21 w 21"/>
                    <a:gd name="T1" fmla="*/ 0 h 12"/>
                    <a:gd name="T2" fmla="*/ 6 w 21"/>
                    <a:gd name="T3" fmla="*/ 7 h 12"/>
                    <a:gd name="T4" fmla="*/ 0 w 21"/>
                    <a:gd name="T5" fmla="*/ 12 h 12"/>
                    <a:gd name="T6" fmla="*/ 21 w 21"/>
                    <a:gd name="T7" fmla="*/ 12 h 12"/>
                    <a:gd name="T8" fmla="*/ 21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1" y="0"/>
                      </a:moveTo>
                      <a:lnTo>
                        <a:pt x="6" y="7"/>
                      </a:lnTo>
                      <a:lnTo>
                        <a:pt x="0" y="12"/>
                      </a:lnTo>
                      <a:lnTo>
                        <a:pt x="21" y="12"/>
                      </a:lnTo>
                      <a:lnTo>
                        <a:pt x="21" y="0"/>
                      </a:lnTo>
                    </a:path>
                  </a:pathLst>
                </a:custGeom>
                <a:solidFill>
                  <a:schemeClr val="bg1">
                    <a:alpha val="50195"/>
                  </a:schemeClr>
                </a:solidFill>
                <a:ln w="12700">
                  <a:solidFill>
                    <a:srgbClr val="003399"/>
                  </a:solidFill>
                  <a:round/>
                  <a:headEnd/>
                  <a:tailEnd/>
                </a:ln>
              </p:spPr>
              <p:txBody>
                <a:bodyPr/>
                <a:lstStyle/>
                <a:p>
                  <a:endParaRPr lang="en-US"/>
                </a:p>
              </p:txBody>
            </p:sp>
            <p:sp>
              <p:nvSpPr>
                <p:cNvPr id="211048" name="Line 66"/>
                <p:cNvSpPr>
                  <a:spLocks noChangeAspect="1" noChangeShapeType="1"/>
                </p:cNvSpPr>
                <p:nvPr/>
              </p:nvSpPr>
              <p:spPr bwMode="auto">
                <a:xfrm>
                  <a:off x="764" y="3797"/>
                  <a:ext cx="1" cy="5"/>
                </a:xfrm>
                <a:prstGeom prst="line">
                  <a:avLst/>
                </a:prstGeom>
                <a:noFill/>
                <a:ln w="12700">
                  <a:solidFill>
                    <a:srgbClr val="003399"/>
                  </a:solidFill>
                  <a:round/>
                  <a:headEnd/>
                  <a:tailEnd/>
                </a:ln>
              </p:spPr>
              <p:txBody>
                <a:bodyPr/>
                <a:lstStyle/>
                <a:p>
                  <a:endParaRPr lang="en-US"/>
                </a:p>
              </p:txBody>
            </p:sp>
            <p:sp>
              <p:nvSpPr>
                <p:cNvPr id="211049" name="Line 67"/>
                <p:cNvSpPr>
                  <a:spLocks noChangeAspect="1" noChangeShapeType="1"/>
                </p:cNvSpPr>
                <p:nvPr/>
              </p:nvSpPr>
              <p:spPr bwMode="auto">
                <a:xfrm>
                  <a:off x="743" y="3802"/>
                  <a:ext cx="1" cy="1"/>
                </a:xfrm>
                <a:prstGeom prst="line">
                  <a:avLst/>
                </a:prstGeom>
                <a:noFill/>
                <a:ln w="12700">
                  <a:solidFill>
                    <a:srgbClr val="003399"/>
                  </a:solidFill>
                  <a:round/>
                  <a:headEnd/>
                  <a:tailEnd/>
                </a:ln>
              </p:spPr>
              <p:txBody>
                <a:bodyPr/>
                <a:lstStyle/>
                <a:p>
                  <a:endParaRPr lang="en-US"/>
                </a:p>
              </p:txBody>
            </p:sp>
            <p:sp>
              <p:nvSpPr>
                <p:cNvPr id="211050" name="Freeform 68"/>
                <p:cNvSpPr>
                  <a:spLocks noChangeAspect="1"/>
                </p:cNvSpPr>
                <p:nvPr/>
              </p:nvSpPr>
              <p:spPr bwMode="auto">
                <a:xfrm>
                  <a:off x="1729" y="3642"/>
                  <a:ext cx="36" cy="25"/>
                </a:xfrm>
                <a:custGeom>
                  <a:avLst/>
                  <a:gdLst>
                    <a:gd name="T0" fmla="*/ 15 w 36"/>
                    <a:gd name="T1" fmla="*/ 12 h 25"/>
                    <a:gd name="T2" fmla="*/ 30 w 36"/>
                    <a:gd name="T3" fmla="*/ 18 h 25"/>
                    <a:gd name="T4" fmla="*/ 36 w 36"/>
                    <a:gd name="T5" fmla="*/ 25 h 25"/>
                    <a:gd name="T6" fmla="*/ 36 w 36"/>
                    <a:gd name="T7" fmla="*/ 12 h 25"/>
                    <a:gd name="T8" fmla="*/ 15 w 36"/>
                    <a:gd name="T9" fmla="*/ 0 h 25"/>
                    <a:gd name="T10" fmla="*/ 0 w 36"/>
                    <a:gd name="T11" fmla="*/ 12 h 25"/>
                    <a:gd name="T12" fmla="*/ 21 w 36"/>
                    <a:gd name="T13" fmla="*/ 18 h 25"/>
                    <a:gd name="T14" fmla="*/ 30 w 36"/>
                    <a:gd name="T15" fmla="*/ 18 h 25"/>
                    <a:gd name="T16" fmla="*/ 21 w 36"/>
                    <a:gd name="T17" fmla="*/ 18 h 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25"/>
                    <a:gd name="T29" fmla="*/ 36 w 36"/>
                    <a:gd name="T30" fmla="*/ 25 h 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25">
                      <a:moveTo>
                        <a:pt x="15" y="12"/>
                      </a:moveTo>
                      <a:lnTo>
                        <a:pt x="30" y="18"/>
                      </a:lnTo>
                      <a:lnTo>
                        <a:pt x="36" y="25"/>
                      </a:lnTo>
                      <a:lnTo>
                        <a:pt x="36" y="12"/>
                      </a:lnTo>
                      <a:lnTo>
                        <a:pt x="15" y="0"/>
                      </a:lnTo>
                      <a:lnTo>
                        <a:pt x="0" y="12"/>
                      </a:lnTo>
                      <a:lnTo>
                        <a:pt x="21" y="18"/>
                      </a:lnTo>
                      <a:lnTo>
                        <a:pt x="30" y="18"/>
                      </a:lnTo>
                      <a:lnTo>
                        <a:pt x="21" y="18"/>
                      </a:lnTo>
                    </a:path>
                  </a:pathLst>
                </a:custGeom>
                <a:solidFill>
                  <a:schemeClr val="bg1">
                    <a:alpha val="50195"/>
                  </a:schemeClr>
                </a:solidFill>
                <a:ln w="12700">
                  <a:solidFill>
                    <a:srgbClr val="003399"/>
                  </a:solidFill>
                  <a:round/>
                  <a:headEnd/>
                  <a:tailEnd/>
                </a:ln>
              </p:spPr>
              <p:txBody>
                <a:bodyPr/>
                <a:lstStyle/>
                <a:p>
                  <a:endParaRPr lang="en-US"/>
                </a:p>
              </p:txBody>
            </p:sp>
            <p:sp>
              <p:nvSpPr>
                <p:cNvPr id="211051" name="Freeform 69"/>
                <p:cNvSpPr>
                  <a:spLocks noChangeAspect="1"/>
                </p:cNvSpPr>
                <p:nvPr/>
              </p:nvSpPr>
              <p:spPr bwMode="auto">
                <a:xfrm>
                  <a:off x="1793" y="3691"/>
                  <a:ext cx="36" cy="38"/>
                </a:xfrm>
                <a:custGeom>
                  <a:avLst/>
                  <a:gdLst>
                    <a:gd name="T0" fmla="*/ 6 w 36"/>
                    <a:gd name="T1" fmla="*/ 0 h 38"/>
                    <a:gd name="T2" fmla="*/ 6 w 36"/>
                    <a:gd name="T3" fmla="*/ 20 h 38"/>
                    <a:gd name="T4" fmla="*/ 24 w 36"/>
                    <a:gd name="T5" fmla="*/ 38 h 38"/>
                    <a:gd name="T6" fmla="*/ 36 w 36"/>
                    <a:gd name="T7" fmla="*/ 38 h 38"/>
                    <a:gd name="T8" fmla="*/ 24 w 36"/>
                    <a:gd name="T9" fmla="*/ 11 h 38"/>
                    <a:gd name="T10" fmla="*/ 6 w 36"/>
                    <a:gd name="T11" fmla="*/ 7 h 38"/>
                    <a:gd name="T12" fmla="*/ 0 w 36"/>
                    <a:gd name="T13" fmla="*/ 0 h 38"/>
                    <a:gd name="T14" fmla="*/ 0 60000 65536"/>
                    <a:gd name="T15" fmla="*/ 0 60000 65536"/>
                    <a:gd name="T16" fmla="*/ 0 60000 65536"/>
                    <a:gd name="T17" fmla="*/ 0 60000 65536"/>
                    <a:gd name="T18" fmla="*/ 0 60000 65536"/>
                    <a:gd name="T19" fmla="*/ 0 60000 65536"/>
                    <a:gd name="T20" fmla="*/ 0 60000 65536"/>
                    <a:gd name="T21" fmla="*/ 0 w 36"/>
                    <a:gd name="T22" fmla="*/ 0 h 38"/>
                    <a:gd name="T23" fmla="*/ 36 w 36"/>
                    <a:gd name="T24" fmla="*/ 38 h 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38">
                      <a:moveTo>
                        <a:pt x="6" y="0"/>
                      </a:moveTo>
                      <a:lnTo>
                        <a:pt x="6" y="20"/>
                      </a:lnTo>
                      <a:lnTo>
                        <a:pt x="24" y="38"/>
                      </a:lnTo>
                      <a:lnTo>
                        <a:pt x="36" y="38"/>
                      </a:lnTo>
                      <a:lnTo>
                        <a:pt x="24" y="11"/>
                      </a:lnTo>
                      <a:lnTo>
                        <a:pt x="6" y="7"/>
                      </a:lnTo>
                      <a:lnTo>
                        <a:pt x="0" y="0"/>
                      </a:lnTo>
                    </a:path>
                  </a:pathLst>
                </a:custGeom>
                <a:solidFill>
                  <a:schemeClr val="bg1">
                    <a:alpha val="50195"/>
                  </a:schemeClr>
                </a:solidFill>
                <a:ln w="12700">
                  <a:solidFill>
                    <a:srgbClr val="003399"/>
                  </a:solidFill>
                  <a:round/>
                  <a:headEnd/>
                  <a:tailEnd/>
                </a:ln>
              </p:spPr>
              <p:txBody>
                <a:bodyPr/>
                <a:lstStyle/>
                <a:p>
                  <a:endParaRPr lang="en-US"/>
                </a:p>
              </p:txBody>
            </p:sp>
            <p:sp>
              <p:nvSpPr>
                <p:cNvPr id="211052" name="Freeform 70"/>
                <p:cNvSpPr>
                  <a:spLocks noChangeAspect="1"/>
                </p:cNvSpPr>
                <p:nvPr/>
              </p:nvSpPr>
              <p:spPr bwMode="auto">
                <a:xfrm>
                  <a:off x="1363" y="3551"/>
                  <a:ext cx="24" cy="18"/>
                </a:xfrm>
                <a:custGeom>
                  <a:avLst/>
                  <a:gdLst>
                    <a:gd name="T0" fmla="*/ 24 w 24"/>
                    <a:gd name="T1" fmla="*/ 0 h 18"/>
                    <a:gd name="T2" fmla="*/ 0 w 24"/>
                    <a:gd name="T3" fmla="*/ 7 h 18"/>
                    <a:gd name="T4" fmla="*/ 8 w 24"/>
                    <a:gd name="T5" fmla="*/ 18 h 18"/>
                    <a:gd name="T6" fmla="*/ 16 w 24"/>
                    <a:gd name="T7" fmla="*/ 18 h 18"/>
                    <a:gd name="T8" fmla="*/ 24 w 24"/>
                    <a:gd name="T9" fmla="*/ 7 h 18"/>
                    <a:gd name="T10" fmla="*/ 24 w 24"/>
                    <a:gd name="T11" fmla="*/ 0 h 18"/>
                    <a:gd name="T12" fmla="*/ 0 60000 65536"/>
                    <a:gd name="T13" fmla="*/ 0 60000 65536"/>
                    <a:gd name="T14" fmla="*/ 0 60000 65536"/>
                    <a:gd name="T15" fmla="*/ 0 60000 65536"/>
                    <a:gd name="T16" fmla="*/ 0 60000 65536"/>
                    <a:gd name="T17" fmla="*/ 0 60000 65536"/>
                    <a:gd name="T18" fmla="*/ 0 w 24"/>
                    <a:gd name="T19" fmla="*/ 0 h 18"/>
                    <a:gd name="T20" fmla="*/ 24 w 2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4" h="18">
                      <a:moveTo>
                        <a:pt x="24" y="0"/>
                      </a:moveTo>
                      <a:lnTo>
                        <a:pt x="0" y="7"/>
                      </a:lnTo>
                      <a:lnTo>
                        <a:pt x="8" y="18"/>
                      </a:lnTo>
                      <a:lnTo>
                        <a:pt x="16" y="18"/>
                      </a:lnTo>
                      <a:lnTo>
                        <a:pt x="24" y="7"/>
                      </a:lnTo>
                      <a:lnTo>
                        <a:pt x="24" y="0"/>
                      </a:lnTo>
                    </a:path>
                  </a:pathLst>
                </a:custGeom>
                <a:solidFill>
                  <a:schemeClr val="bg1">
                    <a:alpha val="50195"/>
                  </a:schemeClr>
                </a:solidFill>
                <a:ln w="12700">
                  <a:solidFill>
                    <a:srgbClr val="003399"/>
                  </a:solidFill>
                  <a:round/>
                  <a:headEnd/>
                  <a:tailEnd/>
                </a:ln>
              </p:spPr>
              <p:txBody>
                <a:bodyPr/>
                <a:lstStyle/>
                <a:p>
                  <a:endParaRPr lang="en-US"/>
                </a:p>
              </p:txBody>
            </p:sp>
            <p:sp>
              <p:nvSpPr>
                <p:cNvPr id="211053" name="Freeform 71"/>
                <p:cNvSpPr>
                  <a:spLocks noChangeAspect="1"/>
                </p:cNvSpPr>
                <p:nvPr/>
              </p:nvSpPr>
              <p:spPr bwMode="auto">
                <a:xfrm>
                  <a:off x="1215" y="3611"/>
                  <a:ext cx="78" cy="67"/>
                </a:xfrm>
                <a:custGeom>
                  <a:avLst/>
                  <a:gdLst>
                    <a:gd name="T0" fmla="*/ 78 w 78"/>
                    <a:gd name="T1" fmla="*/ 18 h 67"/>
                    <a:gd name="T2" fmla="*/ 67 w 78"/>
                    <a:gd name="T3" fmla="*/ 0 h 67"/>
                    <a:gd name="T4" fmla="*/ 57 w 78"/>
                    <a:gd name="T5" fmla="*/ 0 h 67"/>
                    <a:gd name="T6" fmla="*/ 49 w 78"/>
                    <a:gd name="T7" fmla="*/ 18 h 67"/>
                    <a:gd name="T8" fmla="*/ 42 w 78"/>
                    <a:gd name="T9" fmla="*/ 25 h 67"/>
                    <a:gd name="T10" fmla="*/ 21 w 78"/>
                    <a:gd name="T11" fmla="*/ 31 h 67"/>
                    <a:gd name="T12" fmla="*/ 8 w 78"/>
                    <a:gd name="T13" fmla="*/ 49 h 67"/>
                    <a:gd name="T14" fmla="*/ 0 w 78"/>
                    <a:gd name="T15" fmla="*/ 67 h 67"/>
                    <a:gd name="T16" fmla="*/ 21 w 78"/>
                    <a:gd name="T17" fmla="*/ 67 h 67"/>
                    <a:gd name="T18" fmla="*/ 42 w 78"/>
                    <a:gd name="T19" fmla="*/ 56 h 67"/>
                    <a:gd name="T20" fmla="*/ 57 w 78"/>
                    <a:gd name="T21" fmla="*/ 38 h 67"/>
                    <a:gd name="T22" fmla="*/ 71 w 78"/>
                    <a:gd name="T23" fmla="*/ 25 h 67"/>
                    <a:gd name="T24" fmla="*/ 71 w 78"/>
                    <a:gd name="T25" fmla="*/ 18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8"/>
                    <a:gd name="T40" fmla="*/ 0 h 67"/>
                    <a:gd name="T41" fmla="*/ 78 w 78"/>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8" h="67">
                      <a:moveTo>
                        <a:pt x="78" y="18"/>
                      </a:moveTo>
                      <a:lnTo>
                        <a:pt x="67" y="0"/>
                      </a:lnTo>
                      <a:lnTo>
                        <a:pt x="57" y="0"/>
                      </a:lnTo>
                      <a:lnTo>
                        <a:pt x="49" y="18"/>
                      </a:lnTo>
                      <a:lnTo>
                        <a:pt x="42" y="25"/>
                      </a:lnTo>
                      <a:lnTo>
                        <a:pt x="21" y="31"/>
                      </a:lnTo>
                      <a:lnTo>
                        <a:pt x="8" y="49"/>
                      </a:lnTo>
                      <a:lnTo>
                        <a:pt x="0" y="67"/>
                      </a:lnTo>
                      <a:lnTo>
                        <a:pt x="21" y="67"/>
                      </a:lnTo>
                      <a:lnTo>
                        <a:pt x="42" y="56"/>
                      </a:lnTo>
                      <a:lnTo>
                        <a:pt x="57" y="38"/>
                      </a:lnTo>
                      <a:lnTo>
                        <a:pt x="71" y="25"/>
                      </a:lnTo>
                      <a:lnTo>
                        <a:pt x="71" y="18"/>
                      </a:lnTo>
                    </a:path>
                  </a:pathLst>
                </a:custGeom>
                <a:solidFill>
                  <a:schemeClr val="bg1">
                    <a:alpha val="50195"/>
                  </a:schemeClr>
                </a:solidFill>
                <a:ln w="12700">
                  <a:solidFill>
                    <a:srgbClr val="003399"/>
                  </a:solidFill>
                  <a:round/>
                  <a:headEnd/>
                  <a:tailEnd/>
                </a:ln>
              </p:spPr>
              <p:txBody>
                <a:bodyPr/>
                <a:lstStyle/>
                <a:p>
                  <a:endParaRPr lang="en-US"/>
                </a:p>
              </p:txBody>
            </p:sp>
            <p:sp>
              <p:nvSpPr>
                <p:cNvPr id="211054" name="Freeform 72"/>
                <p:cNvSpPr>
                  <a:spLocks noChangeAspect="1"/>
                </p:cNvSpPr>
                <p:nvPr/>
              </p:nvSpPr>
              <p:spPr bwMode="auto">
                <a:xfrm>
                  <a:off x="930" y="3440"/>
                  <a:ext cx="41" cy="31"/>
                </a:xfrm>
                <a:custGeom>
                  <a:avLst/>
                  <a:gdLst>
                    <a:gd name="T0" fmla="*/ 41 w 41"/>
                    <a:gd name="T1" fmla="*/ 7 h 31"/>
                    <a:gd name="T2" fmla="*/ 29 w 41"/>
                    <a:gd name="T3" fmla="*/ 0 h 31"/>
                    <a:gd name="T4" fmla="*/ 6 w 41"/>
                    <a:gd name="T5" fmla="*/ 0 h 31"/>
                    <a:gd name="T6" fmla="*/ 0 w 41"/>
                    <a:gd name="T7" fmla="*/ 7 h 31"/>
                    <a:gd name="T8" fmla="*/ 0 w 41"/>
                    <a:gd name="T9" fmla="*/ 18 h 31"/>
                    <a:gd name="T10" fmla="*/ 6 w 41"/>
                    <a:gd name="T11" fmla="*/ 31 h 31"/>
                    <a:gd name="T12" fmla="*/ 29 w 41"/>
                    <a:gd name="T13" fmla="*/ 25 h 31"/>
                    <a:gd name="T14" fmla="*/ 36 w 41"/>
                    <a:gd name="T15" fmla="*/ 12 h 31"/>
                    <a:gd name="T16" fmla="*/ 41 w 41"/>
                    <a:gd name="T17" fmla="*/ 7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31"/>
                    <a:gd name="T29" fmla="*/ 41 w 41"/>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31">
                      <a:moveTo>
                        <a:pt x="41" y="7"/>
                      </a:moveTo>
                      <a:lnTo>
                        <a:pt x="29" y="0"/>
                      </a:lnTo>
                      <a:lnTo>
                        <a:pt x="6" y="0"/>
                      </a:lnTo>
                      <a:lnTo>
                        <a:pt x="0" y="7"/>
                      </a:lnTo>
                      <a:lnTo>
                        <a:pt x="0" y="18"/>
                      </a:lnTo>
                      <a:lnTo>
                        <a:pt x="6" y="31"/>
                      </a:lnTo>
                      <a:lnTo>
                        <a:pt x="29" y="25"/>
                      </a:lnTo>
                      <a:lnTo>
                        <a:pt x="36" y="12"/>
                      </a:lnTo>
                      <a:lnTo>
                        <a:pt x="41" y="7"/>
                      </a:lnTo>
                    </a:path>
                  </a:pathLst>
                </a:custGeom>
                <a:solidFill>
                  <a:schemeClr val="bg1">
                    <a:alpha val="50195"/>
                  </a:schemeClr>
                </a:solidFill>
                <a:ln w="12700">
                  <a:solidFill>
                    <a:srgbClr val="003399"/>
                  </a:solidFill>
                  <a:round/>
                  <a:headEnd/>
                  <a:tailEnd/>
                </a:ln>
              </p:spPr>
              <p:txBody>
                <a:bodyPr/>
                <a:lstStyle/>
                <a:p>
                  <a:endParaRPr lang="en-US"/>
                </a:p>
              </p:txBody>
            </p:sp>
            <p:sp>
              <p:nvSpPr>
                <p:cNvPr id="211055" name="Freeform 73"/>
                <p:cNvSpPr>
                  <a:spLocks noChangeAspect="1"/>
                </p:cNvSpPr>
                <p:nvPr/>
              </p:nvSpPr>
              <p:spPr bwMode="auto">
                <a:xfrm>
                  <a:off x="935" y="3232"/>
                  <a:ext cx="44" cy="62"/>
                </a:xfrm>
                <a:custGeom>
                  <a:avLst/>
                  <a:gdLst>
                    <a:gd name="T0" fmla="*/ 44 w 44"/>
                    <a:gd name="T1" fmla="*/ 42 h 62"/>
                    <a:gd name="T2" fmla="*/ 36 w 44"/>
                    <a:gd name="T3" fmla="*/ 31 h 62"/>
                    <a:gd name="T4" fmla="*/ 36 w 44"/>
                    <a:gd name="T5" fmla="*/ 13 h 62"/>
                    <a:gd name="T6" fmla="*/ 23 w 44"/>
                    <a:gd name="T7" fmla="*/ 0 h 62"/>
                    <a:gd name="T8" fmla="*/ 16 w 44"/>
                    <a:gd name="T9" fmla="*/ 7 h 62"/>
                    <a:gd name="T10" fmla="*/ 8 w 44"/>
                    <a:gd name="T11" fmla="*/ 25 h 62"/>
                    <a:gd name="T12" fmla="*/ 8 w 44"/>
                    <a:gd name="T13" fmla="*/ 42 h 62"/>
                    <a:gd name="T14" fmla="*/ 0 w 44"/>
                    <a:gd name="T15" fmla="*/ 55 h 62"/>
                    <a:gd name="T16" fmla="*/ 23 w 44"/>
                    <a:gd name="T17" fmla="*/ 62 h 62"/>
                    <a:gd name="T18" fmla="*/ 36 w 44"/>
                    <a:gd name="T19" fmla="*/ 55 h 62"/>
                    <a:gd name="T20" fmla="*/ 44 w 44"/>
                    <a:gd name="T21" fmla="*/ 42 h 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62"/>
                    <a:gd name="T35" fmla="*/ 44 w 44"/>
                    <a:gd name="T36" fmla="*/ 62 h 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62">
                      <a:moveTo>
                        <a:pt x="44" y="42"/>
                      </a:moveTo>
                      <a:lnTo>
                        <a:pt x="36" y="31"/>
                      </a:lnTo>
                      <a:lnTo>
                        <a:pt x="36" y="13"/>
                      </a:lnTo>
                      <a:lnTo>
                        <a:pt x="23" y="0"/>
                      </a:lnTo>
                      <a:lnTo>
                        <a:pt x="16" y="7"/>
                      </a:lnTo>
                      <a:lnTo>
                        <a:pt x="8" y="25"/>
                      </a:lnTo>
                      <a:lnTo>
                        <a:pt x="8" y="42"/>
                      </a:lnTo>
                      <a:lnTo>
                        <a:pt x="0" y="55"/>
                      </a:lnTo>
                      <a:lnTo>
                        <a:pt x="23" y="62"/>
                      </a:lnTo>
                      <a:lnTo>
                        <a:pt x="36" y="55"/>
                      </a:lnTo>
                      <a:lnTo>
                        <a:pt x="44" y="42"/>
                      </a:lnTo>
                    </a:path>
                  </a:pathLst>
                </a:custGeom>
                <a:solidFill>
                  <a:schemeClr val="bg1">
                    <a:alpha val="50195"/>
                  </a:schemeClr>
                </a:solidFill>
                <a:ln w="12700">
                  <a:solidFill>
                    <a:srgbClr val="003399"/>
                  </a:solidFill>
                  <a:round/>
                  <a:headEnd/>
                  <a:tailEnd/>
                </a:ln>
              </p:spPr>
              <p:txBody>
                <a:bodyPr/>
                <a:lstStyle/>
                <a:p>
                  <a:endParaRPr lang="en-US"/>
                </a:p>
              </p:txBody>
            </p:sp>
          </p:grpSp>
          <p:sp>
            <p:nvSpPr>
              <p:cNvPr id="211043" name="Freeform 74"/>
              <p:cNvSpPr>
                <a:spLocks noChangeAspect="1"/>
              </p:cNvSpPr>
              <p:nvPr/>
            </p:nvSpPr>
            <p:spPr bwMode="auto">
              <a:xfrm>
                <a:off x="4759" y="1547"/>
                <a:ext cx="104" cy="96"/>
              </a:xfrm>
              <a:custGeom>
                <a:avLst/>
                <a:gdLst>
                  <a:gd name="T0" fmla="*/ 0 w 108"/>
                  <a:gd name="T1" fmla="*/ 32 h 100"/>
                  <a:gd name="T2" fmla="*/ 24 w 108"/>
                  <a:gd name="T3" fmla="*/ 24 h 100"/>
                  <a:gd name="T4" fmla="*/ 46 w 108"/>
                  <a:gd name="T5" fmla="*/ 12 h 100"/>
                  <a:gd name="T6" fmla="*/ 59 w 108"/>
                  <a:gd name="T7" fmla="*/ 0 h 100"/>
                  <a:gd name="T8" fmla="*/ 53 w 108"/>
                  <a:gd name="T9" fmla="*/ 12 h 100"/>
                  <a:gd name="T10" fmla="*/ 30 w 108"/>
                  <a:gd name="T11" fmla="*/ 35 h 100"/>
                  <a:gd name="T12" fmla="*/ 16 w 108"/>
                  <a:gd name="T13" fmla="*/ 44 h 100"/>
                  <a:gd name="T14" fmla="*/ 0 w 108"/>
                  <a:gd name="T15" fmla="*/ 52 h 100"/>
                  <a:gd name="T16" fmla="*/ 0 w 108"/>
                  <a:gd name="T17" fmla="*/ 32 h 1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8"/>
                  <a:gd name="T28" fmla="*/ 0 h 100"/>
                  <a:gd name="T29" fmla="*/ 108 w 108"/>
                  <a:gd name="T30" fmla="*/ 100 h 1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8" h="100">
                    <a:moveTo>
                      <a:pt x="0" y="60"/>
                    </a:moveTo>
                    <a:lnTo>
                      <a:pt x="40" y="44"/>
                    </a:lnTo>
                    <a:lnTo>
                      <a:pt x="84" y="20"/>
                    </a:lnTo>
                    <a:lnTo>
                      <a:pt x="108" y="0"/>
                    </a:lnTo>
                    <a:lnTo>
                      <a:pt x="96" y="28"/>
                    </a:lnTo>
                    <a:lnTo>
                      <a:pt x="52" y="68"/>
                    </a:lnTo>
                    <a:lnTo>
                      <a:pt x="32" y="84"/>
                    </a:lnTo>
                    <a:lnTo>
                      <a:pt x="0" y="100"/>
                    </a:lnTo>
                    <a:lnTo>
                      <a:pt x="0" y="60"/>
                    </a:lnTo>
                    <a:close/>
                  </a:path>
                </a:pathLst>
              </a:custGeom>
              <a:solidFill>
                <a:schemeClr val="bg1">
                  <a:alpha val="50195"/>
                </a:schemeClr>
              </a:solidFill>
              <a:ln w="12700">
                <a:solidFill>
                  <a:srgbClr val="003399"/>
                </a:solidFill>
                <a:round/>
                <a:headEnd/>
                <a:tailEnd/>
              </a:ln>
            </p:spPr>
            <p:txBody>
              <a:bodyPr wrap="none" anchor="ctr"/>
              <a:lstStyle/>
              <a:p>
                <a:endParaRPr lang="en-US"/>
              </a:p>
            </p:txBody>
          </p:sp>
        </p:grpSp>
      </p:grpSp>
      <p:sp>
        <p:nvSpPr>
          <p:cNvPr id="1104972" name="Rectangle 75"/>
          <p:cNvSpPr>
            <a:spLocks noChangeArrowheads="1"/>
          </p:cNvSpPr>
          <p:nvPr/>
        </p:nvSpPr>
        <p:spPr bwMode="auto">
          <a:xfrm>
            <a:off x="709613" y="168275"/>
            <a:ext cx="8156575" cy="908050"/>
          </a:xfrm>
          <a:prstGeom prst="rect">
            <a:avLst/>
          </a:prstGeom>
          <a:noFill/>
          <a:ln w="12700">
            <a:noFill/>
            <a:miter lim="800000"/>
            <a:headEnd/>
            <a:tailEnd/>
          </a:ln>
        </p:spPr>
        <p:txBody>
          <a:bodyPr lIns="75918" tIns="38884" rIns="75918" bIns="38884" anchor="ctr"/>
          <a:lstStyle/>
          <a:p>
            <a:pPr defTabSz="758736">
              <a:lnSpc>
                <a:spcPct val="90000"/>
              </a:lnSpc>
              <a:defRPr/>
            </a:pPr>
            <a:r>
              <a:rPr lang="en-US" sz="2500" b="1" dirty="0">
                <a:latin typeface="+mn-lt"/>
              </a:rPr>
              <a:t>CCS Field Test &amp; Demonstration Projects</a:t>
            </a:r>
            <a:r>
              <a:rPr lang="en-US" sz="2700" dirty="0">
                <a:latin typeface="+mn-lt"/>
              </a:rPr>
              <a:t/>
            </a:r>
            <a:br>
              <a:rPr lang="en-US" sz="2700" dirty="0">
                <a:latin typeface="+mn-lt"/>
              </a:rPr>
            </a:br>
            <a:r>
              <a:rPr lang="en-US" sz="1600" b="1" dirty="0">
                <a:latin typeface="+mn-lt"/>
              </a:rPr>
              <a:t>Location &amp; Cost Share</a:t>
            </a:r>
          </a:p>
        </p:txBody>
      </p:sp>
      <p:sp>
        <p:nvSpPr>
          <p:cNvPr id="210949" name="Line 76"/>
          <p:cNvSpPr>
            <a:spLocks noChangeShapeType="1"/>
          </p:cNvSpPr>
          <p:nvPr/>
        </p:nvSpPr>
        <p:spPr bwMode="auto">
          <a:xfrm>
            <a:off x="2735263" y="2097088"/>
            <a:ext cx="1168400" cy="153987"/>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210950" name="Line 81"/>
          <p:cNvSpPr>
            <a:spLocks noChangeShapeType="1"/>
          </p:cNvSpPr>
          <p:nvPr/>
        </p:nvSpPr>
        <p:spPr bwMode="auto">
          <a:xfrm flipH="1" flipV="1">
            <a:off x="5521325" y="4560888"/>
            <a:ext cx="958850" cy="415925"/>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210951" name="Line 81"/>
          <p:cNvSpPr>
            <a:spLocks noChangeShapeType="1"/>
          </p:cNvSpPr>
          <p:nvPr/>
        </p:nvSpPr>
        <p:spPr bwMode="auto">
          <a:xfrm>
            <a:off x="971550" y="3429000"/>
            <a:ext cx="576263" cy="360363"/>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3" name="Rectangle 92"/>
          <p:cNvSpPr>
            <a:spLocks noChangeArrowheads="1"/>
          </p:cNvSpPr>
          <p:nvPr/>
        </p:nvSpPr>
        <p:spPr bwMode="auto">
          <a:xfrm>
            <a:off x="2125663" y="1841500"/>
            <a:ext cx="184150" cy="238125"/>
          </a:xfrm>
          <a:prstGeom prst="rect">
            <a:avLst/>
          </a:prstGeom>
          <a:gradFill>
            <a:gsLst>
              <a:gs pos="0">
                <a:srgbClr val="6FCF78"/>
              </a:gs>
              <a:gs pos="50000">
                <a:schemeClr val="bg1"/>
              </a:gs>
              <a:gs pos="100000">
                <a:srgbClr val="6FCF78"/>
              </a:gs>
            </a:gsLst>
            <a:lin ang="18900000" scaled="1"/>
          </a:gradFill>
          <a:ln w="12700">
            <a:noFill/>
            <a:miter lim="800000"/>
            <a:headEnd/>
            <a:tailEnd/>
          </a:ln>
          <a:effectLst>
            <a:outerShdw blurRad="50800" dist="38100" dir="2700000" algn="tl" rotWithShape="0">
              <a:prstClr val="black">
                <a:alpha val="40000"/>
              </a:prstClr>
            </a:outerShdw>
          </a:effectLst>
        </p:spPr>
        <p:txBody>
          <a:bodyPr wrap="none" lIns="91429" tIns="45714" rIns="91429" bIns="45714" anchor="ctr">
            <a:spAutoFit/>
          </a:bodyPr>
          <a:lstStyle/>
          <a:p>
            <a:pPr>
              <a:lnSpc>
                <a:spcPct val="95000"/>
              </a:lnSpc>
              <a:tabLst>
                <a:tab pos="1201597" algn="ctr"/>
              </a:tabLst>
              <a:defRPr/>
            </a:pPr>
            <a:endParaRPr lang="en-US" sz="1000" b="1" dirty="0"/>
          </a:p>
        </p:txBody>
      </p:sp>
      <p:sp>
        <p:nvSpPr>
          <p:cNvPr id="204892" name="Rectangle 92"/>
          <p:cNvSpPr>
            <a:spLocks noChangeArrowheads="1"/>
          </p:cNvSpPr>
          <p:nvPr/>
        </p:nvSpPr>
        <p:spPr bwMode="auto">
          <a:xfrm>
            <a:off x="314758" y="2642903"/>
            <a:ext cx="2109788" cy="823290"/>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l="50000" t="50000" r="50000" b="50000"/>
            </a:path>
            <a:tileRect/>
          </a:gradFill>
          <a:ln w="12700">
            <a:solidFill>
              <a:srgbClr val="002060"/>
            </a:solidFill>
            <a:miter lim="800000"/>
            <a:headEnd/>
            <a:tailEnd/>
          </a:ln>
          <a:effectLst>
            <a:outerShdw blurRad="50800" dist="38100" dir="2700000" algn="tl" rotWithShape="0">
              <a:prstClr val="black">
                <a:alpha val="40000"/>
              </a:prstClr>
            </a:outerShdw>
          </a:effectLst>
        </p:spPr>
        <p:txBody>
          <a:bodyPr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HECA</a:t>
            </a:r>
            <a:endParaRPr lang="en-US" sz="1000" b="1" dirty="0"/>
          </a:p>
          <a:p>
            <a:pPr>
              <a:lnSpc>
                <a:spcPct val="95000"/>
              </a:lnSpc>
              <a:tabLst>
                <a:tab pos="1201597" algn="ctr"/>
              </a:tabLst>
              <a:defRPr/>
            </a:pPr>
            <a:r>
              <a:rPr lang="en-US" sz="1000" b="1" dirty="0"/>
              <a:t>Commercial Demo of Advanced</a:t>
            </a:r>
          </a:p>
          <a:p>
            <a:pPr>
              <a:lnSpc>
                <a:spcPct val="95000"/>
              </a:lnSpc>
              <a:tabLst>
                <a:tab pos="1201597" algn="ctr"/>
              </a:tabLst>
              <a:defRPr/>
            </a:pPr>
            <a:r>
              <a:rPr lang="en-US" sz="1000" b="1" dirty="0"/>
              <a:t>IGCC w/ Full Carbon Capture</a:t>
            </a:r>
          </a:p>
          <a:p>
            <a:pPr>
              <a:lnSpc>
                <a:spcPct val="95000"/>
              </a:lnSpc>
              <a:tabLst>
                <a:tab pos="1201597" algn="ctr"/>
              </a:tabLst>
              <a:defRPr/>
            </a:pPr>
            <a:r>
              <a:rPr lang="en-US" sz="1000" b="1" dirty="0"/>
              <a:t>$2.840B – Total</a:t>
            </a:r>
          </a:p>
          <a:p>
            <a:pPr>
              <a:lnSpc>
                <a:spcPct val="95000"/>
              </a:lnSpc>
              <a:tabLst>
                <a:tab pos="1201597" algn="ctr"/>
              </a:tabLst>
              <a:defRPr/>
            </a:pPr>
            <a:r>
              <a:rPr lang="en-US" sz="1000" b="1" dirty="0"/>
              <a:t>$308M – DOE</a:t>
            </a:r>
          </a:p>
        </p:txBody>
      </p:sp>
      <p:grpSp>
        <p:nvGrpSpPr>
          <p:cNvPr id="210956" name="Group 110"/>
          <p:cNvGrpSpPr>
            <a:grpSpLocks/>
          </p:cNvGrpSpPr>
          <p:nvPr/>
        </p:nvGrpSpPr>
        <p:grpSpPr bwMode="auto">
          <a:xfrm>
            <a:off x="282575" y="1036638"/>
            <a:ext cx="1738313" cy="631825"/>
            <a:chOff x="133" y="491"/>
            <a:chExt cx="1095" cy="398"/>
          </a:xfrm>
        </p:grpSpPr>
        <p:sp>
          <p:nvSpPr>
            <p:cNvPr id="210981" name="Text Box 115"/>
            <p:cNvSpPr txBox="1">
              <a:spLocks noChangeArrowheads="1"/>
            </p:cNvSpPr>
            <p:nvPr/>
          </p:nvSpPr>
          <p:spPr bwMode="auto">
            <a:xfrm>
              <a:off x="345" y="491"/>
              <a:ext cx="883" cy="398"/>
            </a:xfrm>
            <a:prstGeom prst="rect">
              <a:avLst/>
            </a:prstGeom>
            <a:noFill/>
            <a:ln w="12700" algn="ctr">
              <a:noFill/>
              <a:miter lim="800000"/>
              <a:headEnd/>
              <a:tailEnd/>
            </a:ln>
          </p:spPr>
          <p:txBody>
            <a:bodyPr>
              <a:spAutoFit/>
            </a:bodyPr>
            <a:lstStyle/>
            <a:p>
              <a:pPr eaLnBrk="0" hangingPunct="0">
                <a:lnSpc>
                  <a:spcPct val="130000"/>
                </a:lnSpc>
              </a:pPr>
              <a:r>
                <a:rPr lang="en-US" sz="1300" b="1"/>
                <a:t>Awarded</a:t>
              </a:r>
            </a:p>
            <a:p>
              <a:pPr eaLnBrk="0" hangingPunct="0">
                <a:lnSpc>
                  <a:spcPct val="130000"/>
                </a:lnSpc>
              </a:pPr>
              <a:r>
                <a:rPr lang="en-US" sz="1300" b="1"/>
                <a:t>In Negotiation</a:t>
              </a:r>
            </a:p>
          </p:txBody>
        </p:sp>
        <p:sp>
          <p:nvSpPr>
            <p:cNvPr id="204916" name="Rectangle 116"/>
            <p:cNvSpPr>
              <a:spLocks noChangeArrowheads="1"/>
            </p:cNvSpPr>
            <p:nvPr/>
          </p:nvSpPr>
          <p:spPr bwMode="auto">
            <a:xfrm>
              <a:off x="133" y="531"/>
              <a:ext cx="202" cy="132"/>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5400000" scaled="1"/>
              <a:tileRect/>
            </a:gradFill>
            <a:ln w="12700">
              <a:noFill/>
              <a:miter lim="800000"/>
              <a:headEnd/>
              <a:tailEnd/>
            </a:ln>
            <a:effectLst>
              <a:outerShdw blurRad="50800" dist="38100" dir="2700000" algn="tl" rotWithShape="0">
                <a:prstClr val="black">
                  <a:alpha val="40000"/>
                </a:prstClr>
              </a:outerShdw>
            </a:effectLst>
          </p:spPr>
          <p:txBody>
            <a:bodyPr anchor="ctr"/>
            <a:lstStyle/>
            <a:p>
              <a:pPr>
                <a:tabLst>
                  <a:tab pos="1201597" algn="ctr"/>
                </a:tabLst>
                <a:defRPr/>
              </a:pPr>
              <a:endParaRPr lang="en-US" sz="1100" b="1" dirty="0"/>
            </a:p>
          </p:txBody>
        </p:sp>
        <p:sp>
          <p:nvSpPr>
            <p:cNvPr id="204919" name="Rectangle 119"/>
            <p:cNvSpPr>
              <a:spLocks noChangeArrowheads="1"/>
            </p:cNvSpPr>
            <p:nvPr/>
          </p:nvSpPr>
          <p:spPr bwMode="auto">
            <a:xfrm>
              <a:off x="133" y="699"/>
              <a:ext cx="202" cy="132"/>
            </a:xfrm>
            <a:prstGeom prst="rect">
              <a:avLst/>
            </a:prstGeom>
            <a:gradFill rotWithShape="1">
              <a:gsLst>
                <a:gs pos="0">
                  <a:srgbClr val="99CCFF"/>
                </a:gs>
                <a:gs pos="50000">
                  <a:srgbClr val="DBEDFF"/>
                </a:gs>
                <a:gs pos="100000">
                  <a:srgbClr val="99CCFF"/>
                </a:gs>
              </a:gsLst>
              <a:lin ang="18900000" scaled="1"/>
            </a:gradFill>
            <a:ln w="12700">
              <a:noFill/>
              <a:miter lim="800000"/>
              <a:headEnd/>
              <a:tailEnd/>
            </a:ln>
            <a:effectLst>
              <a:outerShdw blurRad="50800" dist="38100" dir="2700000" algn="tl" rotWithShape="0">
                <a:prstClr val="black">
                  <a:alpha val="40000"/>
                </a:prstClr>
              </a:outerShdw>
            </a:effectLst>
          </p:spPr>
          <p:txBody>
            <a:bodyPr anchor="ctr"/>
            <a:lstStyle/>
            <a:p>
              <a:pPr>
                <a:tabLst>
                  <a:tab pos="1201597" algn="ctr"/>
                </a:tabLst>
                <a:defRPr/>
              </a:pPr>
              <a:endParaRPr lang="en-US" sz="1100" b="1" dirty="0"/>
            </a:p>
          </p:txBody>
        </p:sp>
      </p:grpSp>
      <p:sp>
        <p:nvSpPr>
          <p:cNvPr id="210957" name="Line 76"/>
          <p:cNvSpPr>
            <a:spLocks noChangeShapeType="1"/>
          </p:cNvSpPr>
          <p:nvPr/>
        </p:nvSpPr>
        <p:spPr bwMode="auto">
          <a:xfrm flipH="1" flipV="1">
            <a:off x="6615113" y="3579813"/>
            <a:ext cx="949325" cy="273050"/>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210958" name="Line 81"/>
          <p:cNvSpPr>
            <a:spLocks noChangeShapeType="1"/>
          </p:cNvSpPr>
          <p:nvPr/>
        </p:nvSpPr>
        <p:spPr bwMode="auto">
          <a:xfrm>
            <a:off x="2484438" y="4616450"/>
            <a:ext cx="1366837" cy="217488"/>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128" name="Rectangle 94"/>
          <p:cNvSpPr>
            <a:spLocks noChangeArrowheads="1"/>
          </p:cNvSpPr>
          <p:nvPr/>
        </p:nvSpPr>
        <p:spPr bwMode="auto">
          <a:xfrm>
            <a:off x="476250" y="4122738"/>
            <a:ext cx="2433638" cy="822325"/>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a:ln w="12700">
            <a:solidFill>
              <a:srgbClr val="002060"/>
            </a:solidFill>
            <a:miter lim="800000"/>
            <a:headEnd/>
            <a:tailEnd/>
          </a:ln>
          <a:effectLst>
            <a:outerShdw blurRad="50800" dist="38100" dir="2700000" algn="tl" rotWithShape="0">
              <a:prstClr val="black">
                <a:alpha val="40000"/>
              </a:prstClr>
            </a:outerShdw>
          </a:effectLst>
        </p:spPr>
        <p:txBody>
          <a:bodyPr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Summit TX Clean Energy</a:t>
            </a:r>
            <a:endParaRPr lang="en-US" sz="1000" b="1" dirty="0"/>
          </a:p>
          <a:p>
            <a:pPr>
              <a:lnSpc>
                <a:spcPct val="95000"/>
              </a:lnSpc>
              <a:tabLst>
                <a:tab pos="1201597" algn="ctr"/>
              </a:tabLst>
              <a:defRPr/>
            </a:pPr>
            <a:r>
              <a:rPr lang="en-US" sz="1000" b="1" dirty="0"/>
              <a:t>Commercial Demo of Advanced</a:t>
            </a:r>
          </a:p>
          <a:p>
            <a:pPr>
              <a:lnSpc>
                <a:spcPct val="95000"/>
              </a:lnSpc>
              <a:tabLst>
                <a:tab pos="1201597" algn="ctr"/>
              </a:tabLst>
              <a:defRPr/>
            </a:pPr>
            <a:r>
              <a:rPr lang="en-US" sz="1000" b="1" dirty="0"/>
              <a:t>IGCC w/ Full Carbon Capture</a:t>
            </a:r>
          </a:p>
          <a:p>
            <a:pPr>
              <a:lnSpc>
                <a:spcPct val="95000"/>
              </a:lnSpc>
              <a:tabLst>
                <a:tab pos="1201597" algn="ctr"/>
              </a:tabLst>
              <a:defRPr/>
            </a:pPr>
            <a:r>
              <a:rPr lang="en-US" sz="1000" b="1" dirty="0"/>
              <a:t>$1.727B – Total</a:t>
            </a:r>
          </a:p>
          <a:p>
            <a:pPr>
              <a:lnSpc>
                <a:spcPct val="95000"/>
              </a:lnSpc>
              <a:tabLst>
                <a:tab pos="1201597" algn="ctr"/>
              </a:tabLst>
              <a:defRPr/>
            </a:pPr>
            <a:r>
              <a:rPr lang="en-US" sz="1000" b="1" dirty="0"/>
              <a:t>$450M – DOE</a:t>
            </a:r>
          </a:p>
        </p:txBody>
      </p:sp>
      <p:sp>
        <p:nvSpPr>
          <p:cNvPr id="130" name="Rectangle 94"/>
          <p:cNvSpPr>
            <a:spLocks noChangeArrowheads="1"/>
          </p:cNvSpPr>
          <p:nvPr/>
        </p:nvSpPr>
        <p:spPr bwMode="auto">
          <a:xfrm>
            <a:off x="6442364" y="3766689"/>
            <a:ext cx="2040921" cy="67709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t="100000" r="100000"/>
            </a:path>
            <a:tileRect l="-100000" b="-100000"/>
          </a:gradFill>
          <a:ln w="12700">
            <a:solidFill>
              <a:srgbClr val="002060"/>
            </a:solidFill>
            <a:miter lim="800000"/>
            <a:headEnd/>
            <a:tailEnd/>
          </a:ln>
          <a:effectLst>
            <a:outerShdw blurRad="50800" dist="38100" dir="2700000" algn="ctr" rotWithShape="0">
              <a:schemeClr val="tx1">
                <a:alpha val="40000"/>
              </a:schemeClr>
            </a:outerShdw>
          </a:effectLst>
        </p:spPr>
        <p:txBody>
          <a:bodyPr wrap="none"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AEP</a:t>
            </a:r>
          </a:p>
          <a:p>
            <a:pPr>
              <a:lnSpc>
                <a:spcPct val="95000"/>
              </a:lnSpc>
              <a:tabLst>
                <a:tab pos="1201597" algn="ctr"/>
              </a:tabLst>
              <a:defRPr/>
            </a:pPr>
            <a:r>
              <a:rPr lang="en-US" sz="1000" b="1" dirty="0"/>
              <a:t>Post Combustion CO</a:t>
            </a:r>
            <a:r>
              <a:rPr lang="en-US" sz="1000" b="1" baseline="-25000" dirty="0"/>
              <a:t>2</a:t>
            </a:r>
            <a:r>
              <a:rPr lang="en-US" sz="1000" b="1" dirty="0"/>
              <a:t> Capture</a:t>
            </a:r>
          </a:p>
          <a:p>
            <a:pPr>
              <a:lnSpc>
                <a:spcPct val="95000"/>
              </a:lnSpc>
              <a:tabLst>
                <a:tab pos="1201597" algn="ctr"/>
              </a:tabLst>
              <a:defRPr/>
            </a:pPr>
            <a:r>
              <a:rPr lang="en-US" sz="1000" b="1" dirty="0"/>
              <a:t>$668M – Total</a:t>
            </a:r>
          </a:p>
          <a:p>
            <a:pPr>
              <a:lnSpc>
                <a:spcPct val="95000"/>
              </a:lnSpc>
              <a:tabLst>
                <a:tab pos="1201597" algn="ctr"/>
              </a:tabLst>
              <a:defRPr/>
            </a:pPr>
            <a:r>
              <a:rPr lang="en-US" sz="1000" b="1" dirty="0"/>
              <a:t>$334M – DOE</a:t>
            </a:r>
          </a:p>
        </p:txBody>
      </p:sp>
      <p:sp>
        <p:nvSpPr>
          <p:cNvPr id="210963" name="Line 83"/>
          <p:cNvSpPr>
            <a:spLocks noChangeShapeType="1"/>
          </p:cNvSpPr>
          <p:nvPr/>
        </p:nvSpPr>
        <p:spPr bwMode="auto">
          <a:xfrm>
            <a:off x="5003800" y="2097088"/>
            <a:ext cx="396875" cy="1368425"/>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95" name="Rectangle 92"/>
          <p:cNvSpPr>
            <a:spLocks noChangeArrowheads="1"/>
          </p:cNvSpPr>
          <p:nvPr/>
        </p:nvSpPr>
        <p:spPr bwMode="auto">
          <a:xfrm>
            <a:off x="3956740" y="1487051"/>
            <a:ext cx="1811692" cy="67709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l="100000" t="100000"/>
            </a:path>
            <a:tileRect r="-100000" b="-100000"/>
          </a:gradFill>
          <a:ln w="12700">
            <a:solidFill>
              <a:srgbClr val="002060"/>
            </a:solidFill>
            <a:miter lim="800000"/>
            <a:headEnd/>
            <a:tailEnd/>
          </a:ln>
          <a:effectLst>
            <a:outerShdw blurRad="50800" dist="38100" dir="2700000" algn="tl" rotWithShape="0">
              <a:prstClr val="black">
                <a:alpha val="40000"/>
              </a:prstClr>
            </a:outerShdw>
          </a:effectLst>
        </p:spPr>
        <p:txBody>
          <a:bodyPr wrap="none"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Archer Daniels Midland</a:t>
            </a:r>
          </a:p>
          <a:p>
            <a:pPr>
              <a:lnSpc>
                <a:spcPct val="95000"/>
              </a:lnSpc>
              <a:tabLst>
                <a:tab pos="1201597" algn="ctr"/>
              </a:tabLst>
              <a:defRPr/>
            </a:pPr>
            <a:r>
              <a:rPr lang="en-US" sz="1000" b="1" dirty="0"/>
              <a:t>Industrial Power &amp; Ethanol</a:t>
            </a:r>
          </a:p>
          <a:p>
            <a:pPr>
              <a:lnSpc>
                <a:spcPct val="95000"/>
              </a:lnSpc>
              <a:tabLst>
                <a:tab pos="1201597" algn="ctr"/>
              </a:tabLst>
              <a:defRPr/>
            </a:pPr>
            <a:r>
              <a:rPr lang="en-US" sz="1000" b="1" dirty="0"/>
              <a:t>$206M – Total</a:t>
            </a:r>
          </a:p>
          <a:p>
            <a:pPr>
              <a:lnSpc>
                <a:spcPct val="95000"/>
              </a:lnSpc>
              <a:tabLst>
                <a:tab pos="1201597" algn="ctr"/>
              </a:tabLst>
              <a:defRPr/>
            </a:pPr>
            <a:r>
              <a:rPr lang="en-US" sz="1000" b="1" dirty="0"/>
              <a:t>$138M – DOE</a:t>
            </a:r>
          </a:p>
        </p:txBody>
      </p:sp>
      <p:sp>
        <p:nvSpPr>
          <p:cNvPr id="210967" name="Line 83"/>
          <p:cNvSpPr>
            <a:spLocks noChangeShapeType="1"/>
          </p:cNvSpPr>
          <p:nvPr/>
        </p:nvSpPr>
        <p:spPr bwMode="auto">
          <a:xfrm>
            <a:off x="4248150" y="4076700"/>
            <a:ext cx="542925" cy="776288"/>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210968" name="Line 81"/>
          <p:cNvSpPr>
            <a:spLocks noChangeShapeType="1"/>
          </p:cNvSpPr>
          <p:nvPr/>
        </p:nvSpPr>
        <p:spPr bwMode="auto">
          <a:xfrm flipH="1" flipV="1">
            <a:off x="5148263" y="5013325"/>
            <a:ext cx="468312" cy="576263"/>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210969" name="Line 81"/>
          <p:cNvSpPr>
            <a:spLocks noChangeShapeType="1"/>
          </p:cNvSpPr>
          <p:nvPr/>
        </p:nvSpPr>
        <p:spPr bwMode="auto">
          <a:xfrm flipV="1">
            <a:off x="3492500" y="5181600"/>
            <a:ext cx="1079500" cy="407988"/>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94" name="Rectangle 94"/>
          <p:cNvSpPr>
            <a:spLocks noChangeArrowheads="1"/>
          </p:cNvSpPr>
          <p:nvPr/>
        </p:nvSpPr>
        <p:spPr bwMode="auto">
          <a:xfrm>
            <a:off x="3176773" y="3494757"/>
            <a:ext cx="2040921" cy="67709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l="50000" t="50000" r="50000" b="50000"/>
            </a:path>
            <a:tileRect/>
          </a:gradFill>
          <a:ln w="12700">
            <a:solidFill>
              <a:srgbClr val="002060"/>
            </a:solidFill>
            <a:miter lim="800000"/>
            <a:headEnd/>
            <a:tailEnd/>
          </a:ln>
          <a:effectLst>
            <a:outerShdw blurRad="50800" dist="38100" dir="2700000" algn="tl" rotWithShape="0">
              <a:prstClr val="black">
                <a:alpha val="40000"/>
              </a:prstClr>
            </a:outerShdw>
          </a:effectLst>
        </p:spPr>
        <p:txBody>
          <a:bodyPr wrap="none"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NRG</a:t>
            </a:r>
          </a:p>
          <a:p>
            <a:pPr>
              <a:lnSpc>
                <a:spcPct val="95000"/>
              </a:lnSpc>
              <a:tabLst>
                <a:tab pos="1201597" algn="ctr"/>
              </a:tabLst>
              <a:defRPr/>
            </a:pPr>
            <a:r>
              <a:rPr lang="en-US" sz="1000" b="1" dirty="0"/>
              <a:t>Post Combustion CO</a:t>
            </a:r>
            <a:r>
              <a:rPr lang="en-US" sz="1000" b="1" baseline="-25000" dirty="0"/>
              <a:t>2</a:t>
            </a:r>
            <a:r>
              <a:rPr lang="en-US" sz="1000" b="1" dirty="0"/>
              <a:t> Capture</a:t>
            </a:r>
          </a:p>
          <a:p>
            <a:pPr>
              <a:lnSpc>
                <a:spcPct val="95000"/>
              </a:lnSpc>
              <a:tabLst>
                <a:tab pos="1201597" algn="ctr"/>
              </a:tabLst>
              <a:defRPr/>
            </a:pPr>
            <a:r>
              <a:rPr lang="en-US" sz="1000" b="1" dirty="0"/>
              <a:t>$334M – Total</a:t>
            </a:r>
          </a:p>
          <a:p>
            <a:pPr>
              <a:lnSpc>
                <a:spcPct val="95000"/>
              </a:lnSpc>
              <a:tabLst>
                <a:tab pos="1201597" algn="ctr"/>
              </a:tabLst>
              <a:defRPr/>
            </a:pPr>
            <a:r>
              <a:rPr lang="en-US" sz="1000" b="1" dirty="0"/>
              <a:t>$167M – DOE</a:t>
            </a:r>
          </a:p>
        </p:txBody>
      </p:sp>
      <p:sp>
        <p:nvSpPr>
          <p:cNvPr id="97" name="Rectangle 92"/>
          <p:cNvSpPr>
            <a:spLocks noChangeArrowheads="1"/>
          </p:cNvSpPr>
          <p:nvPr/>
        </p:nvSpPr>
        <p:spPr bwMode="auto">
          <a:xfrm>
            <a:off x="4987925" y="5575300"/>
            <a:ext cx="1716088" cy="676275"/>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2700000" scaled="1"/>
            <a:tileRect/>
          </a:gradFill>
          <a:ln w="12700">
            <a:solidFill>
              <a:srgbClr val="002060"/>
            </a:solidFill>
            <a:miter lim="800000"/>
            <a:headEnd/>
            <a:tailEnd/>
          </a:ln>
          <a:effectLst>
            <a:outerShdw blurRad="50800" dist="38100" dir="2700000" algn="tl" rotWithShape="0">
              <a:prstClr val="black">
                <a:alpha val="40000"/>
              </a:prstClr>
            </a:outerShdw>
          </a:effectLst>
        </p:spPr>
        <p:txBody>
          <a:bodyPr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Leucadia Energy</a:t>
            </a:r>
          </a:p>
          <a:p>
            <a:pPr>
              <a:lnSpc>
                <a:spcPct val="95000"/>
              </a:lnSpc>
              <a:tabLst>
                <a:tab pos="1201597" algn="ctr"/>
              </a:tabLst>
              <a:defRPr/>
            </a:pPr>
            <a:r>
              <a:rPr lang="en-US" sz="1000" b="1" dirty="0"/>
              <a:t>Methanol</a:t>
            </a:r>
          </a:p>
          <a:p>
            <a:pPr>
              <a:lnSpc>
                <a:spcPct val="95000"/>
              </a:lnSpc>
              <a:tabLst>
                <a:tab pos="1201597" algn="ctr"/>
              </a:tabLst>
              <a:defRPr/>
            </a:pPr>
            <a:r>
              <a:rPr lang="en-US" sz="1000" b="1" dirty="0"/>
              <a:t>$436M – Total</a:t>
            </a:r>
          </a:p>
          <a:p>
            <a:pPr>
              <a:lnSpc>
                <a:spcPct val="95000"/>
              </a:lnSpc>
              <a:tabLst>
                <a:tab pos="1201597" algn="ctr"/>
              </a:tabLst>
              <a:defRPr/>
            </a:pPr>
            <a:r>
              <a:rPr lang="en-US" sz="1000" b="1" dirty="0"/>
              <a:t>$261M – DOE</a:t>
            </a:r>
          </a:p>
        </p:txBody>
      </p:sp>
      <p:sp>
        <p:nvSpPr>
          <p:cNvPr id="99" name="Rectangle 92"/>
          <p:cNvSpPr>
            <a:spLocks noChangeArrowheads="1"/>
          </p:cNvSpPr>
          <p:nvPr/>
        </p:nvSpPr>
        <p:spPr bwMode="auto">
          <a:xfrm>
            <a:off x="2303463" y="5318125"/>
            <a:ext cx="1716087" cy="676275"/>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5400000" scaled="1"/>
            <a:tileRect/>
          </a:gradFill>
          <a:ln w="12700">
            <a:solidFill>
              <a:srgbClr val="002060"/>
            </a:solidFill>
            <a:miter lim="800000"/>
            <a:headEnd/>
            <a:tailEnd/>
          </a:ln>
          <a:effectLst>
            <a:outerShdw blurRad="50800" dist="38100" dir="2700000" algn="tl" rotWithShape="0">
              <a:prstClr val="black">
                <a:alpha val="40000"/>
              </a:prstClr>
            </a:outerShdw>
          </a:effectLst>
        </p:spPr>
        <p:txBody>
          <a:bodyPr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Air Products</a:t>
            </a:r>
          </a:p>
          <a:p>
            <a:pPr>
              <a:lnSpc>
                <a:spcPct val="95000"/>
              </a:lnSpc>
              <a:tabLst>
                <a:tab pos="1201597" algn="ctr"/>
              </a:tabLst>
              <a:defRPr/>
            </a:pPr>
            <a:r>
              <a:rPr lang="en-US" sz="1000" b="1" dirty="0"/>
              <a:t>H</a:t>
            </a:r>
            <a:r>
              <a:rPr lang="en-US" sz="1000" b="1" baseline="-25000" dirty="0"/>
              <a:t>2</a:t>
            </a:r>
            <a:r>
              <a:rPr lang="en-US" sz="1000" b="1" dirty="0"/>
              <a:t> Production</a:t>
            </a:r>
          </a:p>
          <a:p>
            <a:pPr>
              <a:lnSpc>
                <a:spcPct val="95000"/>
              </a:lnSpc>
              <a:tabLst>
                <a:tab pos="1201597" algn="ctr"/>
              </a:tabLst>
              <a:defRPr/>
            </a:pPr>
            <a:r>
              <a:rPr lang="en-US" sz="1000" b="1" dirty="0"/>
              <a:t>$430M – Total</a:t>
            </a:r>
          </a:p>
          <a:p>
            <a:pPr>
              <a:lnSpc>
                <a:spcPct val="95000"/>
              </a:lnSpc>
              <a:tabLst>
                <a:tab pos="1201597" algn="ctr"/>
              </a:tabLst>
              <a:defRPr/>
            </a:pPr>
            <a:r>
              <a:rPr lang="en-US" sz="1000" b="1" dirty="0"/>
              <a:t>$284M – DOE</a:t>
            </a:r>
          </a:p>
        </p:txBody>
      </p:sp>
      <p:sp>
        <p:nvSpPr>
          <p:cNvPr id="210975" name="Line 83"/>
          <p:cNvSpPr>
            <a:spLocks noChangeShapeType="1"/>
          </p:cNvSpPr>
          <p:nvPr/>
        </p:nvSpPr>
        <p:spPr bwMode="auto">
          <a:xfrm flipH="1">
            <a:off x="5508625" y="2673350"/>
            <a:ext cx="1079500" cy="792163"/>
          </a:xfrm>
          <a:prstGeom prst="line">
            <a:avLst/>
          </a:prstGeom>
          <a:noFill/>
          <a:ln w="38100">
            <a:solidFill>
              <a:srgbClr val="7E2A54"/>
            </a:solidFill>
            <a:round/>
            <a:headEnd/>
            <a:tailEnd type="triangle" w="med" len="med"/>
          </a:ln>
        </p:spPr>
        <p:txBody>
          <a:bodyPr lIns="91429" tIns="45714" rIns="91429" bIns="45714"/>
          <a:lstStyle/>
          <a:p>
            <a:endParaRPr lang="en-US"/>
          </a:p>
        </p:txBody>
      </p:sp>
      <p:sp>
        <p:nvSpPr>
          <p:cNvPr id="107" name="TextBox 106"/>
          <p:cNvSpPr txBox="1"/>
          <p:nvPr/>
        </p:nvSpPr>
        <p:spPr>
          <a:xfrm>
            <a:off x="6303963" y="2205038"/>
            <a:ext cx="2519362" cy="822325"/>
          </a:xfrm>
          <a:prstGeom prst="rect">
            <a:avLst/>
          </a:prstGeom>
          <a:gradFill>
            <a:gsLst>
              <a:gs pos="0">
                <a:srgbClr val="99CCFF"/>
              </a:gs>
              <a:gs pos="50000">
                <a:schemeClr val="bg1"/>
              </a:gs>
              <a:gs pos="100000">
                <a:srgbClr val="99CCFF"/>
              </a:gs>
            </a:gsLst>
            <a:lin ang="0" scaled="0"/>
          </a:gradFill>
          <a:ln>
            <a:solidFill>
              <a:srgbClr val="002060"/>
            </a:solidFill>
          </a:ln>
          <a:effectLst>
            <a:outerShdw blurRad="50800" dist="38100" dir="2700000" algn="tl" rotWithShape="0">
              <a:prstClr val="black">
                <a:alpha val="40000"/>
              </a:prstClr>
            </a:outerShdw>
          </a:effectLst>
        </p:spPr>
        <p:txBody>
          <a:bodyPr lIns="91429" tIns="45714" rIns="91429" bIns="45714">
            <a:spAutoFit/>
          </a:bodyPr>
          <a:lstStyle/>
          <a:p>
            <a:pPr>
              <a:lnSpc>
                <a:spcPct val="95000"/>
              </a:lnSpc>
              <a:tabLst>
                <a:tab pos="1201597" algn="ctr"/>
              </a:tabLst>
              <a:defRPr/>
            </a:pPr>
            <a:r>
              <a:rPr lang="en-US" sz="1000" b="1" dirty="0" err="1">
                <a:solidFill>
                  <a:srgbClr val="000099"/>
                </a:solidFill>
                <a:latin typeface="Times New Roman" pitchFamily="18" charset="0"/>
              </a:rPr>
              <a:t>FutureGen</a:t>
            </a:r>
            <a:r>
              <a:rPr lang="en-US" sz="1000" b="1" dirty="0">
                <a:solidFill>
                  <a:srgbClr val="000099"/>
                </a:solidFill>
                <a:latin typeface="Times New Roman" pitchFamily="18" charset="0"/>
              </a:rPr>
              <a:t> 2.0</a:t>
            </a:r>
          </a:p>
          <a:p>
            <a:pPr>
              <a:lnSpc>
                <a:spcPct val="95000"/>
              </a:lnSpc>
              <a:tabLst>
                <a:tab pos="1201597" algn="ctr"/>
              </a:tabLst>
              <a:defRPr/>
            </a:pPr>
            <a:r>
              <a:rPr lang="en-US" sz="1000" b="1" dirty="0">
                <a:solidFill>
                  <a:srgbClr val="000099"/>
                </a:solidFill>
                <a:latin typeface="Times New Roman" pitchFamily="18" charset="0"/>
              </a:rPr>
              <a:t>Ameren/</a:t>
            </a:r>
            <a:r>
              <a:rPr lang="en-US" sz="1000" b="1" dirty="0" err="1">
                <a:solidFill>
                  <a:srgbClr val="000099"/>
                </a:solidFill>
                <a:latin typeface="Times New Roman" pitchFamily="18" charset="0"/>
              </a:rPr>
              <a:t>FutureGen</a:t>
            </a:r>
            <a:r>
              <a:rPr lang="en-US" sz="1000" b="1" dirty="0">
                <a:solidFill>
                  <a:srgbClr val="000099"/>
                </a:solidFill>
                <a:latin typeface="Times New Roman" pitchFamily="18" charset="0"/>
              </a:rPr>
              <a:t> Alliance</a:t>
            </a:r>
          </a:p>
          <a:p>
            <a:pPr>
              <a:lnSpc>
                <a:spcPct val="95000"/>
              </a:lnSpc>
              <a:tabLst>
                <a:tab pos="1201597" algn="ctr"/>
              </a:tabLst>
              <a:defRPr/>
            </a:pPr>
            <a:r>
              <a:rPr lang="en-US" sz="1000" b="1" dirty="0"/>
              <a:t>Oxy-combustion</a:t>
            </a:r>
          </a:p>
          <a:p>
            <a:pPr>
              <a:lnSpc>
                <a:spcPct val="95000"/>
              </a:lnSpc>
              <a:tabLst>
                <a:tab pos="1201597" algn="ctr"/>
              </a:tabLst>
              <a:defRPr/>
            </a:pPr>
            <a:r>
              <a:rPr lang="en-US" sz="1000" b="1" dirty="0"/>
              <a:t>CO</a:t>
            </a:r>
            <a:r>
              <a:rPr lang="en-US" sz="1000" b="1" baseline="-25000" dirty="0"/>
              <a:t>2</a:t>
            </a:r>
            <a:r>
              <a:rPr lang="en-US" sz="1000" b="1" dirty="0"/>
              <a:t> Pipeline and Storage Facility</a:t>
            </a:r>
          </a:p>
          <a:p>
            <a:pPr>
              <a:lnSpc>
                <a:spcPct val="95000"/>
              </a:lnSpc>
              <a:tabLst>
                <a:tab pos="1201597" algn="ctr"/>
              </a:tabLst>
              <a:defRPr/>
            </a:pPr>
            <a:r>
              <a:rPr lang="en-US" sz="1000" b="1" dirty="0"/>
              <a:t>$990M – DOE</a:t>
            </a:r>
          </a:p>
        </p:txBody>
      </p:sp>
      <p:sp>
        <p:nvSpPr>
          <p:cNvPr id="111" name="Rectangle 84"/>
          <p:cNvSpPr>
            <a:spLocks noChangeArrowheads="1"/>
          </p:cNvSpPr>
          <p:nvPr/>
        </p:nvSpPr>
        <p:spPr bwMode="auto">
          <a:xfrm>
            <a:off x="6211182" y="4616973"/>
            <a:ext cx="1691466" cy="823290"/>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l="50000" t="50000" r="50000" b="50000"/>
            </a:path>
            <a:tileRect/>
          </a:gradFill>
          <a:ln w="12700">
            <a:solidFill>
              <a:srgbClr val="002060"/>
            </a:solidFill>
            <a:miter lim="800000"/>
            <a:headEnd/>
            <a:tailEnd/>
          </a:ln>
          <a:effectLst>
            <a:outerShdw blurRad="50800" dist="38100" dir="2700000" algn="tl" rotWithShape="0">
              <a:prstClr val="black">
                <a:alpha val="40000"/>
              </a:prstClr>
            </a:outerShdw>
          </a:effectLst>
        </p:spPr>
        <p:txBody>
          <a:bodyPr wrap="none"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Southern Company</a:t>
            </a:r>
            <a:endParaRPr lang="en-US" sz="1000" b="1" dirty="0"/>
          </a:p>
          <a:p>
            <a:pPr>
              <a:lnSpc>
                <a:spcPct val="95000"/>
              </a:lnSpc>
              <a:tabLst>
                <a:tab pos="1201597" algn="ctr"/>
              </a:tabLst>
              <a:defRPr/>
            </a:pPr>
            <a:r>
              <a:rPr lang="en-US" sz="1000" b="1" dirty="0"/>
              <a:t>IGCC-Transport </a:t>
            </a:r>
            <a:r>
              <a:rPr lang="en-US" sz="1000" b="1" dirty="0" err="1"/>
              <a:t>Gasifier</a:t>
            </a:r>
            <a:r>
              <a:rPr lang="en-US" sz="1000" b="1" dirty="0"/>
              <a:t> </a:t>
            </a:r>
          </a:p>
          <a:p>
            <a:pPr>
              <a:lnSpc>
                <a:spcPct val="95000"/>
              </a:lnSpc>
              <a:tabLst>
                <a:tab pos="1201597" algn="ctr"/>
              </a:tabLst>
              <a:defRPr/>
            </a:pPr>
            <a:r>
              <a:rPr lang="en-US" sz="1000" b="1" dirty="0"/>
              <a:t>w/Carbon Capture</a:t>
            </a:r>
          </a:p>
          <a:p>
            <a:pPr>
              <a:lnSpc>
                <a:spcPct val="95000"/>
              </a:lnSpc>
              <a:tabLst>
                <a:tab pos="1201597" algn="ctr"/>
              </a:tabLst>
              <a:defRPr/>
            </a:pPr>
            <a:r>
              <a:rPr lang="en-US" sz="1000" b="1" dirty="0"/>
              <a:t>$2.880B – Total</a:t>
            </a:r>
          </a:p>
          <a:p>
            <a:pPr>
              <a:lnSpc>
                <a:spcPct val="95000"/>
              </a:lnSpc>
              <a:tabLst>
                <a:tab pos="1201597" algn="ctr"/>
              </a:tabLst>
              <a:defRPr/>
            </a:pPr>
            <a:r>
              <a:rPr lang="en-US" sz="1000" b="1" dirty="0"/>
              <a:t>$270M – DOE</a:t>
            </a:r>
          </a:p>
        </p:txBody>
      </p:sp>
      <p:sp>
        <p:nvSpPr>
          <p:cNvPr id="113" name="Rectangle 92"/>
          <p:cNvSpPr>
            <a:spLocks noChangeArrowheads="1"/>
          </p:cNvSpPr>
          <p:nvPr/>
        </p:nvSpPr>
        <p:spPr bwMode="auto">
          <a:xfrm>
            <a:off x="1349375" y="1693863"/>
            <a:ext cx="2041525" cy="677862"/>
          </a:xfrm>
          <a:prstGeom prst="rect">
            <a:avLst/>
          </a:prstGeom>
          <a:gradFill rotWithShape="1">
            <a:gsLst>
              <a:gs pos="0">
                <a:srgbClr val="99CCFF"/>
              </a:gs>
              <a:gs pos="50000">
                <a:schemeClr val="bg1"/>
              </a:gs>
              <a:gs pos="100000">
                <a:srgbClr val="99CCFF"/>
              </a:gs>
            </a:gsLst>
            <a:lin ang="0" scaled="0"/>
          </a:gradFill>
          <a:ln w="12700">
            <a:solidFill>
              <a:srgbClr val="002060"/>
            </a:solidFill>
            <a:miter lim="800000"/>
            <a:headEnd/>
            <a:tailEnd/>
          </a:ln>
          <a:effectLst>
            <a:outerShdw blurRad="50800" dist="38100" dir="2700000" algn="tl" rotWithShape="0">
              <a:prstClr val="black">
                <a:alpha val="40000"/>
              </a:prstClr>
            </a:outerShdw>
          </a:effectLst>
        </p:spPr>
        <p:txBody>
          <a:bodyPr wrap="none" lIns="91429" tIns="45714" rIns="91429" bIns="45714" anchor="ctr">
            <a:spAutoFit/>
          </a:bodyPr>
          <a:lstStyle/>
          <a:p>
            <a:pPr>
              <a:lnSpc>
                <a:spcPct val="95000"/>
              </a:lnSpc>
              <a:tabLst>
                <a:tab pos="1201597" algn="ctr"/>
              </a:tabLst>
              <a:defRPr/>
            </a:pPr>
            <a:r>
              <a:rPr lang="en-US" sz="1000" b="1" dirty="0">
                <a:solidFill>
                  <a:srgbClr val="000099"/>
                </a:solidFill>
                <a:latin typeface="Times New Roman" pitchFamily="18" charset="0"/>
              </a:rPr>
              <a:t>Basin Electric</a:t>
            </a:r>
          </a:p>
          <a:p>
            <a:pPr>
              <a:lnSpc>
                <a:spcPct val="95000"/>
              </a:lnSpc>
              <a:tabLst>
                <a:tab pos="1201597" algn="ctr"/>
              </a:tabLst>
              <a:defRPr/>
            </a:pPr>
            <a:r>
              <a:rPr lang="en-US" sz="1000" b="1" dirty="0"/>
              <a:t>Post Combustion CO</a:t>
            </a:r>
            <a:r>
              <a:rPr lang="en-US" sz="1000" b="1" baseline="-25000" dirty="0"/>
              <a:t>2</a:t>
            </a:r>
            <a:r>
              <a:rPr lang="en-US" sz="1000" b="1" dirty="0"/>
              <a:t> Capture</a:t>
            </a:r>
          </a:p>
          <a:p>
            <a:pPr>
              <a:lnSpc>
                <a:spcPct val="95000"/>
              </a:lnSpc>
              <a:tabLst>
                <a:tab pos="1201597" algn="ctr"/>
              </a:tabLst>
              <a:defRPr/>
            </a:pPr>
            <a:r>
              <a:rPr lang="en-US" sz="1000" b="1" dirty="0"/>
              <a:t>$287M – Total</a:t>
            </a:r>
          </a:p>
          <a:p>
            <a:pPr>
              <a:lnSpc>
                <a:spcPct val="95000"/>
              </a:lnSpc>
              <a:tabLst>
                <a:tab pos="1201597" algn="ctr"/>
              </a:tabLst>
              <a:defRPr/>
            </a:pPr>
            <a:r>
              <a:rPr lang="en-US" sz="1000" b="1" dirty="0"/>
              <a:t>$100M – DOE</a:t>
            </a:r>
            <a:endParaRPr lang="en-US" b="1" i="0" dirty="0">
              <a:solidFill>
                <a:schemeClr val="tx1"/>
              </a:solidFill>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993775" y="1884363"/>
          <a:ext cx="7156548" cy="1696720"/>
        </p:xfrm>
        <a:graphic>
          <a:graphicData uri="http://schemas.openxmlformats.org/drawingml/2006/table">
            <a:tbl>
              <a:tblPr firstRow="1" bandRow="1">
                <a:tableStyleId>{00A15C55-8517-42AA-B614-E9B94910E393}</a:tableStyleId>
              </a:tblPr>
              <a:tblGrid>
                <a:gridCol w="2385516"/>
                <a:gridCol w="2385516"/>
                <a:gridCol w="2385516"/>
              </a:tblGrid>
              <a:tr h="370840">
                <a:tc>
                  <a:txBody>
                    <a:bodyPr/>
                    <a:lstStyle/>
                    <a:p>
                      <a:pPr algn="ctr"/>
                      <a:r>
                        <a:rPr lang="en-US" sz="1500" dirty="0" smtClean="0"/>
                        <a:t>Savings for</a:t>
                      </a:r>
                      <a:r>
                        <a:rPr lang="en-US" sz="1500" baseline="0" dirty="0" smtClean="0"/>
                        <a:t> the Period 2020 thru 2050 </a:t>
                      </a:r>
                      <a:endParaRPr lang="en-US" sz="1500" dirty="0"/>
                    </a:p>
                  </a:txBody>
                  <a:tcPr anchor="ctr"/>
                </a:tc>
                <a:tc>
                  <a:txBody>
                    <a:bodyPr/>
                    <a:lstStyle/>
                    <a:p>
                      <a:pPr marL="0" indent="-53975" algn="ctr"/>
                      <a:r>
                        <a:rPr lang="en-US" sz="1500" b="1" i="0" kern="1200" dirty="0" smtClean="0">
                          <a:solidFill>
                            <a:schemeClr val="lt1"/>
                          </a:solidFill>
                          <a:latin typeface="+mn-lt"/>
                          <a:ea typeface="+mn-ea"/>
                          <a:cs typeface="+mn-cs"/>
                        </a:rPr>
                        <a:t>EPA Base Case </a:t>
                      </a:r>
                    </a:p>
                    <a:p>
                      <a:pPr marL="0" indent="-53975" algn="ctr"/>
                      <a:r>
                        <a:rPr lang="en-US" sz="1500" b="1" i="0" kern="1200" dirty="0" smtClean="0">
                          <a:solidFill>
                            <a:schemeClr val="lt1"/>
                          </a:solidFill>
                          <a:latin typeface="+mn-lt"/>
                          <a:ea typeface="+mn-ea"/>
                          <a:cs typeface="+mn-cs"/>
                        </a:rPr>
                        <a:t>CCS Task Force</a:t>
                      </a:r>
                      <a:r>
                        <a:rPr lang="en-US" sz="1500" b="1" i="0" kern="1200" baseline="0" dirty="0" smtClean="0">
                          <a:solidFill>
                            <a:schemeClr val="lt1"/>
                          </a:solidFill>
                          <a:latin typeface="+mn-lt"/>
                          <a:ea typeface="+mn-ea"/>
                          <a:cs typeface="+mn-cs"/>
                        </a:rPr>
                        <a:t> </a:t>
                      </a:r>
                    </a:p>
                    <a:p>
                      <a:pPr marL="0" indent="-53975" algn="ctr"/>
                      <a:r>
                        <a:rPr lang="en-US" sz="1500" b="1" i="0" kern="1200" dirty="0" smtClean="0">
                          <a:solidFill>
                            <a:schemeClr val="lt1"/>
                          </a:solidFill>
                          <a:latin typeface="+mn-lt"/>
                          <a:ea typeface="+mn-ea"/>
                          <a:cs typeface="+mn-cs"/>
                        </a:rPr>
                        <a:t>Waxman-Markey</a:t>
                      </a:r>
                      <a:endParaRPr lang="en-US" sz="1500" b="1" i="0" kern="1200" dirty="0">
                        <a:solidFill>
                          <a:schemeClr val="lt1"/>
                        </a:solidFill>
                        <a:latin typeface="+mn-lt"/>
                        <a:ea typeface="+mn-ea"/>
                        <a:cs typeface="+mn-cs"/>
                      </a:endParaRPr>
                    </a:p>
                  </a:txBody>
                  <a:tcPr/>
                </a:tc>
                <a:tc>
                  <a:txBody>
                    <a:bodyPr/>
                    <a:lstStyle/>
                    <a:p>
                      <a:pPr algn="ctr"/>
                      <a:r>
                        <a:rPr lang="en-US" sz="1500" dirty="0" smtClean="0"/>
                        <a:t>STEP Base Case</a:t>
                      </a:r>
                    </a:p>
                    <a:p>
                      <a:pPr algn="ctr"/>
                      <a:r>
                        <a:rPr lang="en-US" sz="1500" dirty="0" smtClean="0"/>
                        <a:t>April 2010</a:t>
                      </a:r>
                      <a:endParaRPr lang="en-US" sz="1500" dirty="0"/>
                    </a:p>
                  </a:txBody>
                  <a:tcPr anchor="ct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Electricity cost savings </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dirty="0" smtClean="0"/>
                        <a:t>$105 Billion</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dirty="0" smtClean="0"/>
                        <a:t>$300 Billion</a:t>
                      </a:r>
                    </a:p>
                  </a:txBody>
                  <a:tcPr anchor="ctr"/>
                </a:tc>
              </a:tr>
              <a:tr h="370840">
                <a:tc>
                  <a:txBody>
                    <a:bodyPr/>
                    <a:lstStyle/>
                    <a:p>
                      <a:r>
                        <a:rPr lang="en-US" sz="1500" dirty="0" smtClean="0"/>
                        <a:t>Capital expenditures savings</a:t>
                      </a:r>
                      <a:endParaRPr lang="en-US" sz="1500" dirty="0"/>
                    </a:p>
                  </a:txBody>
                  <a:tcPr anchor="ctr"/>
                </a:tc>
                <a:tc>
                  <a:txBody>
                    <a:bodyPr/>
                    <a:lstStyle/>
                    <a:p>
                      <a:pPr algn="ctr"/>
                      <a:r>
                        <a:rPr lang="en-US" sz="1500" dirty="0" smtClean="0"/>
                        <a:t>$20 Billion</a:t>
                      </a:r>
                      <a:endParaRPr lang="en-US" sz="1500" dirty="0"/>
                    </a:p>
                  </a:txBody>
                  <a:tcPr anchor="ctr"/>
                </a:tc>
                <a:tc>
                  <a:txBody>
                    <a:bodyPr/>
                    <a:lstStyle/>
                    <a:p>
                      <a:pPr algn="ctr"/>
                      <a:r>
                        <a:rPr lang="en-US" sz="1500" dirty="0" smtClean="0"/>
                        <a:t>$80 Billion</a:t>
                      </a:r>
                      <a:endParaRPr lang="en-US" sz="1500" dirty="0"/>
                    </a:p>
                  </a:txBody>
                  <a:tcPr anchor="ctr"/>
                </a:tc>
              </a:tr>
            </a:tbl>
          </a:graphicData>
        </a:graphic>
      </p:graphicFrame>
      <p:sp>
        <p:nvSpPr>
          <p:cNvPr id="5" name="TextBox 4"/>
          <p:cNvSpPr txBox="1"/>
          <p:nvPr/>
        </p:nvSpPr>
        <p:spPr>
          <a:xfrm>
            <a:off x="1833563" y="4122738"/>
            <a:ext cx="5440362" cy="923925"/>
          </a:xfrm>
          <a:prstGeom prst="rect">
            <a:avLst/>
          </a:prstGeom>
          <a:solidFill>
            <a:srgbClr val="000099"/>
          </a:solidFill>
          <a:ln w="28575">
            <a:solidFill>
              <a:schemeClr val="tx1"/>
            </a:solidFill>
          </a:ln>
        </p:spPr>
        <p:txBody>
          <a:bodyPr>
            <a:spAutoFit/>
          </a:bodyPr>
          <a:lstStyle/>
          <a:p>
            <a:pPr algn="ctr">
              <a:defRPr/>
            </a:pPr>
            <a:r>
              <a:rPr lang="en-US" sz="1800" dirty="0">
                <a:solidFill>
                  <a:schemeClr val="accent5"/>
                </a:solidFill>
              </a:rPr>
              <a:t>Benefits of Accelerated R&amp;D </a:t>
            </a:r>
          </a:p>
          <a:p>
            <a:pPr algn="ctr">
              <a:defRPr/>
            </a:pPr>
            <a:r>
              <a:rPr lang="en-US" sz="1800" dirty="0">
                <a:solidFill>
                  <a:schemeClr val="accent5"/>
                </a:solidFill>
              </a:rPr>
              <a:t>Deploying 2</a:t>
            </a:r>
            <a:r>
              <a:rPr lang="en-US" sz="1800" baseline="30000" dirty="0">
                <a:solidFill>
                  <a:schemeClr val="accent5"/>
                </a:solidFill>
              </a:rPr>
              <a:t>nd</a:t>
            </a:r>
            <a:r>
              <a:rPr lang="en-US" sz="1800" dirty="0">
                <a:solidFill>
                  <a:schemeClr val="accent5"/>
                </a:solidFill>
              </a:rPr>
              <a:t> Generation Technology</a:t>
            </a:r>
          </a:p>
          <a:p>
            <a:pPr algn="ctr">
              <a:defRPr/>
            </a:pPr>
            <a:r>
              <a:rPr lang="en-US" sz="1800" dirty="0">
                <a:solidFill>
                  <a:schemeClr val="accent5"/>
                </a:solidFill>
              </a:rPr>
              <a:t>Starting in 2020</a:t>
            </a:r>
          </a:p>
        </p:txBody>
      </p:sp>
      <p:sp>
        <p:nvSpPr>
          <p:cNvPr id="7" name="TextBox 6"/>
          <p:cNvSpPr txBox="1"/>
          <p:nvPr/>
        </p:nvSpPr>
        <p:spPr>
          <a:xfrm>
            <a:off x="549275" y="166688"/>
            <a:ext cx="7856538" cy="800100"/>
          </a:xfrm>
          <a:prstGeom prst="rect">
            <a:avLst/>
          </a:prstGeom>
          <a:noFill/>
        </p:spPr>
        <p:txBody>
          <a:bodyPr>
            <a:spAutoFit/>
          </a:bodyPr>
          <a:lstStyle/>
          <a:p>
            <a:pPr marL="109538" indent="-53975" algn="ctr">
              <a:defRPr/>
            </a:pPr>
            <a:r>
              <a:rPr lang="en-US" sz="2800" b="1" i="0" dirty="0">
                <a:latin typeface="+mj-lt"/>
              </a:rPr>
              <a:t>Future Benefits of Accelerated CCS R&amp;D</a:t>
            </a:r>
          </a:p>
          <a:p>
            <a:pPr marL="109538" indent="-53975" algn="ctr">
              <a:defRPr/>
            </a:pPr>
            <a:r>
              <a:rPr lang="en-US" sz="1800" b="1" i="0" dirty="0">
                <a:latin typeface="+mj-lt"/>
              </a:rPr>
              <a:t>A </a:t>
            </a:r>
            <a:r>
              <a:rPr lang="en-US" sz="1800" b="1" i="0" dirty="0" smtClean="0">
                <a:latin typeface="+mj-lt"/>
              </a:rPr>
              <a:t>Prospective Look . . . </a:t>
            </a:r>
            <a:endParaRPr lang="en-US" sz="1800" b="1" i="0" dirty="0">
              <a:latin typeface="+mj-lt"/>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2"/>
          <p:cNvSpPr>
            <a:spLocks noGrp="1" noChangeArrowheads="1"/>
          </p:cNvSpPr>
          <p:nvPr>
            <p:ph type="title"/>
          </p:nvPr>
        </p:nvSpPr>
        <p:spPr/>
        <p:txBody>
          <a:bodyPr/>
          <a:lstStyle/>
          <a:p>
            <a:r>
              <a:rPr lang="en-US" smtClean="0"/>
              <a:t>Carbon Capture Simulation Initiative</a:t>
            </a:r>
          </a:p>
        </p:txBody>
      </p:sp>
      <p:sp>
        <p:nvSpPr>
          <p:cNvPr id="214018" name="TextBox 3"/>
          <p:cNvSpPr txBox="1">
            <a:spLocks noChangeArrowheads="1"/>
          </p:cNvSpPr>
          <p:nvPr/>
        </p:nvSpPr>
        <p:spPr bwMode="auto">
          <a:xfrm>
            <a:off x="1431925" y="679450"/>
            <a:ext cx="6705600" cy="592138"/>
          </a:xfrm>
          <a:prstGeom prst="rect">
            <a:avLst/>
          </a:prstGeom>
          <a:noFill/>
          <a:ln w="9525">
            <a:noFill/>
            <a:miter lim="800000"/>
            <a:headEnd/>
            <a:tailEnd/>
          </a:ln>
        </p:spPr>
        <p:txBody>
          <a:bodyPr lIns="38396" tIns="19198" rIns="38396" bIns="19198">
            <a:spAutoFit/>
          </a:bodyPr>
          <a:lstStyle/>
          <a:p>
            <a:pPr marL="109538" indent="-53975" algn="ctr">
              <a:defRPr/>
            </a:pPr>
            <a:r>
              <a:rPr lang="en-US" sz="1800" b="1" i="0" dirty="0" smtClean="0">
                <a:latin typeface="+mj-lt"/>
              </a:rPr>
              <a:t>Science-Based  Computational Tools </a:t>
            </a:r>
            <a:r>
              <a:rPr lang="en-US" sz="1800" b="1" i="0" dirty="0">
                <a:latin typeface="+mj-lt"/>
              </a:rPr>
              <a:t>for </a:t>
            </a:r>
            <a:r>
              <a:rPr lang="en-US" sz="1800" b="1" i="0" dirty="0" smtClean="0">
                <a:latin typeface="+mj-lt"/>
              </a:rPr>
              <a:t>Accelerating Carbon Capture Technology Development </a:t>
            </a:r>
            <a:r>
              <a:rPr lang="en-US" sz="1800" b="1" i="0" dirty="0">
                <a:latin typeface="+mj-lt"/>
              </a:rPr>
              <a:t>&amp; </a:t>
            </a:r>
            <a:r>
              <a:rPr lang="en-US" sz="1800" b="1" i="0" dirty="0" smtClean="0">
                <a:latin typeface="+mj-lt"/>
              </a:rPr>
              <a:t>Deployment</a:t>
            </a:r>
            <a:endParaRPr lang="en-US" sz="1800" b="1" i="0" dirty="0">
              <a:latin typeface="+mj-lt"/>
            </a:endParaRPr>
          </a:p>
        </p:txBody>
      </p:sp>
      <p:sp>
        <p:nvSpPr>
          <p:cNvPr id="214019" name="TextBox 22"/>
          <p:cNvSpPr txBox="1">
            <a:spLocks noChangeArrowheads="1"/>
          </p:cNvSpPr>
          <p:nvPr/>
        </p:nvSpPr>
        <p:spPr bwMode="auto">
          <a:xfrm>
            <a:off x="1319213" y="4568825"/>
            <a:ext cx="2112962" cy="592138"/>
          </a:xfrm>
          <a:prstGeom prst="rect">
            <a:avLst/>
          </a:prstGeom>
          <a:noFill/>
          <a:ln w="9525">
            <a:noFill/>
            <a:miter lim="800000"/>
            <a:headEnd/>
            <a:tailEnd/>
          </a:ln>
        </p:spPr>
        <p:txBody>
          <a:bodyPr lIns="38396" tIns="19198" rIns="38396" bIns="19198">
            <a:spAutoFit/>
          </a:bodyPr>
          <a:lstStyle/>
          <a:p>
            <a:r>
              <a:rPr lang="en-US" sz="1800" dirty="0">
                <a:solidFill>
                  <a:srgbClr val="C00000"/>
                </a:solidFill>
              </a:rPr>
              <a:t>Identify promising concepts</a:t>
            </a:r>
          </a:p>
        </p:txBody>
      </p:sp>
      <p:sp>
        <p:nvSpPr>
          <p:cNvPr id="214020" name="TextBox 23"/>
          <p:cNvSpPr txBox="1">
            <a:spLocks noChangeArrowheads="1"/>
          </p:cNvSpPr>
          <p:nvPr/>
        </p:nvSpPr>
        <p:spPr bwMode="auto">
          <a:xfrm>
            <a:off x="3668713" y="4568825"/>
            <a:ext cx="1828800" cy="592138"/>
          </a:xfrm>
          <a:prstGeom prst="rect">
            <a:avLst/>
          </a:prstGeom>
          <a:noFill/>
          <a:ln w="9525">
            <a:noFill/>
            <a:miter lim="800000"/>
            <a:headEnd/>
            <a:tailEnd/>
          </a:ln>
        </p:spPr>
        <p:txBody>
          <a:bodyPr lIns="38396" tIns="19198" rIns="38396" bIns="19198">
            <a:spAutoFit/>
          </a:bodyPr>
          <a:lstStyle/>
          <a:p>
            <a:r>
              <a:rPr lang="en-US" sz="1800">
                <a:solidFill>
                  <a:srgbClr val="C00000"/>
                </a:solidFill>
              </a:rPr>
              <a:t>Develop optimal designs</a:t>
            </a:r>
          </a:p>
        </p:txBody>
      </p:sp>
      <p:sp>
        <p:nvSpPr>
          <p:cNvPr id="214021" name="TextBox 24"/>
          <p:cNvSpPr txBox="1">
            <a:spLocks noChangeArrowheads="1"/>
          </p:cNvSpPr>
          <p:nvPr/>
        </p:nvSpPr>
        <p:spPr bwMode="auto">
          <a:xfrm>
            <a:off x="5802313" y="4568825"/>
            <a:ext cx="2097087" cy="592138"/>
          </a:xfrm>
          <a:prstGeom prst="rect">
            <a:avLst/>
          </a:prstGeom>
          <a:noFill/>
          <a:ln w="9525">
            <a:noFill/>
            <a:miter lim="800000"/>
            <a:headEnd/>
            <a:tailEnd/>
          </a:ln>
        </p:spPr>
        <p:txBody>
          <a:bodyPr lIns="38396" tIns="19198" rIns="38396" bIns="19198">
            <a:spAutoFit/>
          </a:bodyPr>
          <a:lstStyle/>
          <a:p>
            <a:r>
              <a:rPr lang="en-US" sz="1800">
                <a:solidFill>
                  <a:srgbClr val="C00000"/>
                </a:solidFill>
              </a:rPr>
              <a:t>Quantify technical risk in scale up</a:t>
            </a:r>
          </a:p>
        </p:txBody>
      </p:sp>
      <p:pic>
        <p:nvPicPr>
          <p:cNvPr id="214022" name="Picture 13"/>
          <p:cNvPicPr>
            <a:picLocks noChangeAspect="1" noChangeArrowheads="1"/>
          </p:cNvPicPr>
          <p:nvPr/>
        </p:nvPicPr>
        <p:blipFill>
          <a:blip r:embed="rId3" cstate="print"/>
          <a:srcRect/>
          <a:stretch>
            <a:fillRect/>
          </a:stretch>
        </p:blipFill>
        <p:spPr bwMode="auto">
          <a:xfrm>
            <a:off x="1974850" y="5803900"/>
            <a:ext cx="849313" cy="474663"/>
          </a:xfrm>
          <a:prstGeom prst="rect">
            <a:avLst/>
          </a:prstGeom>
          <a:noFill/>
          <a:ln w="9525">
            <a:noFill/>
            <a:miter lim="800000"/>
            <a:headEnd/>
            <a:tailEnd/>
          </a:ln>
        </p:spPr>
      </p:pic>
      <p:pic>
        <p:nvPicPr>
          <p:cNvPr id="214023" name="Picture 29"/>
          <p:cNvPicPr>
            <a:picLocks noChangeAspect="1" noChangeArrowheads="1"/>
          </p:cNvPicPr>
          <p:nvPr/>
        </p:nvPicPr>
        <p:blipFill>
          <a:blip r:embed="rId4" cstate="print"/>
          <a:srcRect l="12752" t="18130" r="12752" b="12086"/>
          <a:stretch>
            <a:fillRect/>
          </a:stretch>
        </p:blipFill>
        <p:spPr bwMode="auto">
          <a:xfrm>
            <a:off x="4043363" y="5700713"/>
            <a:ext cx="528637" cy="631825"/>
          </a:xfrm>
          <a:prstGeom prst="rect">
            <a:avLst/>
          </a:prstGeom>
          <a:noFill/>
          <a:ln w="9525">
            <a:noFill/>
            <a:miter lim="800000"/>
            <a:headEnd/>
            <a:tailEnd/>
          </a:ln>
        </p:spPr>
      </p:pic>
      <p:pic>
        <p:nvPicPr>
          <p:cNvPr id="214024" name="Picture 2"/>
          <p:cNvPicPr>
            <a:picLocks noChangeAspect="1" noChangeArrowheads="1"/>
          </p:cNvPicPr>
          <p:nvPr/>
        </p:nvPicPr>
        <p:blipFill>
          <a:blip r:embed="rId5" cstate="print"/>
          <a:srcRect/>
          <a:stretch>
            <a:fillRect/>
          </a:stretch>
        </p:blipFill>
        <p:spPr bwMode="auto">
          <a:xfrm>
            <a:off x="1079500" y="5721350"/>
            <a:ext cx="800100" cy="600075"/>
          </a:xfrm>
          <a:prstGeom prst="rect">
            <a:avLst/>
          </a:prstGeom>
          <a:noFill/>
          <a:ln w="9525">
            <a:noFill/>
            <a:miter lim="800000"/>
            <a:headEnd/>
            <a:tailEnd/>
          </a:ln>
        </p:spPr>
      </p:pic>
      <p:pic>
        <p:nvPicPr>
          <p:cNvPr id="214025" name="Picture 31"/>
          <p:cNvPicPr>
            <a:picLocks noChangeAspect="1" noChangeArrowheads="1"/>
          </p:cNvPicPr>
          <p:nvPr/>
        </p:nvPicPr>
        <p:blipFill>
          <a:blip r:embed="rId6" cstate="print"/>
          <a:srcRect r="60957"/>
          <a:stretch>
            <a:fillRect/>
          </a:stretch>
        </p:blipFill>
        <p:spPr bwMode="auto">
          <a:xfrm>
            <a:off x="3052763" y="5813425"/>
            <a:ext cx="762000" cy="460375"/>
          </a:xfrm>
          <a:prstGeom prst="rect">
            <a:avLst/>
          </a:prstGeom>
          <a:noFill/>
          <a:ln w="9525">
            <a:noFill/>
            <a:miter lim="800000"/>
            <a:headEnd/>
            <a:tailEnd/>
          </a:ln>
        </p:spPr>
      </p:pic>
      <p:pic>
        <p:nvPicPr>
          <p:cNvPr id="214026" name="Picture 5" descr="netl-sc"/>
          <p:cNvPicPr>
            <a:picLocks noChangeAspect="1" noChangeArrowheads="1"/>
          </p:cNvPicPr>
          <p:nvPr/>
        </p:nvPicPr>
        <p:blipFill>
          <a:blip r:embed="rId7" cstate="print"/>
          <a:srcRect/>
          <a:stretch>
            <a:fillRect/>
          </a:stretch>
        </p:blipFill>
        <p:spPr bwMode="auto">
          <a:xfrm>
            <a:off x="374650" y="5795963"/>
            <a:ext cx="534988" cy="487362"/>
          </a:xfrm>
          <a:prstGeom prst="rect">
            <a:avLst/>
          </a:prstGeom>
          <a:noFill/>
          <a:ln w="9525">
            <a:noFill/>
            <a:miter lim="800000"/>
            <a:headEnd/>
            <a:tailEnd/>
          </a:ln>
        </p:spPr>
      </p:pic>
      <p:pic>
        <p:nvPicPr>
          <p:cNvPr id="34" name="Picture 33" descr="Powerplant Dusk.jpg"/>
          <p:cNvPicPr>
            <a:picLocks noChangeAspect="1"/>
          </p:cNvPicPr>
          <p:nvPr/>
        </p:nvPicPr>
        <p:blipFill>
          <a:blip r:embed="rId8" cstate="print"/>
          <a:stretch>
            <a:fillRect/>
          </a:stretch>
        </p:blipFill>
        <p:spPr>
          <a:xfrm>
            <a:off x="6804025" y="1385888"/>
            <a:ext cx="1931988" cy="1712912"/>
          </a:xfrm>
          <a:prstGeom prst="rect">
            <a:avLst/>
          </a:prstGeom>
          <a:effectLst>
            <a:outerShdw blurRad="50800" dist="38100" dir="2700000" algn="tl" rotWithShape="0">
              <a:prstClr val="black">
                <a:alpha val="40000"/>
              </a:prstClr>
            </a:outerShdw>
          </a:effectLst>
        </p:spPr>
      </p:pic>
      <p:pic>
        <p:nvPicPr>
          <p:cNvPr id="35" name="Picture 34" descr="Power Plant and Steam_XS.jpg"/>
          <p:cNvPicPr>
            <a:picLocks noChangeAspect="1"/>
          </p:cNvPicPr>
          <p:nvPr/>
        </p:nvPicPr>
        <p:blipFill>
          <a:blip r:embed="rId9" cstate="print"/>
          <a:stretch>
            <a:fillRect/>
          </a:stretch>
        </p:blipFill>
        <p:spPr>
          <a:xfrm>
            <a:off x="7013575" y="2706688"/>
            <a:ext cx="2017713" cy="1797050"/>
          </a:xfrm>
          <a:prstGeom prst="rect">
            <a:avLst/>
          </a:prstGeom>
          <a:effectLst>
            <a:outerShdw blurRad="50800" dist="38100" dir="2700000" algn="tl" rotWithShape="0">
              <a:prstClr val="black">
                <a:alpha val="40000"/>
              </a:prstClr>
            </a:outerShdw>
          </a:effectLst>
        </p:spPr>
      </p:pic>
      <p:grpSp>
        <p:nvGrpSpPr>
          <p:cNvPr id="214029" name="Group 123"/>
          <p:cNvGrpSpPr>
            <a:grpSpLocks/>
          </p:cNvGrpSpPr>
          <p:nvPr/>
        </p:nvGrpSpPr>
        <p:grpSpPr bwMode="auto">
          <a:xfrm>
            <a:off x="90488" y="1547813"/>
            <a:ext cx="2257425" cy="3073400"/>
            <a:chOff x="-514190" y="645031"/>
            <a:chExt cx="7960955" cy="6479835"/>
          </a:xfrm>
        </p:grpSpPr>
        <p:sp>
          <p:nvSpPr>
            <p:cNvPr id="214039" name="AutoShape 63"/>
            <p:cNvSpPr>
              <a:spLocks noChangeArrowheads="1"/>
            </p:cNvSpPr>
            <p:nvPr/>
          </p:nvSpPr>
          <p:spPr bwMode="auto">
            <a:xfrm>
              <a:off x="2865438" y="1797050"/>
              <a:ext cx="234950" cy="698500"/>
            </a:xfrm>
            <a:prstGeom prst="downArrow">
              <a:avLst>
                <a:gd name="adj1" fmla="val 50000"/>
                <a:gd name="adj2" fmla="val 87317"/>
              </a:avLst>
            </a:prstGeom>
            <a:solidFill>
              <a:srgbClr val="CC99FF"/>
            </a:solidFill>
            <a:ln w="9525">
              <a:solidFill>
                <a:schemeClr val="tx1"/>
              </a:solidFill>
              <a:miter lim="800000"/>
              <a:headEnd/>
              <a:tailEnd/>
            </a:ln>
          </p:spPr>
          <p:txBody>
            <a:bodyPr wrap="none" anchor="ctr"/>
            <a:lstStyle/>
            <a:p>
              <a:endParaRPr lang="en-US"/>
            </a:p>
          </p:txBody>
        </p:sp>
        <p:grpSp>
          <p:nvGrpSpPr>
            <p:cNvPr id="214040" name="Group 43"/>
            <p:cNvGrpSpPr>
              <a:grpSpLocks/>
            </p:cNvGrpSpPr>
            <p:nvPr/>
          </p:nvGrpSpPr>
          <p:grpSpPr bwMode="auto">
            <a:xfrm>
              <a:off x="1494747" y="645031"/>
              <a:ext cx="4145840" cy="1101219"/>
              <a:chOff x="703034" y="644509"/>
              <a:chExt cx="4146525" cy="1101995"/>
            </a:xfrm>
          </p:grpSpPr>
          <p:sp>
            <p:nvSpPr>
              <p:cNvPr id="151" name="AutoShape 76">
                <a:hlinkClick r:id="" action="ppaction://noaction" highlightClick="1"/>
              </p:cNvPr>
              <p:cNvSpPr>
                <a:spLocks noChangeArrowheads="1"/>
              </p:cNvSpPr>
              <p:nvPr/>
            </p:nvSpPr>
            <p:spPr bwMode="auto">
              <a:xfrm>
                <a:off x="703930" y="644509"/>
                <a:ext cx="4143516" cy="1101944"/>
              </a:xfrm>
              <a:prstGeom prst="actionButtonBlank">
                <a:avLst/>
              </a:prstGeom>
              <a:solidFill>
                <a:schemeClr val="accent1"/>
              </a:solidFill>
              <a:ln w="9525">
                <a:noFill/>
                <a:miter lim="800000"/>
                <a:headEnd/>
                <a:tailEnd/>
              </a:ln>
              <a:effectLst>
                <a:outerShdw blurRad="50800" dist="38100" dir="5400000" algn="t" rotWithShape="0">
                  <a:prstClr val="black">
                    <a:alpha val="40000"/>
                  </a:prstClr>
                </a:outerShdw>
              </a:effectLst>
            </p:spPr>
            <p:txBody>
              <a:bodyPr wrap="none" anchor="ctr"/>
              <a:lstStyle/>
              <a:p>
                <a:pPr marL="142875" indent="-142875" algn="ctr">
                  <a:defRPr/>
                </a:pPr>
                <a:endParaRPr lang="en-US" sz="700"/>
              </a:p>
              <a:p>
                <a:pPr marL="142875" indent="-142875" algn="ctr">
                  <a:defRPr/>
                </a:pPr>
                <a:r>
                  <a:rPr lang="en-US" sz="700"/>
                  <a:t>Energy, structure</a:t>
                </a:r>
              </a:p>
              <a:p>
                <a:pPr marL="142875" indent="-142875" algn="ctr">
                  <a:defRPr/>
                </a:pPr>
                <a:r>
                  <a:rPr lang="en-US" sz="700"/>
                  <a:t>Charge, force field</a:t>
                </a:r>
              </a:p>
              <a:p>
                <a:pPr marL="142875" indent="-142875" algn="ctr">
                  <a:defRPr/>
                </a:pPr>
                <a:r>
                  <a:rPr lang="en-US" sz="700"/>
                  <a:t>Interaction mechanisms</a:t>
                </a:r>
              </a:p>
            </p:txBody>
          </p:sp>
          <p:sp>
            <p:nvSpPr>
              <p:cNvPr id="214056" name="WordArt 77"/>
              <p:cNvSpPr>
                <a:spLocks noChangeArrowheads="1" noChangeShapeType="1" noTextEdit="1"/>
              </p:cNvSpPr>
              <p:nvPr/>
            </p:nvSpPr>
            <p:spPr bwMode="auto">
              <a:xfrm>
                <a:off x="1256825" y="707169"/>
                <a:ext cx="1641914" cy="295275"/>
              </a:xfrm>
              <a:prstGeom prst="rect">
                <a:avLst/>
              </a:prstGeom>
            </p:spPr>
            <p:txBody>
              <a:bodyPr wrap="none" fromWordArt="1">
                <a:prstTxWarp prst="textPlain">
                  <a:avLst>
                    <a:gd name="adj" fmla="val 50000"/>
                  </a:avLst>
                </a:prstTxWarp>
              </a:bodyPr>
              <a:lstStyle/>
              <a:p>
                <a:pPr algn="ctr"/>
                <a:r>
                  <a:rPr lang="en-US" sz="700" kern="10">
                    <a:ln w="9525">
                      <a:noFill/>
                      <a:round/>
                      <a:headEnd/>
                      <a:tailEnd/>
                    </a:ln>
                    <a:solidFill>
                      <a:srgbClr val="FF0000"/>
                    </a:solidFill>
                    <a:latin typeface="Times New Roman"/>
                    <a:cs typeface="Times New Roman"/>
                  </a:rPr>
                  <a:t>Ab initio QM</a:t>
                </a:r>
              </a:p>
            </p:txBody>
          </p:sp>
        </p:grpSp>
        <p:pic>
          <p:nvPicPr>
            <p:cNvPr id="214041" name="Picture 69" descr="MCj04398060000[1]"/>
            <p:cNvPicPr>
              <a:picLocks noChangeAspect="1" noChangeArrowheads="1"/>
            </p:cNvPicPr>
            <p:nvPr/>
          </p:nvPicPr>
          <p:blipFill>
            <a:blip r:embed="rId10" cstate="print"/>
            <a:srcRect/>
            <a:stretch>
              <a:fillRect/>
            </a:stretch>
          </p:blipFill>
          <p:spPr bwMode="auto">
            <a:xfrm>
              <a:off x="1355725" y="2373313"/>
              <a:ext cx="1828800" cy="609600"/>
            </a:xfrm>
            <a:prstGeom prst="rect">
              <a:avLst/>
            </a:prstGeom>
            <a:noFill/>
            <a:ln w="9525">
              <a:noFill/>
              <a:miter lim="800000"/>
              <a:headEnd/>
              <a:tailEnd/>
            </a:ln>
          </p:spPr>
        </p:pic>
        <p:grpSp>
          <p:nvGrpSpPr>
            <p:cNvPr id="214042" name="Group 49"/>
            <p:cNvGrpSpPr>
              <a:grpSpLocks/>
            </p:cNvGrpSpPr>
            <p:nvPr/>
          </p:nvGrpSpPr>
          <p:grpSpPr bwMode="auto">
            <a:xfrm>
              <a:off x="-514190" y="2990850"/>
              <a:ext cx="3611105" cy="806761"/>
              <a:chOff x="-587871" y="3111500"/>
              <a:chExt cx="3611751" cy="806761"/>
            </a:xfrm>
          </p:grpSpPr>
          <p:sp>
            <p:nvSpPr>
              <p:cNvPr id="149" name="AutoShape 86">
                <a:hlinkClick r:id="" action="ppaction://noaction" highlightClick="1"/>
              </p:cNvPr>
              <p:cNvSpPr>
                <a:spLocks noChangeArrowheads="1"/>
              </p:cNvSpPr>
              <p:nvPr/>
            </p:nvSpPr>
            <p:spPr bwMode="auto">
              <a:xfrm>
                <a:off x="-587871" y="3111943"/>
                <a:ext cx="3611628" cy="806632"/>
              </a:xfrm>
              <a:prstGeom prst="actionButtonBlank">
                <a:avLst/>
              </a:prstGeom>
              <a:solidFill>
                <a:schemeClr val="accent1"/>
              </a:solidFill>
              <a:ln w="9525">
                <a:noFill/>
                <a:miter lim="800000"/>
                <a:headEnd/>
                <a:tailEnd/>
              </a:ln>
              <a:effectLst>
                <a:outerShdw blurRad="50800" dist="38100" dir="2700000" algn="tl" rotWithShape="0">
                  <a:prstClr val="black">
                    <a:alpha val="40000"/>
                  </a:prstClr>
                </a:outerShdw>
              </a:effectLst>
            </p:spPr>
            <p:txBody>
              <a:bodyPr wrap="none" anchor="ctr"/>
              <a:lstStyle/>
              <a:p>
                <a:pPr algn="ctr">
                  <a:defRPr/>
                </a:pPr>
                <a:endParaRPr lang="en-US" dirty="0"/>
              </a:p>
              <a:p>
                <a:pPr algn="ctr">
                  <a:buFont typeface="Arial" pitchFamily="34" charset="0"/>
                  <a:buChar char="•"/>
                  <a:defRPr/>
                </a:pPr>
                <a:endParaRPr lang="en-US" dirty="0"/>
              </a:p>
              <a:p>
                <a:pPr algn="ctr">
                  <a:defRPr/>
                </a:pPr>
                <a:r>
                  <a:rPr lang="en-US" dirty="0"/>
                  <a:t>Thermo dynamic Properties</a:t>
                </a:r>
                <a:endParaRPr lang="en-US" dirty="0">
                  <a:solidFill>
                    <a:srgbClr val="0000FF"/>
                  </a:solidFill>
                </a:endParaRPr>
              </a:p>
            </p:txBody>
          </p:sp>
          <p:sp>
            <p:nvSpPr>
              <p:cNvPr id="214054" name="WordArt 87"/>
              <p:cNvSpPr>
                <a:spLocks noChangeArrowheads="1" noChangeShapeType="1" noTextEdit="1"/>
              </p:cNvSpPr>
              <p:nvPr/>
            </p:nvSpPr>
            <p:spPr bwMode="auto">
              <a:xfrm>
                <a:off x="815476" y="3169412"/>
                <a:ext cx="1897507" cy="287020"/>
              </a:xfrm>
              <a:prstGeom prst="rect">
                <a:avLst/>
              </a:prstGeom>
            </p:spPr>
            <p:txBody>
              <a:bodyPr wrap="none" fromWordArt="1">
                <a:prstTxWarp prst="textPlain">
                  <a:avLst>
                    <a:gd name="adj" fmla="val 50000"/>
                  </a:avLst>
                </a:prstTxWarp>
              </a:bodyPr>
              <a:lstStyle/>
              <a:p>
                <a:pPr algn="ctr"/>
                <a:r>
                  <a:rPr lang="en-US" sz="1500" kern="10">
                    <a:ln w="9525">
                      <a:noFill/>
                      <a:round/>
                      <a:headEnd/>
                      <a:tailEnd/>
                    </a:ln>
                    <a:solidFill>
                      <a:srgbClr val="FF0000"/>
                    </a:solidFill>
                    <a:latin typeface="Times New Roman"/>
                    <a:cs typeface="Times New Roman"/>
                  </a:rPr>
                  <a:t>Monte Carlo</a:t>
                </a:r>
              </a:p>
            </p:txBody>
          </p:sp>
        </p:grpSp>
        <p:pic>
          <p:nvPicPr>
            <p:cNvPr id="214043" name="Picture 68" descr="MCj04398060000[1]"/>
            <p:cNvPicPr>
              <a:picLocks noChangeAspect="1" noChangeArrowheads="1"/>
            </p:cNvPicPr>
            <p:nvPr/>
          </p:nvPicPr>
          <p:blipFill>
            <a:blip r:embed="rId11" cstate="print"/>
            <a:srcRect/>
            <a:stretch>
              <a:fillRect/>
            </a:stretch>
          </p:blipFill>
          <p:spPr bwMode="auto">
            <a:xfrm>
              <a:off x="2803525" y="2373313"/>
              <a:ext cx="1905000" cy="609600"/>
            </a:xfrm>
            <a:prstGeom prst="rect">
              <a:avLst/>
            </a:prstGeom>
            <a:noFill/>
            <a:ln w="9525">
              <a:noFill/>
              <a:miter lim="800000"/>
              <a:headEnd/>
              <a:tailEnd/>
            </a:ln>
          </p:spPr>
        </p:pic>
        <p:pic>
          <p:nvPicPr>
            <p:cNvPr id="214044" name="Picture 94" descr="MCj04398060000[1]"/>
            <p:cNvPicPr>
              <a:picLocks noChangeAspect="1" noChangeArrowheads="1"/>
            </p:cNvPicPr>
            <p:nvPr/>
          </p:nvPicPr>
          <p:blipFill>
            <a:blip r:embed="rId12" cstate="print"/>
            <a:srcRect/>
            <a:stretch>
              <a:fillRect/>
            </a:stretch>
          </p:blipFill>
          <p:spPr bwMode="auto">
            <a:xfrm>
              <a:off x="1249363" y="3570288"/>
              <a:ext cx="1893887" cy="561975"/>
            </a:xfrm>
            <a:prstGeom prst="rect">
              <a:avLst/>
            </a:prstGeom>
            <a:noFill/>
            <a:ln w="9525">
              <a:noFill/>
              <a:miter lim="800000"/>
              <a:headEnd/>
              <a:tailEnd/>
            </a:ln>
          </p:spPr>
        </p:pic>
        <p:pic>
          <p:nvPicPr>
            <p:cNvPr id="214045" name="Picture 95" descr="MCj04398060000[1]"/>
            <p:cNvPicPr>
              <a:picLocks noChangeAspect="1" noChangeArrowheads="1"/>
            </p:cNvPicPr>
            <p:nvPr/>
          </p:nvPicPr>
          <p:blipFill>
            <a:blip r:embed="rId13" cstate="print"/>
            <a:srcRect/>
            <a:stretch>
              <a:fillRect/>
            </a:stretch>
          </p:blipFill>
          <p:spPr bwMode="auto">
            <a:xfrm>
              <a:off x="2908300" y="3570288"/>
              <a:ext cx="1814513" cy="552450"/>
            </a:xfrm>
            <a:prstGeom prst="rect">
              <a:avLst/>
            </a:prstGeom>
            <a:noFill/>
            <a:ln w="9525">
              <a:noFill/>
              <a:miter lim="800000"/>
              <a:headEnd/>
              <a:tailEnd/>
            </a:ln>
          </p:spPr>
        </p:pic>
        <p:sp>
          <p:nvSpPr>
            <p:cNvPr id="133" name="AutoShape 98">
              <a:hlinkClick r:id="" action="ppaction://noaction" highlightClick="1"/>
            </p:cNvPr>
            <p:cNvSpPr>
              <a:spLocks noChangeArrowheads="1"/>
            </p:cNvSpPr>
            <p:nvPr/>
          </p:nvSpPr>
          <p:spPr bwMode="auto">
            <a:xfrm>
              <a:off x="1702785" y="4514189"/>
              <a:ext cx="3706155" cy="1054311"/>
            </a:xfrm>
            <a:prstGeom prst="actionButtonBlank">
              <a:avLst/>
            </a:prstGeom>
            <a:solidFill>
              <a:schemeClr val="accent1"/>
            </a:solidFill>
            <a:ln w="9525">
              <a:noFill/>
              <a:miter lim="800000"/>
              <a:headEnd/>
              <a:tailEnd/>
            </a:ln>
            <a:effectLst>
              <a:outerShdw blurRad="50800" dist="38100" dir="2700000" algn="tl" rotWithShape="0">
                <a:prstClr val="black">
                  <a:alpha val="40000"/>
                </a:prstClr>
              </a:outerShdw>
            </a:effectLst>
          </p:spPr>
          <p:txBody>
            <a:bodyPr wrap="none" anchor="ctr"/>
            <a:lstStyle/>
            <a:p>
              <a:pPr>
                <a:buClr>
                  <a:srgbClr val="FF0000"/>
                </a:buClr>
                <a:buFont typeface="Wingdings" pitchFamily="2" charset="2"/>
                <a:buChar char="v"/>
                <a:defRPr/>
              </a:pPr>
              <a:r>
                <a:rPr lang="en-US" sz="700" dirty="0"/>
                <a:t>Search for better ILs</a:t>
              </a:r>
            </a:p>
            <a:p>
              <a:pPr>
                <a:buClr>
                  <a:srgbClr val="FF0000"/>
                </a:buClr>
                <a:buFont typeface="Wingdings" pitchFamily="2" charset="2"/>
                <a:buChar char="v"/>
                <a:defRPr/>
              </a:pPr>
              <a:r>
                <a:rPr lang="en-US" sz="700" dirty="0"/>
                <a:t>Modify IL functionality</a:t>
              </a:r>
            </a:p>
            <a:p>
              <a:pPr>
                <a:buClr>
                  <a:srgbClr val="FF0000"/>
                </a:buClr>
                <a:buFont typeface="Wingdings" pitchFamily="2" charset="2"/>
                <a:buChar char="v"/>
                <a:defRPr/>
              </a:pPr>
              <a:r>
                <a:rPr lang="en-US" sz="700" dirty="0"/>
                <a:t>Discover new IL</a:t>
              </a:r>
            </a:p>
          </p:txBody>
        </p:sp>
        <p:sp>
          <p:nvSpPr>
            <p:cNvPr id="214047" name="Text Box 39"/>
            <p:cNvSpPr txBox="1">
              <a:spLocks noChangeArrowheads="1"/>
            </p:cNvSpPr>
            <p:nvPr/>
          </p:nvSpPr>
          <p:spPr bwMode="auto">
            <a:xfrm>
              <a:off x="2344107" y="5632450"/>
              <a:ext cx="5102658" cy="1492416"/>
            </a:xfrm>
            <a:prstGeom prst="rect">
              <a:avLst/>
            </a:prstGeom>
            <a:noFill/>
            <a:ln w="9525">
              <a:noFill/>
              <a:miter lim="800000"/>
              <a:headEnd/>
              <a:tailEnd/>
            </a:ln>
          </p:spPr>
          <p:txBody>
            <a:bodyPr>
              <a:spAutoFit/>
            </a:bodyPr>
            <a:lstStyle/>
            <a:p>
              <a:r>
                <a:rPr lang="en-US" sz="800"/>
                <a:t>A </a:t>
              </a:r>
              <a:r>
                <a:rPr lang="en-US" sz="800" b="1">
                  <a:solidFill>
                    <a:srgbClr val="0000CC"/>
                  </a:solidFill>
                  <a:latin typeface="Book Antiqua" pitchFamily="18" charset="0"/>
                </a:rPr>
                <a:t>new ionic liquid</a:t>
              </a:r>
              <a:r>
                <a:rPr lang="en-US" sz="800"/>
                <a:t> that exhibits </a:t>
              </a:r>
              <a:r>
                <a:rPr lang="en-US" sz="800" b="1">
                  <a:solidFill>
                    <a:srgbClr val="0000CC"/>
                  </a:solidFill>
                  <a:latin typeface="Book Antiqua" pitchFamily="18" charset="0"/>
                </a:rPr>
                <a:t>high CO</a:t>
              </a:r>
              <a:r>
                <a:rPr lang="en-US" sz="800" b="1" baseline="-25000">
                  <a:solidFill>
                    <a:srgbClr val="0000CC"/>
                  </a:solidFill>
                  <a:latin typeface="Book Antiqua" pitchFamily="18" charset="0"/>
                </a:rPr>
                <a:t>2</a:t>
              </a:r>
              <a:r>
                <a:rPr lang="en-US" sz="800" b="1">
                  <a:latin typeface="Book Antiqua" pitchFamily="18" charset="0"/>
                </a:rPr>
                <a:t> </a:t>
              </a:r>
              <a:r>
                <a:rPr lang="en-US" sz="800" b="1">
                  <a:solidFill>
                    <a:srgbClr val="0000CC"/>
                  </a:solidFill>
                  <a:latin typeface="Book Antiqua" pitchFamily="18" charset="0"/>
                </a:rPr>
                <a:t>permeability</a:t>
              </a:r>
              <a:r>
                <a:rPr lang="en-US" sz="800"/>
                <a:t> and </a:t>
              </a:r>
              <a:r>
                <a:rPr lang="en-US" sz="800" b="1">
                  <a:solidFill>
                    <a:srgbClr val="0000CC"/>
                  </a:solidFill>
                  <a:latin typeface="Book Antiqua" pitchFamily="18" charset="0"/>
                </a:rPr>
                <a:t>CO</a:t>
              </a:r>
              <a:r>
                <a:rPr lang="en-US" sz="800" b="1" baseline="-25000">
                  <a:solidFill>
                    <a:srgbClr val="0000CC"/>
                  </a:solidFill>
                  <a:latin typeface="Book Antiqua" pitchFamily="18" charset="0"/>
                </a:rPr>
                <a:t>2</a:t>
              </a:r>
              <a:r>
                <a:rPr lang="en-US" sz="800" b="1">
                  <a:solidFill>
                    <a:srgbClr val="0000CC"/>
                  </a:solidFill>
                  <a:latin typeface="Book Antiqua" pitchFamily="18" charset="0"/>
                </a:rPr>
                <a:t>/H</a:t>
              </a:r>
              <a:r>
                <a:rPr lang="en-US" sz="800" b="1" baseline="-25000">
                  <a:solidFill>
                    <a:srgbClr val="0000CC"/>
                  </a:solidFill>
                  <a:latin typeface="Book Antiqua" pitchFamily="18" charset="0"/>
                </a:rPr>
                <a:t>2</a:t>
              </a:r>
              <a:r>
                <a:rPr lang="en-US" sz="800" b="1">
                  <a:solidFill>
                    <a:srgbClr val="0000CC"/>
                  </a:solidFill>
                  <a:latin typeface="Book Antiqua" pitchFamily="18" charset="0"/>
                </a:rPr>
                <a:t> selectivity was </a:t>
              </a:r>
              <a:r>
                <a:rPr lang="en-US" sz="800"/>
                <a:t>identified with this method.</a:t>
              </a:r>
            </a:p>
          </p:txBody>
        </p:sp>
        <p:pic>
          <p:nvPicPr>
            <p:cNvPr id="135" name="Picture 9" descr="seed"/>
            <p:cNvPicPr>
              <a:picLocks noChangeAspect="1" noChangeArrowheads="1"/>
            </p:cNvPicPr>
            <p:nvPr/>
          </p:nvPicPr>
          <p:blipFill>
            <a:blip r:embed="rId14" cstate="print"/>
            <a:srcRect/>
            <a:stretch>
              <a:fillRect/>
            </a:stretch>
          </p:blipFill>
          <p:spPr bwMode="auto">
            <a:xfrm>
              <a:off x="-413418" y="5391108"/>
              <a:ext cx="2429715" cy="1686899"/>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214049" name="Group 50"/>
            <p:cNvGrpSpPr>
              <a:grpSpLocks/>
            </p:cNvGrpSpPr>
            <p:nvPr/>
          </p:nvGrpSpPr>
          <p:grpSpPr bwMode="auto">
            <a:xfrm>
              <a:off x="3641424" y="2990850"/>
              <a:ext cx="2769920" cy="680808"/>
              <a:chOff x="3861371" y="3309620"/>
              <a:chExt cx="2768643" cy="680808"/>
            </a:xfrm>
          </p:grpSpPr>
          <p:sp>
            <p:nvSpPr>
              <p:cNvPr id="140" name="AutoShape 86">
                <a:hlinkClick r:id="" action="ppaction://noaction" highlightClick="1"/>
              </p:cNvPr>
              <p:cNvSpPr>
                <a:spLocks noChangeArrowheads="1"/>
              </p:cNvSpPr>
              <p:nvPr/>
            </p:nvSpPr>
            <p:spPr bwMode="auto">
              <a:xfrm>
                <a:off x="3859785" y="3310063"/>
                <a:ext cx="2769940" cy="679446"/>
              </a:xfrm>
              <a:prstGeom prst="actionButtonBlank">
                <a:avLst/>
              </a:prstGeom>
              <a:solidFill>
                <a:schemeClr val="accent1"/>
              </a:solidFill>
              <a:ln w="9525">
                <a:noFill/>
                <a:miter lim="800000"/>
                <a:headEnd/>
                <a:tailEnd/>
              </a:ln>
              <a:effectLst>
                <a:outerShdw blurRad="50800" dist="38100" dir="2700000" algn="tl" rotWithShape="0">
                  <a:prstClr val="black">
                    <a:alpha val="40000"/>
                  </a:prstClr>
                </a:outerShdw>
              </a:effectLst>
            </p:spPr>
            <p:txBody>
              <a:bodyPr wrap="none" anchor="ctr"/>
              <a:lstStyle/>
              <a:p>
                <a:pPr algn="ctr">
                  <a:defRPr/>
                </a:pPr>
                <a:endParaRPr lang="en-US" dirty="0"/>
              </a:p>
              <a:p>
                <a:pPr algn="ctr">
                  <a:buFont typeface="Arial" pitchFamily="34" charset="0"/>
                  <a:buChar char="•"/>
                  <a:defRPr/>
                </a:pPr>
                <a:endParaRPr lang="en-US" dirty="0"/>
              </a:p>
              <a:p>
                <a:pPr algn="ctr">
                  <a:defRPr/>
                </a:pPr>
                <a:r>
                  <a:rPr lang="en-US" dirty="0"/>
                  <a:t>Transport Properties</a:t>
                </a:r>
                <a:endParaRPr lang="en-US" dirty="0">
                  <a:solidFill>
                    <a:srgbClr val="0000FF"/>
                  </a:solidFill>
                </a:endParaRPr>
              </a:p>
            </p:txBody>
          </p:sp>
          <p:sp>
            <p:nvSpPr>
              <p:cNvPr id="214052" name="WordArt 87"/>
              <p:cNvSpPr>
                <a:spLocks noChangeArrowheads="1" noChangeShapeType="1" noTextEdit="1"/>
              </p:cNvSpPr>
              <p:nvPr/>
            </p:nvSpPr>
            <p:spPr bwMode="auto">
              <a:xfrm>
                <a:off x="4047808" y="3367532"/>
                <a:ext cx="1981202" cy="308356"/>
              </a:xfrm>
              <a:prstGeom prst="rect">
                <a:avLst/>
              </a:prstGeom>
            </p:spPr>
            <p:txBody>
              <a:bodyPr wrap="none" fromWordArt="1">
                <a:prstTxWarp prst="textPlain">
                  <a:avLst>
                    <a:gd name="adj" fmla="val 50000"/>
                  </a:avLst>
                </a:prstTxWarp>
              </a:bodyPr>
              <a:lstStyle/>
              <a:p>
                <a:pPr algn="ctr"/>
                <a:r>
                  <a:rPr lang="en-US" sz="1500" kern="10">
                    <a:ln w="9525">
                      <a:noFill/>
                      <a:round/>
                      <a:headEnd/>
                      <a:tailEnd/>
                    </a:ln>
                    <a:solidFill>
                      <a:srgbClr val="FF0000"/>
                    </a:solidFill>
                    <a:latin typeface="Times New Roman"/>
                    <a:cs typeface="Times New Roman"/>
                  </a:rPr>
                  <a:t>Molecular Dynamics</a:t>
                </a:r>
              </a:p>
            </p:txBody>
          </p:sp>
        </p:grpSp>
        <p:sp>
          <p:nvSpPr>
            <p:cNvPr id="214050" name="AutoShape 63"/>
            <p:cNvSpPr>
              <a:spLocks noChangeArrowheads="1"/>
            </p:cNvSpPr>
            <p:nvPr/>
          </p:nvSpPr>
          <p:spPr bwMode="auto">
            <a:xfrm>
              <a:off x="2870200" y="4095750"/>
              <a:ext cx="230188" cy="434975"/>
            </a:xfrm>
            <a:prstGeom prst="downArrow">
              <a:avLst>
                <a:gd name="adj1" fmla="val 50000"/>
                <a:gd name="adj2" fmla="val 87283"/>
              </a:avLst>
            </a:prstGeom>
            <a:solidFill>
              <a:srgbClr val="CC99FF"/>
            </a:solidFill>
            <a:ln w="9525">
              <a:solidFill>
                <a:schemeClr val="tx1"/>
              </a:solidFill>
              <a:miter lim="800000"/>
              <a:headEnd/>
              <a:tailEnd/>
            </a:ln>
          </p:spPr>
          <p:txBody>
            <a:bodyPr wrap="none" anchor="ctr"/>
            <a:lstStyle/>
            <a:p>
              <a:endParaRPr lang="en-US"/>
            </a:p>
          </p:txBody>
        </p:sp>
      </p:grpSp>
      <p:sp>
        <p:nvSpPr>
          <p:cNvPr id="214030" name="TextBox 152"/>
          <p:cNvSpPr txBox="1">
            <a:spLocks noChangeArrowheads="1"/>
          </p:cNvSpPr>
          <p:nvPr/>
        </p:nvSpPr>
        <p:spPr bwMode="auto">
          <a:xfrm>
            <a:off x="1544638" y="5218113"/>
            <a:ext cx="5621337" cy="315912"/>
          </a:xfrm>
          <a:prstGeom prst="rect">
            <a:avLst/>
          </a:prstGeom>
          <a:noFill/>
          <a:ln w="9525">
            <a:noFill/>
            <a:miter lim="800000"/>
            <a:headEnd/>
            <a:tailEnd/>
          </a:ln>
        </p:spPr>
        <p:txBody>
          <a:bodyPr lIns="38396" tIns="19198" rIns="38396" bIns="19198">
            <a:spAutoFit/>
          </a:bodyPr>
          <a:lstStyle/>
          <a:p>
            <a:r>
              <a:rPr lang="en-US" sz="1800">
                <a:solidFill>
                  <a:srgbClr val="C00000"/>
                </a:solidFill>
              </a:rPr>
              <a:t>Accelerate learning during development &amp; deployment</a:t>
            </a:r>
          </a:p>
        </p:txBody>
      </p:sp>
      <p:pic>
        <p:nvPicPr>
          <p:cNvPr id="154" name="Picture 153" descr="gasifier.jpg"/>
          <p:cNvPicPr>
            <a:picLocks noChangeAspect="1"/>
          </p:cNvPicPr>
          <p:nvPr/>
        </p:nvPicPr>
        <p:blipFill>
          <a:blip r:embed="rId15" cstate="print"/>
          <a:srcRect t="14058"/>
          <a:stretch>
            <a:fillRect/>
          </a:stretch>
        </p:blipFill>
        <p:spPr>
          <a:xfrm>
            <a:off x="2346325" y="2241550"/>
            <a:ext cx="1593850" cy="2189163"/>
          </a:xfrm>
          <a:prstGeom prst="rect">
            <a:avLst/>
          </a:prstGeom>
          <a:effectLst>
            <a:outerShdw blurRad="50800" dist="38100" dir="2700000" algn="tl" rotWithShape="0">
              <a:prstClr val="black">
                <a:alpha val="40000"/>
              </a:prstClr>
            </a:outerShdw>
          </a:effectLst>
        </p:spPr>
      </p:pic>
      <p:pic>
        <p:nvPicPr>
          <p:cNvPr id="38" name="Picture 37" descr="vlcsnap-2010-09-03-09h41m21s178.png"/>
          <p:cNvPicPr>
            <a:picLocks noChangeAspect="1"/>
          </p:cNvPicPr>
          <p:nvPr/>
        </p:nvPicPr>
        <p:blipFill>
          <a:blip r:embed="rId16" cstate="print"/>
          <a:stretch>
            <a:fillRect/>
          </a:stretch>
        </p:blipFill>
        <p:spPr>
          <a:xfrm>
            <a:off x="4241800" y="2162175"/>
            <a:ext cx="2346325" cy="2057400"/>
          </a:xfrm>
          <a:prstGeom prst="rect">
            <a:avLst/>
          </a:prstGeom>
          <a:effectLst>
            <a:outerShdw blurRad="50800" dist="38100" dir="2700000" algn="tl" rotWithShape="0">
              <a:prstClr val="black">
                <a:alpha val="40000"/>
              </a:prstClr>
            </a:outerShdw>
          </a:effectLst>
        </p:spPr>
      </p:pic>
      <p:sp>
        <p:nvSpPr>
          <p:cNvPr id="39" name="Curved Down Arrow 38"/>
          <p:cNvSpPr/>
          <p:nvPr/>
        </p:nvSpPr>
        <p:spPr bwMode="auto">
          <a:xfrm>
            <a:off x="3803650" y="1450975"/>
            <a:ext cx="930275" cy="615950"/>
          </a:xfrm>
          <a:prstGeom prst="curvedDownArrow">
            <a:avLst>
              <a:gd name="adj1" fmla="val 25000"/>
              <a:gd name="adj2" fmla="val 50000"/>
              <a:gd name="adj3" fmla="val 25000"/>
            </a:avLst>
          </a:prstGeom>
          <a:solidFill>
            <a:schemeClr val="accent5">
              <a:lumMod val="90000"/>
            </a:schemeClr>
          </a:solidFill>
          <a:ln w="9525" cap="flat" cmpd="sng" algn="ctr">
            <a:noFill/>
            <a:prstDash val="solid"/>
            <a:round/>
            <a:headEnd type="none" w="med" len="med"/>
            <a:tailEnd type="none" w="med" len="med"/>
          </a:ln>
          <a:effectLst/>
        </p:spPr>
        <p:txBody>
          <a:bodyPr lIns="0" tIns="11519" rIns="0" bIns="11519"/>
          <a:lstStyle/>
          <a:p>
            <a:pPr marL="205977" indent="-205977" defTabSz="548605">
              <a:defRPr/>
            </a:pPr>
            <a:endParaRPr lang="en-US" sz="400" dirty="0"/>
          </a:p>
        </p:txBody>
      </p:sp>
      <p:sp>
        <p:nvSpPr>
          <p:cNvPr id="40" name="Curved Down Arrow 39"/>
          <p:cNvSpPr/>
          <p:nvPr/>
        </p:nvSpPr>
        <p:spPr bwMode="auto">
          <a:xfrm rot="19511727">
            <a:off x="5861050" y="1208088"/>
            <a:ext cx="890588" cy="615950"/>
          </a:xfrm>
          <a:prstGeom prst="curvedDownArrow">
            <a:avLst>
              <a:gd name="adj1" fmla="val 25000"/>
              <a:gd name="adj2" fmla="val 50000"/>
              <a:gd name="adj3" fmla="val 25000"/>
            </a:avLst>
          </a:prstGeom>
          <a:solidFill>
            <a:schemeClr val="accent5">
              <a:lumMod val="90000"/>
            </a:schemeClr>
          </a:solidFill>
          <a:ln w="9525" cap="flat" cmpd="sng" algn="ctr">
            <a:noFill/>
            <a:prstDash val="solid"/>
            <a:round/>
            <a:headEnd type="none" w="med" len="med"/>
            <a:tailEnd type="none" w="med" len="med"/>
          </a:ln>
          <a:effectLst/>
        </p:spPr>
        <p:txBody>
          <a:bodyPr lIns="0" tIns="11519" rIns="0" bIns="11519"/>
          <a:lstStyle/>
          <a:p>
            <a:pPr marL="205977" indent="-205977" defTabSz="548605">
              <a:defRPr/>
            </a:pPr>
            <a:endParaRPr lang="en-US" sz="400" dirty="0"/>
          </a:p>
        </p:txBody>
      </p:sp>
      <p:sp>
        <p:nvSpPr>
          <p:cNvPr id="41" name="Curved Down Arrow 40"/>
          <p:cNvSpPr/>
          <p:nvPr/>
        </p:nvSpPr>
        <p:spPr bwMode="auto">
          <a:xfrm rot="1163674">
            <a:off x="1890713" y="1363663"/>
            <a:ext cx="931862" cy="655637"/>
          </a:xfrm>
          <a:prstGeom prst="curvedDownArrow">
            <a:avLst>
              <a:gd name="adj1" fmla="val 25000"/>
              <a:gd name="adj2" fmla="val 50000"/>
              <a:gd name="adj3" fmla="val 25000"/>
            </a:avLst>
          </a:prstGeom>
          <a:solidFill>
            <a:schemeClr val="accent5">
              <a:lumMod val="90000"/>
            </a:schemeClr>
          </a:solidFill>
          <a:ln w="9525" cap="flat" cmpd="sng" algn="ctr">
            <a:noFill/>
            <a:prstDash val="solid"/>
            <a:round/>
            <a:headEnd type="none" w="med" len="med"/>
            <a:tailEnd type="none" w="med" len="med"/>
          </a:ln>
          <a:effectLst/>
        </p:spPr>
        <p:txBody>
          <a:bodyPr lIns="0" tIns="11519" rIns="0" bIns="11519"/>
          <a:lstStyle/>
          <a:p>
            <a:pPr marL="205977" indent="-205977" defTabSz="548605">
              <a:defRPr/>
            </a:pPr>
            <a:endParaRPr lang="en-US" sz="400" dirty="0"/>
          </a:p>
        </p:txBody>
      </p:sp>
      <p:sp>
        <p:nvSpPr>
          <p:cNvPr id="42" name="Notched Right Arrow 41"/>
          <p:cNvSpPr/>
          <p:nvPr/>
        </p:nvSpPr>
        <p:spPr bwMode="auto">
          <a:xfrm>
            <a:off x="3230563" y="4743450"/>
            <a:ext cx="366712" cy="242888"/>
          </a:xfrm>
          <a:prstGeom prst="notchedRightArrow">
            <a:avLst/>
          </a:prstGeom>
          <a:solidFill>
            <a:schemeClr val="accent5">
              <a:lumMod val="90000"/>
            </a:schemeClr>
          </a:solidFill>
          <a:ln w="9525" cap="flat" cmpd="sng" algn="ctr">
            <a:noFill/>
            <a:prstDash val="solid"/>
            <a:round/>
            <a:headEnd type="none" w="med" len="med"/>
            <a:tailEnd type="none" w="med" len="med"/>
          </a:ln>
          <a:effectLst/>
        </p:spPr>
        <p:txBody>
          <a:bodyPr lIns="0" tIns="11519" rIns="0" bIns="11519"/>
          <a:lstStyle/>
          <a:p>
            <a:pPr marL="205977" indent="-205977" defTabSz="548605">
              <a:defRPr/>
            </a:pPr>
            <a:endParaRPr lang="en-US" sz="400" dirty="0"/>
          </a:p>
        </p:txBody>
      </p:sp>
      <p:sp>
        <p:nvSpPr>
          <p:cNvPr id="43" name="Notched Right Arrow 42"/>
          <p:cNvSpPr/>
          <p:nvPr/>
        </p:nvSpPr>
        <p:spPr bwMode="auto">
          <a:xfrm>
            <a:off x="5451475" y="4743450"/>
            <a:ext cx="366713" cy="242888"/>
          </a:xfrm>
          <a:prstGeom prst="notchedRightArrow">
            <a:avLst/>
          </a:prstGeom>
          <a:solidFill>
            <a:schemeClr val="accent5">
              <a:lumMod val="90000"/>
            </a:schemeClr>
          </a:solidFill>
          <a:ln w="9525" cap="flat" cmpd="sng" algn="ctr">
            <a:noFill/>
            <a:prstDash val="solid"/>
            <a:round/>
            <a:headEnd type="none" w="med" len="med"/>
            <a:tailEnd type="none" w="med" len="med"/>
          </a:ln>
          <a:effectLst/>
        </p:spPr>
        <p:txBody>
          <a:bodyPr lIns="0" tIns="11519" rIns="0" bIns="11519"/>
          <a:lstStyle/>
          <a:p>
            <a:pPr marL="205977" indent="-205977" defTabSz="548605">
              <a:defRPr/>
            </a:pPr>
            <a:endParaRPr lang="en-US" sz="400" dirty="0"/>
          </a:p>
        </p:txBody>
      </p:sp>
      <p:sp>
        <p:nvSpPr>
          <p:cNvPr id="44" name="Curved Left Arrow 43"/>
          <p:cNvSpPr/>
          <p:nvPr/>
        </p:nvSpPr>
        <p:spPr bwMode="auto">
          <a:xfrm rot="4835793">
            <a:off x="5838031" y="4301332"/>
            <a:ext cx="930275" cy="2963862"/>
          </a:xfrm>
          <a:prstGeom prst="curvedLeftArrow">
            <a:avLst/>
          </a:prstGeom>
          <a:solidFill>
            <a:schemeClr val="accent5">
              <a:lumMod val="90000"/>
            </a:schemeClr>
          </a:solidFill>
          <a:ln w="9525" cap="flat" cmpd="sng" algn="ctr">
            <a:noFill/>
            <a:prstDash val="solid"/>
            <a:round/>
            <a:headEnd type="none" w="med" len="med"/>
            <a:tailEnd type="none" w="med" len="med"/>
          </a:ln>
          <a:effectLst/>
        </p:spPr>
        <p:txBody>
          <a:bodyPr lIns="0" tIns="11519" rIns="0" bIns="11519"/>
          <a:lstStyle/>
          <a:p>
            <a:pPr marL="205977" indent="-205977" defTabSz="548605">
              <a:defRPr/>
            </a:pPr>
            <a:endParaRPr lang="en-US" sz="400" dirty="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5" name="Picture 104" descr="KeatingPiperChimayo.png"/>
          <p:cNvPicPr>
            <a:picLocks noChangeAspect="1"/>
          </p:cNvPicPr>
          <p:nvPr/>
        </p:nvPicPr>
        <p:blipFill>
          <a:blip r:embed="rId3" cstate="print"/>
          <a:srcRect/>
          <a:stretch>
            <a:fillRect/>
          </a:stretch>
        </p:blipFill>
        <p:spPr bwMode="auto">
          <a:xfrm>
            <a:off x="5892800" y="1274763"/>
            <a:ext cx="2349500" cy="1671637"/>
          </a:xfrm>
          <a:prstGeom prst="rect">
            <a:avLst/>
          </a:prstGeom>
          <a:noFill/>
          <a:ln w="9525">
            <a:noFill/>
            <a:miter lim="800000"/>
            <a:headEnd/>
            <a:tailEnd/>
          </a:ln>
        </p:spPr>
      </p:pic>
      <p:pic>
        <p:nvPicPr>
          <p:cNvPr id="216066" name="Picture 81" descr="SEM.png"/>
          <p:cNvPicPr>
            <a:picLocks noChangeAspect="1"/>
          </p:cNvPicPr>
          <p:nvPr/>
        </p:nvPicPr>
        <p:blipFill>
          <a:blip r:embed="rId4" cstate="print"/>
          <a:srcRect/>
          <a:stretch>
            <a:fillRect/>
          </a:stretch>
        </p:blipFill>
        <p:spPr bwMode="auto">
          <a:xfrm>
            <a:off x="7848600" y="1308100"/>
            <a:ext cx="1104900" cy="857250"/>
          </a:xfrm>
          <a:prstGeom prst="rect">
            <a:avLst/>
          </a:prstGeom>
          <a:noFill/>
          <a:ln w="9525">
            <a:noFill/>
            <a:miter lim="800000"/>
            <a:headEnd/>
            <a:tailEnd/>
          </a:ln>
        </p:spPr>
      </p:pic>
      <p:pic>
        <p:nvPicPr>
          <p:cNvPr id="216067" name="Picture 76" descr="BlockSmall.png"/>
          <p:cNvPicPr>
            <a:picLocks noChangeAspect="1"/>
          </p:cNvPicPr>
          <p:nvPr/>
        </p:nvPicPr>
        <p:blipFill>
          <a:blip r:embed="rId5" cstate="print"/>
          <a:srcRect/>
          <a:stretch>
            <a:fillRect/>
          </a:stretch>
        </p:blipFill>
        <p:spPr bwMode="auto">
          <a:xfrm>
            <a:off x="139700" y="2806700"/>
            <a:ext cx="1143000" cy="2209800"/>
          </a:xfrm>
          <a:prstGeom prst="rect">
            <a:avLst/>
          </a:prstGeom>
          <a:noFill/>
          <a:ln w="9525">
            <a:noFill/>
            <a:miter lim="800000"/>
            <a:headEnd/>
            <a:tailEnd/>
          </a:ln>
        </p:spPr>
      </p:pic>
      <p:pic>
        <p:nvPicPr>
          <p:cNvPr id="216068" name="Picture 74" descr="PoreMtSimon.png"/>
          <p:cNvPicPr>
            <a:picLocks noChangeAspect="1"/>
          </p:cNvPicPr>
          <p:nvPr/>
        </p:nvPicPr>
        <p:blipFill>
          <a:blip r:embed="rId6" cstate="print"/>
          <a:srcRect/>
          <a:stretch>
            <a:fillRect/>
          </a:stretch>
        </p:blipFill>
        <p:spPr bwMode="auto">
          <a:xfrm>
            <a:off x="5851525" y="5194300"/>
            <a:ext cx="977900" cy="749300"/>
          </a:xfrm>
          <a:prstGeom prst="rect">
            <a:avLst/>
          </a:prstGeom>
          <a:noFill/>
          <a:ln w="9525">
            <a:noFill/>
            <a:miter lim="800000"/>
            <a:headEnd/>
            <a:tailEnd/>
          </a:ln>
        </p:spPr>
      </p:pic>
      <p:pic>
        <p:nvPicPr>
          <p:cNvPr id="216069" name="Picture 73" descr="CementCore.png"/>
          <p:cNvPicPr>
            <a:picLocks noChangeAspect="1"/>
          </p:cNvPicPr>
          <p:nvPr/>
        </p:nvPicPr>
        <p:blipFill>
          <a:blip r:embed="rId7" cstate="print"/>
          <a:srcRect/>
          <a:stretch>
            <a:fillRect/>
          </a:stretch>
        </p:blipFill>
        <p:spPr bwMode="auto">
          <a:xfrm>
            <a:off x="5970588" y="3317875"/>
            <a:ext cx="1116012" cy="1209675"/>
          </a:xfrm>
          <a:prstGeom prst="rect">
            <a:avLst/>
          </a:prstGeom>
          <a:noFill/>
          <a:ln w="9525">
            <a:noFill/>
            <a:miter lim="800000"/>
            <a:headEnd/>
            <a:tailEnd/>
          </a:ln>
        </p:spPr>
      </p:pic>
      <p:sp>
        <p:nvSpPr>
          <p:cNvPr id="216070" name="Rectangle 102"/>
          <p:cNvSpPr>
            <a:spLocks noChangeArrowheads="1"/>
          </p:cNvSpPr>
          <p:nvPr/>
        </p:nvSpPr>
        <p:spPr bwMode="auto">
          <a:xfrm>
            <a:off x="2692400" y="2609850"/>
            <a:ext cx="2819400" cy="3638550"/>
          </a:xfrm>
          <a:prstGeom prst="rect">
            <a:avLst/>
          </a:prstGeom>
          <a:noFill/>
          <a:ln w="38100">
            <a:solidFill>
              <a:schemeClr val="tx1"/>
            </a:solidFill>
            <a:round/>
            <a:headEnd/>
            <a:tailEnd/>
          </a:ln>
        </p:spPr>
        <p:txBody>
          <a:bodyPr/>
          <a:lstStyle/>
          <a:p>
            <a:pPr defTabSz="3657600"/>
            <a:endParaRPr lang="en-US" sz="7200" i="0">
              <a:solidFill>
                <a:schemeClr val="tx1"/>
              </a:solidFill>
            </a:endParaRPr>
          </a:p>
        </p:txBody>
      </p:sp>
      <p:sp>
        <p:nvSpPr>
          <p:cNvPr id="29700" name="Rectangle 4"/>
          <p:cNvSpPr>
            <a:spLocks noGrp="1" noChangeArrowheads="1"/>
          </p:cNvSpPr>
          <p:nvPr>
            <p:ph type="title"/>
          </p:nvPr>
        </p:nvSpPr>
        <p:spPr>
          <a:xfrm>
            <a:off x="292100" y="-6350"/>
            <a:ext cx="8623300" cy="677863"/>
          </a:xfrm>
        </p:spPr>
        <p:txBody>
          <a:bodyPr/>
          <a:lstStyle/>
          <a:p>
            <a:pPr>
              <a:defRPr/>
            </a:pPr>
            <a:r>
              <a:rPr lang="en-US" sz="2000" dirty="0" smtClean="0">
                <a:solidFill>
                  <a:schemeClr val="accent2">
                    <a:lumMod val="75000"/>
                  </a:schemeClr>
                </a:solidFill>
                <a:ea typeface="ＭＳ Ｐゴシック" charset="-128"/>
                <a:cs typeface="ＭＳ Ｐゴシック" charset="-128"/>
              </a:rPr>
              <a:t>National Risk Assessment Partnership (NRAP):</a:t>
            </a:r>
            <a:r>
              <a:rPr lang="en-US" sz="1800" dirty="0" smtClean="0">
                <a:solidFill>
                  <a:schemeClr val="accent2">
                    <a:lumMod val="75000"/>
                  </a:schemeClr>
                </a:solidFill>
                <a:ea typeface="ＭＳ Ｐゴシック" charset="-128"/>
                <a:cs typeface="ＭＳ Ｐゴシック" charset="-128"/>
              </a:rPr>
              <a:t/>
            </a:r>
            <a:br>
              <a:rPr lang="en-US" sz="1800" dirty="0" smtClean="0">
                <a:solidFill>
                  <a:schemeClr val="accent2">
                    <a:lumMod val="75000"/>
                  </a:schemeClr>
                </a:solidFill>
                <a:ea typeface="ＭＳ Ｐゴシック" charset="-128"/>
                <a:cs typeface="ＭＳ Ｐゴシック" charset="-128"/>
              </a:rPr>
            </a:br>
            <a:r>
              <a:rPr lang="en-US" sz="1800" dirty="0" smtClean="0">
                <a:solidFill>
                  <a:schemeClr val="accent2">
                    <a:lumMod val="75000"/>
                  </a:schemeClr>
                </a:solidFill>
                <a:ea typeface="ＭＳ Ｐゴシック" charset="-128"/>
                <a:cs typeface="ＭＳ Ｐゴシック" charset="-128"/>
              </a:rPr>
              <a:t>Science-Based Assessment of Potential Liability for Long-Term CO</a:t>
            </a:r>
            <a:r>
              <a:rPr lang="en-US" sz="1800" baseline="-25000" dirty="0" smtClean="0">
                <a:solidFill>
                  <a:schemeClr val="accent2">
                    <a:lumMod val="75000"/>
                  </a:schemeClr>
                </a:solidFill>
                <a:ea typeface="ＭＳ Ｐゴシック" charset="-128"/>
                <a:cs typeface="ＭＳ Ｐゴシック" charset="-128"/>
              </a:rPr>
              <a:t>2</a:t>
            </a:r>
            <a:r>
              <a:rPr lang="en-US" sz="1800" dirty="0" smtClean="0">
                <a:solidFill>
                  <a:schemeClr val="accent2">
                    <a:lumMod val="75000"/>
                  </a:schemeClr>
                </a:solidFill>
                <a:ea typeface="ＭＳ Ｐゴシック" charset="-128"/>
                <a:cs typeface="ＭＳ Ｐゴシック" charset="-128"/>
              </a:rPr>
              <a:t> Storage</a:t>
            </a:r>
            <a:endParaRPr lang="en-US" sz="1800" dirty="0">
              <a:solidFill>
                <a:schemeClr val="accent2">
                  <a:lumMod val="75000"/>
                </a:schemeClr>
              </a:solidFill>
              <a:ea typeface="ＭＳ Ｐゴシック" charset="-128"/>
              <a:cs typeface="ＭＳ Ｐゴシック" charset="-128"/>
            </a:endParaRPr>
          </a:p>
        </p:txBody>
      </p:sp>
      <p:sp>
        <p:nvSpPr>
          <p:cNvPr id="12" name="Rounded Rectangle 11"/>
          <p:cNvSpPr/>
          <p:nvPr/>
        </p:nvSpPr>
        <p:spPr>
          <a:xfrm>
            <a:off x="3198813" y="2679700"/>
            <a:ext cx="1939925" cy="1360488"/>
          </a:xfrm>
          <a:prstGeom prst="roundRect">
            <a:avLst/>
          </a:prstGeom>
          <a:noFill/>
          <a:ln w="38100" cap="flat" cmpd="sng" algn="ctr">
            <a:solidFill>
              <a:srgbClr val="0000FF"/>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cs typeface="Arial" pitchFamily="34" charset="0"/>
            </a:endParaRPr>
          </a:p>
        </p:txBody>
      </p:sp>
      <p:sp>
        <p:nvSpPr>
          <p:cNvPr id="13" name="Trapezoid 12"/>
          <p:cNvSpPr/>
          <p:nvPr/>
        </p:nvSpPr>
        <p:spPr>
          <a:xfrm>
            <a:off x="3067050" y="4792663"/>
            <a:ext cx="2239963" cy="1331912"/>
          </a:xfrm>
          <a:prstGeom prst="trapezoid">
            <a:avLst/>
          </a:prstGeom>
          <a:noFill/>
          <a:ln w="38100" cap="flat" cmpd="sng" algn="ctr">
            <a:solidFill>
              <a:srgbClr val="FFFF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rgbClr val="000000"/>
              </a:solidFill>
              <a:cs typeface="Arial" pitchFamily="34" charset="0"/>
            </a:endParaRPr>
          </a:p>
        </p:txBody>
      </p:sp>
      <p:sp>
        <p:nvSpPr>
          <p:cNvPr id="216074" name="Line 5"/>
          <p:cNvSpPr>
            <a:spLocks noChangeShapeType="1"/>
          </p:cNvSpPr>
          <p:nvPr/>
        </p:nvSpPr>
        <p:spPr bwMode="auto">
          <a:xfrm flipH="1" flipV="1">
            <a:off x="1060450" y="4495800"/>
            <a:ext cx="482600" cy="430213"/>
          </a:xfrm>
          <a:prstGeom prst="line">
            <a:avLst/>
          </a:prstGeom>
          <a:noFill/>
          <a:ln w="50800">
            <a:solidFill>
              <a:schemeClr val="tx1"/>
            </a:solidFill>
            <a:round/>
            <a:headEnd/>
            <a:tailEnd type="triangle" w="med" len="med"/>
          </a:ln>
        </p:spPr>
        <p:txBody>
          <a:bodyPr lIns="0" tIns="27432" rIns="0" bIns="27432"/>
          <a:lstStyle/>
          <a:p>
            <a:endParaRPr lang="en-US"/>
          </a:p>
        </p:txBody>
      </p:sp>
      <p:sp>
        <p:nvSpPr>
          <p:cNvPr id="216075" name="Line 6"/>
          <p:cNvSpPr>
            <a:spLocks noChangeShapeType="1"/>
          </p:cNvSpPr>
          <p:nvPr/>
        </p:nvSpPr>
        <p:spPr bwMode="auto">
          <a:xfrm flipH="1">
            <a:off x="1035050" y="4191000"/>
            <a:ext cx="468313" cy="50800"/>
          </a:xfrm>
          <a:prstGeom prst="line">
            <a:avLst/>
          </a:prstGeom>
          <a:noFill/>
          <a:ln w="50800">
            <a:solidFill>
              <a:schemeClr val="tx1"/>
            </a:solidFill>
            <a:round/>
            <a:headEnd/>
            <a:tailEnd type="triangle" w="med" len="med"/>
          </a:ln>
        </p:spPr>
        <p:txBody>
          <a:bodyPr lIns="0" tIns="27432" rIns="0" bIns="27432"/>
          <a:lstStyle/>
          <a:p>
            <a:endParaRPr lang="en-US"/>
          </a:p>
        </p:txBody>
      </p:sp>
      <p:sp>
        <p:nvSpPr>
          <p:cNvPr id="216076" name="Line 7"/>
          <p:cNvSpPr>
            <a:spLocks noChangeShapeType="1"/>
          </p:cNvSpPr>
          <p:nvPr/>
        </p:nvSpPr>
        <p:spPr bwMode="auto">
          <a:xfrm flipH="1">
            <a:off x="1200150" y="3276600"/>
            <a:ext cx="244475" cy="609600"/>
          </a:xfrm>
          <a:prstGeom prst="line">
            <a:avLst/>
          </a:prstGeom>
          <a:noFill/>
          <a:ln w="50800">
            <a:solidFill>
              <a:schemeClr val="tx1"/>
            </a:solidFill>
            <a:round/>
            <a:headEnd/>
            <a:tailEnd type="triangle" w="med" len="med"/>
          </a:ln>
        </p:spPr>
        <p:txBody>
          <a:bodyPr lIns="0" tIns="27432" rIns="0" bIns="27432"/>
          <a:lstStyle/>
          <a:p>
            <a:endParaRPr lang="en-US"/>
          </a:p>
        </p:txBody>
      </p:sp>
      <p:grpSp>
        <p:nvGrpSpPr>
          <p:cNvPr id="216077" name="Group 25"/>
          <p:cNvGrpSpPr>
            <a:grpSpLocks/>
          </p:cNvGrpSpPr>
          <p:nvPr/>
        </p:nvGrpSpPr>
        <p:grpSpPr bwMode="auto">
          <a:xfrm>
            <a:off x="1403350" y="2962275"/>
            <a:ext cx="1184275" cy="2314575"/>
            <a:chOff x="5250715" y="1276318"/>
            <a:chExt cx="4517800" cy="4473815"/>
          </a:xfrm>
        </p:grpSpPr>
        <p:sp>
          <p:nvSpPr>
            <p:cNvPr id="28" name="Trapezoid 27"/>
            <p:cNvSpPr/>
            <p:nvPr/>
          </p:nvSpPr>
          <p:spPr>
            <a:xfrm>
              <a:off x="5486902" y="5075072"/>
              <a:ext cx="4281613" cy="675061"/>
            </a:xfrm>
            <a:prstGeom prst="trapezoid">
              <a:avLst/>
            </a:prstGeom>
            <a:solidFill>
              <a:srgbClr val="FFFF00"/>
            </a:solidFill>
            <a:ln w="2540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900" dirty="0">
                  <a:solidFill>
                    <a:srgbClr val="000000"/>
                  </a:solidFill>
                  <a:cs typeface="Arial" pitchFamily="34" charset="0"/>
                </a:rPr>
                <a:t>Storage Reservoir</a:t>
              </a:r>
            </a:p>
          </p:txBody>
        </p:sp>
        <p:sp>
          <p:nvSpPr>
            <p:cNvPr id="29" name="Rectangle 28"/>
            <p:cNvSpPr/>
            <p:nvPr/>
          </p:nvSpPr>
          <p:spPr>
            <a:xfrm>
              <a:off x="5583799" y="3270817"/>
              <a:ext cx="3978811" cy="662787"/>
            </a:xfrm>
            <a:prstGeom prst="rect">
              <a:avLst/>
            </a:prstGeom>
            <a:solidFill>
              <a:srgbClr val="FF0000"/>
            </a:solidFill>
            <a:ln w="25400" cap="flat" cmpd="sng" algn="ctr">
              <a:solidFill>
                <a:srgbClr val="0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900" dirty="0">
                  <a:cs typeface="Arial" pitchFamily="34" charset="0"/>
                </a:rPr>
                <a:t>Release and Transport</a:t>
              </a:r>
            </a:p>
          </p:txBody>
        </p:sp>
        <p:sp>
          <p:nvSpPr>
            <p:cNvPr id="30" name="Rounded Rectangle 29"/>
            <p:cNvSpPr/>
            <p:nvPr/>
          </p:nvSpPr>
          <p:spPr>
            <a:xfrm>
              <a:off x="5250715" y="1276318"/>
              <a:ext cx="4160496" cy="1012592"/>
            </a:xfrm>
            <a:prstGeom prst="roundRect">
              <a:avLst/>
            </a:prstGeom>
            <a:solidFill>
              <a:srgbClr val="0000FF"/>
            </a:solidFill>
            <a:ln w="25400" cap="flat" cmpd="sng" algn="ctr">
              <a:solidFill>
                <a:srgbClr val="00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900" dirty="0">
                  <a:cs typeface="Arial" pitchFamily="34" charset="0"/>
                </a:rPr>
                <a:t>Potential Receptors or Impacted Media</a:t>
              </a:r>
            </a:p>
          </p:txBody>
        </p:sp>
      </p:grpSp>
      <p:sp>
        <p:nvSpPr>
          <p:cNvPr id="31" name="TextBox 30"/>
          <p:cNvSpPr txBox="1"/>
          <p:nvPr/>
        </p:nvSpPr>
        <p:spPr>
          <a:xfrm>
            <a:off x="73025" y="639763"/>
            <a:ext cx="2543175" cy="1011237"/>
          </a:xfrm>
          <a:prstGeom prst="rect">
            <a:avLst/>
          </a:prstGeom>
          <a:noFill/>
        </p:spPr>
        <p:txBody>
          <a:bodyPr lIns="25466" tIns="12733" rIns="25466" bIns="12733">
            <a:spAutoFit/>
          </a:bodyPr>
          <a:lstStyle/>
          <a:p>
            <a:pPr>
              <a:defRPr/>
            </a:pPr>
            <a:r>
              <a:rPr lang="en-US" sz="1400" dirty="0">
                <a:solidFill>
                  <a:srgbClr val="000000"/>
                </a:solidFill>
              </a:rPr>
              <a:t>Goals</a:t>
            </a:r>
          </a:p>
          <a:p>
            <a:pPr marL="139268" indent="-128657">
              <a:buFont typeface="Arial" pitchFamily="34" charset="0"/>
              <a:buChar char="•"/>
              <a:defRPr/>
            </a:pPr>
            <a:r>
              <a:rPr lang="en-US" sz="1000" dirty="0">
                <a:solidFill>
                  <a:srgbClr val="000000"/>
                </a:solidFill>
              </a:rPr>
              <a:t>Develop methodology for quantifying risk and potential long-term liability</a:t>
            </a:r>
          </a:p>
          <a:p>
            <a:pPr marL="139268" indent="-128657">
              <a:buFont typeface="Arial" pitchFamily="34" charset="0"/>
              <a:buChar char="•"/>
              <a:defRPr/>
            </a:pPr>
            <a:r>
              <a:rPr lang="en-US" sz="1000" dirty="0">
                <a:solidFill>
                  <a:srgbClr val="000000"/>
                </a:solidFill>
              </a:rPr>
              <a:t>Ensure science base and defensibility</a:t>
            </a:r>
          </a:p>
          <a:p>
            <a:pPr marL="139268" indent="-128657">
              <a:buFont typeface="Arial" pitchFamily="34" charset="0"/>
              <a:buChar char="•"/>
              <a:defRPr/>
            </a:pPr>
            <a:r>
              <a:rPr lang="en-US" sz="1000" dirty="0">
                <a:solidFill>
                  <a:srgbClr val="000000"/>
                </a:solidFill>
              </a:rPr>
              <a:t>Integrate monitoring &amp; mitigation to lower risk</a:t>
            </a:r>
          </a:p>
        </p:txBody>
      </p:sp>
      <p:pic>
        <p:nvPicPr>
          <p:cNvPr id="216079" name="Picture 31" descr="CO2Plume.png"/>
          <p:cNvPicPr>
            <a:picLocks noChangeAspect="1"/>
          </p:cNvPicPr>
          <p:nvPr/>
        </p:nvPicPr>
        <p:blipFill>
          <a:blip r:embed="rId8" cstate="print"/>
          <a:srcRect/>
          <a:stretch>
            <a:fillRect/>
          </a:stretch>
        </p:blipFill>
        <p:spPr bwMode="auto">
          <a:xfrm>
            <a:off x="3419475" y="5081588"/>
            <a:ext cx="1503363" cy="1008062"/>
          </a:xfrm>
          <a:prstGeom prst="rect">
            <a:avLst/>
          </a:prstGeom>
          <a:noFill/>
          <a:ln w="9525">
            <a:noFill/>
            <a:miter lim="800000"/>
            <a:headEnd/>
            <a:tailEnd/>
          </a:ln>
        </p:spPr>
      </p:pic>
      <p:pic>
        <p:nvPicPr>
          <p:cNvPr id="216080" name="Picture 33" descr="pH25yrs.png"/>
          <p:cNvPicPr>
            <a:picLocks noChangeAspect="1"/>
          </p:cNvPicPr>
          <p:nvPr/>
        </p:nvPicPr>
        <p:blipFill>
          <a:blip r:embed="rId9" cstate="print"/>
          <a:srcRect/>
          <a:stretch>
            <a:fillRect/>
          </a:stretch>
        </p:blipFill>
        <p:spPr bwMode="auto">
          <a:xfrm>
            <a:off x="3467100" y="2994025"/>
            <a:ext cx="1433513" cy="511175"/>
          </a:xfrm>
          <a:prstGeom prst="rect">
            <a:avLst/>
          </a:prstGeom>
          <a:noFill/>
          <a:ln w="9525">
            <a:noFill/>
            <a:miter lim="800000"/>
            <a:headEnd/>
            <a:tailEnd/>
          </a:ln>
        </p:spPr>
      </p:pic>
      <p:pic>
        <p:nvPicPr>
          <p:cNvPr id="216081" name="Picture 34" descr="Na25yrs.png"/>
          <p:cNvPicPr>
            <a:picLocks noChangeAspect="1"/>
          </p:cNvPicPr>
          <p:nvPr/>
        </p:nvPicPr>
        <p:blipFill>
          <a:blip r:embed="rId10" cstate="print"/>
          <a:srcRect/>
          <a:stretch>
            <a:fillRect/>
          </a:stretch>
        </p:blipFill>
        <p:spPr bwMode="auto">
          <a:xfrm>
            <a:off x="3457575" y="3511550"/>
            <a:ext cx="1446213" cy="490538"/>
          </a:xfrm>
          <a:prstGeom prst="rect">
            <a:avLst/>
          </a:prstGeom>
          <a:noFill/>
          <a:ln w="9525">
            <a:noFill/>
            <a:miter lim="800000"/>
            <a:headEnd/>
            <a:tailEnd/>
          </a:ln>
        </p:spPr>
      </p:pic>
      <p:sp>
        <p:nvSpPr>
          <p:cNvPr id="216082" name="Rectangle 35"/>
          <p:cNvSpPr>
            <a:spLocks noChangeArrowheads="1"/>
          </p:cNvSpPr>
          <p:nvPr/>
        </p:nvSpPr>
        <p:spPr bwMode="auto">
          <a:xfrm>
            <a:off x="3471863" y="3062288"/>
            <a:ext cx="750887" cy="214312"/>
          </a:xfrm>
          <a:prstGeom prst="rect">
            <a:avLst/>
          </a:prstGeom>
          <a:noFill/>
          <a:ln w="9525">
            <a:noFill/>
            <a:miter lim="800000"/>
            <a:headEnd/>
            <a:tailEnd/>
          </a:ln>
        </p:spPr>
        <p:txBody>
          <a:bodyPr>
            <a:spAutoFit/>
          </a:bodyPr>
          <a:lstStyle/>
          <a:p>
            <a:r>
              <a:rPr lang="en-US" sz="800"/>
              <a:t>pH</a:t>
            </a:r>
          </a:p>
        </p:txBody>
      </p:sp>
      <p:sp>
        <p:nvSpPr>
          <p:cNvPr id="216083" name="Rectangle 36"/>
          <p:cNvSpPr>
            <a:spLocks noChangeArrowheads="1"/>
          </p:cNvSpPr>
          <p:nvPr/>
        </p:nvSpPr>
        <p:spPr bwMode="auto">
          <a:xfrm>
            <a:off x="3446463" y="3614738"/>
            <a:ext cx="922337" cy="215900"/>
          </a:xfrm>
          <a:prstGeom prst="rect">
            <a:avLst/>
          </a:prstGeom>
          <a:noFill/>
          <a:ln w="9525">
            <a:noFill/>
            <a:miter lim="800000"/>
            <a:headEnd/>
            <a:tailEnd/>
          </a:ln>
        </p:spPr>
        <p:txBody>
          <a:bodyPr>
            <a:spAutoFit/>
          </a:bodyPr>
          <a:lstStyle/>
          <a:p>
            <a:r>
              <a:rPr lang="en-US" sz="800"/>
              <a:t>log[a(Na+)]</a:t>
            </a:r>
          </a:p>
        </p:txBody>
      </p:sp>
      <p:sp>
        <p:nvSpPr>
          <p:cNvPr id="216084" name="TextBox 37"/>
          <p:cNvSpPr txBox="1">
            <a:spLocks noChangeArrowheads="1"/>
          </p:cNvSpPr>
          <p:nvPr/>
        </p:nvSpPr>
        <p:spPr bwMode="auto">
          <a:xfrm>
            <a:off x="2624138" y="763588"/>
            <a:ext cx="3081337" cy="225425"/>
          </a:xfrm>
          <a:prstGeom prst="rect">
            <a:avLst/>
          </a:prstGeom>
          <a:noFill/>
          <a:ln w="9525">
            <a:noFill/>
            <a:miter lim="800000"/>
            <a:headEnd/>
            <a:tailEnd/>
          </a:ln>
        </p:spPr>
        <p:txBody>
          <a:bodyPr lIns="25466" tIns="12733" rIns="25466" bIns="12733">
            <a:spAutoFit/>
          </a:bodyPr>
          <a:lstStyle/>
          <a:p>
            <a:pPr algn="ctr"/>
            <a:r>
              <a:rPr lang="en-US" sz="1300">
                <a:solidFill>
                  <a:schemeClr val="tx1"/>
                </a:solidFill>
              </a:rPr>
              <a:t>Risk Profile Quantification</a:t>
            </a:r>
          </a:p>
        </p:txBody>
      </p:sp>
      <p:sp>
        <p:nvSpPr>
          <p:cNvPr id="216085" name="TextBox 38"/>
          <p:cNvSpPr txBox="1">
            <a:spLocks noChangeArrowheads="1"/>
          </p:cNvSpPr>
          <p:nvPr/>
        </p:nvSpPr>
        <p:spPr bwMode="auto">
          <a:xfrm>
            <a:off x="3062288" y="1055688"/>
            <a:ext cx="2513012" cy="441325"/>
          </a:xfrm>
          <a:prstGeom prst="rect">
            <a:avLst/>
          </a:prstGeom>
          <a:noFill/>
          <a:ln w="9525">
            <a:noFill/>
            <a:miter lim="800000"/>
            <a:headEnd/>
            <a:tailEnd/>
          </a:ln>
        </p:spPr>
        <p:txBody>
          <a:bodyPr lIns="25466" tIns="12733" rIns="25466" bIns="12733">
            <a:spAutoFit/>
          </a:bodyPr>
          <a:lstStyle/>
          <a:p>
            <a:r>
              <a:rPr lang="en-US" sz="900"/>
              <a:t>Based on preliminary model of 50-yr injection in target formation, leakage through wellbores, and impact within receptors. </a:t>
            </a:r>
          </a:p>
        </p:txBody>
      </p:sp>
      <p:pic>
        <p:nvPicPr>
          <p:cNvPr id="216086" name="Picture 19"/>
          <p:cNvPicPr>
            <a:picLocks noChangeAspect="1"/>
          </p:cNvPicPr>
          <p:nvPr/>
        </p:nvPicPr>
        <p:blipFill>
          <a:blip r:embed="rId11" cstate="print"/>
          <a:srcRect/>
          <a:stretch>
            <a:fillRect/>
          </a:stretch>
        </p:blipFill>
        <p:spPr bwMode="auto">
          <a:xfrm>
            <a:off x="7140575" y="3571875"/>
            <a:ext cx="1555750" cy="868363"/>
          </a:xfrm>
          <a:prstGeom prst="rect">
            <a:avLst/>
          </a:prstGeom>
          <a:noFill/>
          <a:ln w="9525">
            <a:noFill/>
            <a:miter lim="800000"/>
            <a:headEnd/>
            <a:tailEnd/>
          </a:ln>
        </p:spPr>
      </p:pic>
      <p:sp>
        <p:nvSpPr>
          <p:cNvPr id="216087" name="Rectangle 52"/>
          <p:cNvSpPr>
            <a:spLocks noChangeArrowheads="1"/>
          </p:cNvSpPr>
          <p:nvPr/>
        </p:nvSpPr>
        <p:spPr bwMode="auto">
          <a:xfrm>
            <a:off x="7627938" y="3330575"/>
            <a:ext cx="1490662" cy="230188"/>
          </a:xfrm>
          <a:prstGeom prst="rect">
            <a:avLst/>
          </a:prstGeom>
          <a:noFill/>
          <a:ln w="9525">
            <a:noFill/>
            <a:miter lim="800000"/>
            <a:headEnd/>
            <a:tailEnd/>
          </a:ln>
        </p:spPr>
        <p:txBody>
          <a:bodyPr>
            <a:spAutoFit/>
          </a:bodyPr>
          <a:lstStyle/>
          <a:p>
            <a:r>
              <a:rPr lang="en-US" sz="900">
                <a:solidFill>
                  <a:srgbClr val="000000"/>
                </a:solidFill>
              </a:rPr>
              <a:t>bridging of flow path</a:t>
            </a:r>
            <a:endParaRPr lang="en-US" sz="700">
              <a:solidFill>
                <a:srgbClr val="000000"/>
              </a:solidFill>
            </a:endParaRPr>
          </a:p>
        </p:txBody>
      </p:sp>
      <p:cxnSp>
        <p:nvCxnSpPr>
          <p:cNvPr id="216088" name="Straight Arrow Connector 53"/>
          <p:cNvCxnSpPr>
            <a:cxnSpLocks noChangeShapeType="1"/>
          </p:cNvCxnSpPr>
          <p:nvPr/>
        </p:nvCxnSpPr>
        <p:spPr bwMode="auto">
          <a:xfrm rot="5400000">
            <a:off x="8139113" y="3603625"/>
            <a:ext cx="411162" cy="242888"/>
          </a:xfrm>
          <a:prstGeom prst="straightConnector1">
            <a:avLst/>
          </a:prstGeom>
          <a:noFill/>
          <a:ln w="25400">
            <a:solidFill>
              <a:schemeClr val="tx1"/>
            </a:solidFill>
            <a:round/>
            <a:headEnd/>
            <a:tailEnd type="arrow" w="sm" len="sm"/>
          </a:ln>
        </p:spPr>
      </p:cxnSp>
      <p:cxnSp>
        <p:nvCxnSpPr>
          <p:cNvPr id="216089" name="Straight Arrow Connector 55"/>
          <p:cNvCxnSpPr>
            <a:cxnSpLocks noChangeShapeType="1"/>
          </p:cNvCxnSpPr>
          <p:nvPr/>
        </p:nvCxnSpPr>
        <p:spPr bwMode="auto">
          <a:xfrm rot="10800000" flipV="1">
            <a:off x="7924800" y="3519488"/>
            <a:ext cx="490538" cy="422275"/>
          </a:xfrm>
          <a:prstGeom prst="straightConnector1">
            <a:avLst/>
          </a:prstGeom>
          <a:noFill/>
          <a:ln w="25400">
            <a:solidFill>
              <a:schemeClr val="tx1"/>
            </a:solidFill>
            <a:round/>
            <a:headEnd/>
            <a:tailEnd type="arrow" w="sm" len="sm"/>
          </a:ln>
        </p:spPr>
      </p:cxnSp>
      <p:cxnSp>
        <p:nvCxnSpPr>
          <p:cNvPr id="216090" name="Straight Arrow Connector 57"/>
          <p:cNvCxnSpPr>
            <a:cxnSpLocks noChangeShapeType="1"/>
          </p:cNvCxnSpPr>
          <p:nvPr/>
        </p:nvCxnSpPr>
        <p:spPr bwMode="auto">
          <a:xfrm rot="10800000" flipV="1">
            <a:off x="7762875" y="3519488"/>
            <a:ext cx="566738" cy="417512"/>
          </a:xfrm>
          <a:prstGeom prst="straightConnector1">
            <a:avLst/>
          </a:prstGeom>
          <a:noFill/>
          <a:ln w="25400">
            <a:solidFill>
              <a:schemeClr val="tx1"/>
            </a:solidFill>
            <a:round/>
            <a:headEnd/>
            <a:tailEnd type="arrow" w="sm" len="sm"/>
          </a:ln>
        </p:spPr>
      </p:cxnSp>
      <p:cxnSp>
        <p:nvCxnSpPr>
          <p:cNvPr id="216091" name="Straight Arrow Connector 59"/>
          <p:cNvCxnSpPr>
            <a:cxnSpLocks noChangeShapeType="1"/>
          </p:cNvCxnSpPr>
          <p:nvPr/>
        </p:nvCxnSpPr>
        <p:spPr bwMode="auto">
          <a:xfrm rot="10800000" flipV="1">
            <a:off x="7585075" y="3519488"/>
            <a:ext cx="677863" cy="422275"/>
          </a:xfrm>
          <a:prstGeom prst="straightConnector1">
            <a:avLst/>
          </a:prstGeom>
          <a:noFill/>
          <a:ln w="25400">
            <a:solidFill>
              <a:schemeClr val="tx1"/>
            </a:solidFill>
            <a:round/>
            <a:headEnd/>
            <a:tailEnd type="arrow" w="sm" len="sm"/>
          </a:ln>
        </p:spPr>
      </p:cxnSp>
      <p:pic>
        <p:nvPicPr>
          <p:cNvPr id="216092" name="Picture 46" descr="BensonRiskProfile.png"/>
          <p:cNvPicPr>
            <a:picLocks noChangeAspect="1"/>
          </p:cNvPicPr>
          <p:nvPr/>
        </p:nvPicPr>
        <p:blipFill>
          <a:blip r:embed="rId12" cstate="print"/>
          <a:srcRect/>
          <a:stretch>
            <a:fillRect/>
          </a:stretch>
        </p:blipFill>
        <p:spPr bwMode="auto">
          <a:xfrm>
            <a:off x="114300" y="1754188"/>
            <a:ext cx="1905000" cy="811212"/>
          </a:xfrm>
          <a:prstGeom prst="rect">
            <a:avLst/>
          </a:prstGeom>
          <a:noFill/>
          <a:ln w="9525">
            <a:noFill/>
            <a:miter lim="800000"/>
            <a:headEnd/>
            <a:tailEnd/>
          </a:ln>
        </p:spPr>
      </p:pic>
      <p:sp>
        <p:nvSpPr>
          <p:cNvPr id="216093" name="TextBox 47"/>
          <p:cNvSpPr txBox="1">
            <a:spLocks noChangeArrowheads="1"/>
          </p:cNvSpPr>
          <p:nvPr/>
        </p:nvSpPr>
        <p:spPr bwMode="auto">
          <a:xfrm>
            <a:off x="5722938" y="2978150"/>
            <a:ext cx="3119437" cy="303213"/>
          </a:xfrm>
          <a:prstGeom prst="rect">
            <a:avLst/>
          </a:prstGeom>
          <a:noFill/>
          <a:ln w="9525">
            <a:noFill/>
            <a:miter lim="800000"/>
            <a:headEnd/>
            <a:tailEnd/>
          </a:ln>
        </p:spPr>
        <p:txBody>
          <a:bodyPr lIns="25466" tIns="12733" rIns="25466" bIns="12733">
            <a:spAutoFit/>
          </a:bodyPr>
          <a:lstStyle/>
          <a:p>
            <a:r>
              <a:rPr lang="en-US" sz="900"/>
              <a:t>Rates &amp; mechanisms of alteration of permeability in wellbore cement and caprock fractures due to CO</a:t>
            </a:r>
            <a:r>
              <a:rPr lang="en-US" sz="900" baseline="-25000"/>
              <a:t>2</a:t>
            </a:r>
          </a:p>
        </p:txBody>
      </p:sp>
      <p:grpSp>
        <p:nvGrpSpPr>
          <p:cNvPr id="216094" name="Group 193"/>
          <p:cNvGrpSpPr>
            <a:grpSpLocks/>
          </p:cNvGrpSpPr>
          <p:nvPr/>
        </p:nvGrpSpPr>
        <p:grpSpPr bwMode="auto">
          <a:xfrm>
            <a:off x="840688" y="6518275"/>
            <a:ext cx="654050" cy="320675"/>
            <a:chOff x="5029" y="15021"/>
            <a:chExt cx="4194" cy="1726"/>
          </a:xfrm>
        </p:grpSpPr>
        <p:sp>
          <p:nvSpPr>
            <p:cNvPr id="216128" name="Rectangle 194"/>
            <p:cNvSpPr>
              <a:spLocks noChangeAspect="1" noChangeArrowheads="1"/>
            </p:cNvSpPr>
            <p:nvPr/>
          </p:nvSpPr>
          <p:spPr bwMode="auto">
            <a:xfrm>
              <a:off x="5029" y="15021"/>
              <a:ext cx="4194" cy="1726"/>
            </a:xfrm>
            <a:prstGeom prst="rect">
              <a:avLst/>
            </a:prstGeom>
            <a:solidFill>
              <a:schemeClr val="bg1"/>
            </a:solidFill>
            <a:ln w="12700">
              <a:noFill/>
              <a:miter lim="800000"/>
              <a:headEnd/>
              <a:tailEnd/>
            </a:ln>
          </p:spPr>
          <p:txBody>
            <a:bodyPr wrap="none" anchor="ctr"/>
            <a:lstStyle/>
            <a:p>
              <a:endParaRPr lang="en-US"/>
            </a:p>
          </p:txBody>
        </p:sp>
        <p:pic>
          <p:nvPicPr>
            <p:cNvPr id="216129" name="Picture 195" descr="lalrg"/>
            <p:cNvPicPr>
              <a:picLocks noChangeAspect="1" noChangeArrowheads="1"/>
            </p:cNvPicPr>
            <p:nvPr/>
          </p:nvPicPr>
          <p:blipFill>
            <a:blip r:embed="rId13" cstate="print"/>
            <a:srcRect/>
            <a:stretch>
              <a:fillRect/>
            </a:stretch>
          </p:blipFill>
          <p:spPr bwMode="auto">
            <a:xfrm>
              <a:off x="5196" y="15200"/>
              <a:ext cx="3727" cy="1350"/>
            </a:xfrm>
            <a:prstGeom prst="rect">
              <a:avLst/>
            </a:prstGeom>
            <a:noFill/>
            <a:ln w="9525">
              <a:noFill/>
              <a:miter lim="800000"/>
              <a:headEnd/>
              <a:tailEnd/>
            </a:ln>
          </p:spPr>
        </p:pic>
      </p:grpSp>
      <p:pic>
        <p:nvPicPr>
          <p:cNvPr id="216095" name="Picture 184" descr="75th_logo_300dpi"/>
          <p:cNvPicPr>
            <a:picLocks noChangeAspect="1" noChangeArrowheads="1"/>
          </p:cNvPicPr>
          <p:nvPr/>
        </p:nvPicPr>
        <p:blipFill>
          <a:blip r:embed="rId14" cstate="print"/>
          <a:srcRect l="743" t="3194" r="58556" b="1984"/>
          <a:stretch>
            <a:fillRect/>
          </a:stretch>
        </p:blipFill>
        <p:spPr bwMode="auto">
          <a:xfrm>
            <a:off x="1909075" y="6494463"/>
            <a:ext cx="439738" cy="363537"/>
          </a:xfrm>
          <a:prstGeom prst="rect">
            <a:avLst/>
          </a:prstGeom>
          <a:noFill/>
          <a:ln w="9525">
            <a:noFill/>
            <a:miter lim="800000"/>
            <a:headEnd/>
            <a:tailEnd/>
          </a:ln>
        </p:spPr>
      </p:pic>
      <p:pic>
        <p:nvPicPr>
          <p:cNvPr id="216096" name="Picture 56" descr="pHlinearshort.png"/>
          <p:cNvPicPr>
            <a:picLocks noChangeAspect="1"/>
          </p:cNvPicPr>
          <p:nvPr/>
        </p:nvPicPr>
        <p:blipFill>
          <a:blip r:embed="rId15" cstate="print"/>
          <a:srcRect/>
          <a:stretch>
            <a:fillRect/>
          </a:stretch>
        </p:blipFill>
        <p:spPr bwMode="auto">
          <a:xfrm>
            <a:off x="2922588" y="1692275"/>
            <a:ext cx="1184275" cy="666750"/>
          </a:xfrm>
          <a:prstGeom prst="rect">
            <a:avLst/>
          </a:prstGeom>
          <a:noFill/>
          <a:ln w="9525">
            <a:noFill/>
            <a:miter lim="800000"/>
            <a:headEnd/>
            <a:tailEnd/>
          </a:ln>
        </p:spPr>
      </p:pic>
      <p:pic>
        <p:nvPicPr>
          <p:cNvPr id="216097" name="Picture 57" descr="TDSlinearshort.png"/>
          <p:cNvPicPr>
            <a:picLocks noChangeAspect="1"/>
          </p:cNvPicPr>
          <p:nvPr/>
        </p:nvPicPr>
        <p:blipFill>
          <a:blip r:embed="rId16" cstate="print"/>
          <a:srcRect/>
          <a:stretch>
            <a:fillRect/>
          </a:stretch>
        </p:blipFill>
        <p:spPr bwMode="auto">
          <a:xfrm>
            <a:off x="4140200" y="1628775"/>
            <a:ext cx="1179513" cy="712788"/>
          </a:xfrm>
          <a:prstGeom prst="rect">
            <a:avLst/>
          </a:prstGeom>
          <a:noFill/>
          <a:ln w="9525">
            <a:noFill/>
            <a:miter lim="800000"/>
            <a:headEnd/>
            <a:tailEnd/>
          </a:ln>
        </p:spPr>
      </p:pic>
      <p:sp>
        <p:nvSpPr>
          <p:cNvPr id="216098" name="TextBox 58"/>
          <p:cNvSpPr txBox="1">
            <a:spLocks noChangeArrowheads="1"/>
          </p:cNvSpPr>
          <p:nvPr/>
        </p:nvSpPr>
        <p:spPr bwMode="auto">
          <a:xfrm flipH="1">
            <a:off x="4495800" y="1863725"/>
            <a:ext cx="471488" cy="209550"/>
          </a:xfrm>
          <a:prstGeom prst="rect">
            <a:avLst/>
          </a:prstGeom>
          <a:noFill/>
          <a:ln w="9525">
            <a:noFill/>
            <a:miter lim="800000"/>
            <a:headEnd/>
            <a:tailEnd/>
          </a:ln>
        </p:spPr>
        <p:txBody>
          <a:bodyPr lIns="25466" tIns="12733" rIns="25466" bIns="12733">
            <a:spAutoFit/>
          </a:bodyPr>
          <a:lstStyle/>
          <a:p>
            <a:r>
              <a:rPr lang="en-US" sz="1200">
                <a:solidFill>
                  <a:srgbClr val="00B050"/>
                </a:solidFill>
              </a:rPr>
              <a:t>TDS</a:t>
            </a:r>
          </a:p>
        </p:txBody>
      </p:sp>
      <p:sp>
        <p:nvSpPr>
          <p:cNvPr id="216099" name="TextBox 59"/>
          <p:cNvSpPr txBox="1">
            <a:spLocks noChangeArrowheads="1"/>
          </p:cNvSpPr>
          <p:nvPr/>
        </p:nvSpPr>
        <p:spPr bwMode="auto">
          <a:xfrm flipH="1">
            <a:off x="3255963" y="1674813"/>
            <a:ext cx="301625" cy="211137"/>
          </a:xfrm>
          <a:prstGeom prst="rect">
            <a:avLst/>
          </a:prstGeom>
          <a:noFill/>
          <a:ln w="9525">
            <a:noFill/>
            <a:miter lim="800000"/>
            <a:headEnd/>
            <a:tailEnd/>
          </a:ln>
        </p:spPr>
        <p:txBody>
          <a:bodyPr lIns="25466" tIns="12733" rIns="25466" bIns="12733">
            <a:spAutoFit/>
          </a:bodyPr>
          <a:lstStyle/>
          <a:p>
            <a:r>
              <a:rPr lang="en-US" sz="1200">
                <a:solidFill>
                  <a:srgbClr val="00B050"/>
                </a:solidFill>
              </a:rPr>
              <a:t>pH</a:t>
            </a:r>
          </a:p>
        </p:txBody>
      </p:sp>
      <p:sp>
        <p:nvSpPr>
          <p:cNvPr id="216100" name="TextBox 60"/>
          <p:cNvSpPr txBox="1">
            <a:spLocks noChangeArrowheads="1"/>
          </p:cNvSpPr>
          <p:nvPr/>
        </p:nvSpPr>
        <p:spPr bwMode="auto">
          <a:xfrm flipH="1">
            <a:off x="1063625" y="1677988"/>
            <a:ext cx="1006475" cy="241300"/>
          </a:xfrm>
          <a:prstGeom prst="rect">
            <a:avLst/>
          </a:prstGeom>
          <a:solidFill>
            <a:schemeClr val="bg1"/>
          </a:solidFill>
          <a:ln w="9525">
            <a:noFill/>
            <a:miter lim="800000"/>
            <a:headEnd/>
            <a:tailEnd/>
          </a:ln>
        </p:spPr>
        <p:txBody>
          <a:bodyPr lIns="25466" tIns="12733" rIns="25466" bIns="12733">
            <a:spAutoFit/>
          </a:bodyPr>
          <a:lstStyle/>
          <a:p>
            <a:r>
              <a:rPr lang="en-US" sz="700">
                <a:solidFill>
                  <a:srgbClr val="00B050"/>
                </a:solidFill>
              </a:rPr>
              <a:t>schematic risk profile (after Benson, 2007)</a:t>
            </a:r>
          </a:p>
        </p:txBody>
      </p:sp>
      <p:sp>
        <p:nvSpPr>
          <p:cNvPr id="64" name="Chevron 63"/>
          <p:cNvSpPr/>
          <p:nvPr/>
        </p:nvSpPr>
        <p:spPr>
          <a:xfrm>
            <a:off x="2082800" y="1892300"/>
            <a:ext cx="609600" cy="279400"/>
          </a:xfrm>
          <a:prstGeom prst="chevron">
            <a:avLst>
              <a:gd name="adj" fmla="val 34936"/>
            </a:avLst>
          </a:prstGeom>
          <a:noFill/>
          <a:ln w="9525" cap="flat" cmpd="sng" algn="ctr">
            <a:solidFill>
              <a:schemeClr val="tx1">
                <a:lumMod val="50000"/>
                <a:lumOff val="50000"/>
              </a:schemeClr>
            </a:solidFill>
            <a:prstDash val="sysDash"/>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sp>
        <p:nvSpPr>
          <p:cNvPr id="216102" name="Up Arrow 64"/>
          <p:cNvSpPr>
            <a:spLocks noChangeArrowheads="1"/>
          </p:cNvSpPr>
          <p:nvPr/>
        </p:nvSpPr>
        <p:spPr bwMode="auto">
          <a:xfrm>
            <a:off x="4073525" y="4672013"/>
            <a:ext cx="239713" cy="79375"/>
          </a:xfrm>
          <a:prstGeom prst="upArrow">
            <a:avLst>
              <a:gd name="adj1" fmla="val 50000"/>
              <a:gd name="adj2" fmla="val 50000"/>
            </a:avLst>
          </a:prstGeom>
          <a:solidFill>
            <a:srgbClr val="FFFF00"/>
          </a:solidFill>
          <a:ln w="9525">
            <a:solidFill>
              <a:schemeClr val="tx1"/>
            </a:solidFill>
            <a:round/>
            <a:headEnd/>
            <a:tailEnd/>
          </a:ln>
        </p:spPr>
        <p:txBody>
          <a:bodyPr lIns="0" tIns="7640" rIns="0" bIns="7640"/>
          <a:lstStyle/>
          <a:p>
            <a:pPr marL="95250" indent="-95250" defTabSz="254000"/>
            <a:endParaRPr lang="en-US" sz="400"/>
          </a:p>
        </p:txBody>
      </p:sp>
      <p:sp>
        <p:nvSpPr>
          <p:cNvPr id="216103" name="TextBox 66"/>
          <p:cNvSpPr txBox="1">
            <a:spLocks noChangeArrowheads="1"/>
          </p:cNvSpPr>
          <p:nvPr/>
        </p:nvSpPr>
        <p:spPr bwMode="auto">
          <a:xfrm>
            <a:off x="5905500" y="738188"/>
            <a:ext cx="2971800" cy="225425"/>
          </a:xfrm>
          <a:prstGeom prst="rect">
            <a:avLst/>
          </a:prstGeom>
          <a:noFill/>
          <a:ln w="9525">
            <a:noFill/>
            <a:miter lim="800000"/>
            <a:headEnd/>
            <a:tailEnd/>
          </a:ln>
        </p:spPr>
        <p:txBody>
          <a:bodyPr lIns="25466" tIns="12733" rIns="25466" bIns="12733">
            <a:spAutoFit/>
          </a:bodyPr>
          <a:lstStyle/>
          <a:p>
            <a:pPr algn="ctr"/>
            <a:r>
              <a:rPr lang="en-US" sz="1300">
                <a:solidFill>
                  <a:schemeClr val="tx1"/>
                </a:solidFill>
              </a:rPr>
              <a:t>Science Base to Reduce Uncertainty</a:t>
            </a:r>
          </a:p>
        </p:txBody>
      </p:sp>
      <p:pic>
        <p:nvPicPr>
          <p:cNvPr id="216104" name="Picture 41"/>
          <p:cNvPicPr>
            <a:picLocks noChangeAspect="1"/>
          </p:cNvPicPr>
          <p:nvPr/>
        </p:nvPicPr>
        <p:blipFill>
          <a:blip r:embed="rId17" cstate="print"/>
          <a:srcRect/>
          <a:stretch>
            <a:fillRect/>
          </a:stretch>
        </p:blipFill>
        <p:spPr bwMode="auto">
          <a:xfrm>
            <a:off x="5664200" y="3687763"/>
            <a:ext cx="409575" cy="908050"/>
          </a:xfrm>
          <a:prstGeom prst="rect">
            <a:avLst/>
          </a:prstGeom>
          <a:noFill/>
          <a:ln w="9525">
            <a:solidFill>
              <a:schemeClr val="tx1"/>
            </a:solidFill>
            <a:miter lim="800000"/>
            <a:headEnd/>
            <a:tailEnd/>
          </a:ln>
        </p:spPr>
      </p:pic>
      <p:pic>
        <p:nvPicPr>
          <p:cNvPr id="70" name="Picture 69" descr="Side1-GreyMesh-DoubleSpeed.gif"/>
          <p:cNvPicPr>
            <a:picLocks noChangeAspect="1"/>
          </p:cNvPicPr>
          <p:nvPr/>
        </p:nvPicPr>
        <p:blipFill>
          <a:blip r:embed="rId18" cstate="print"/>
          <a:stretch>
            <a:fillRect/>
          </a:stretch>
        </p:blipFill>
        <p:spPr>
          <a:xfrm rot="20731178">
            <a:off x="7037388" y="5064125"/>
            <a:ext cx="1609725" cy="449263"/>
          </a:xfrm>
          <a:prstGeom prst="rect">
            <a:avLst/>
          </a:prstGeom>
          <a:ln>
            <a:solidFill>
              <a:schemeClr val="bg2">
                <a:lumMod val="60000"/>
                <a:lumOff val="40000"/>
              </a:schemeClr>
            </a:solidFill>
          </a:ln>
        </p:spPr>
      </p:pic>
      <p:sp>
        <p:nvSpPr>
          <p:cNvPr id="216106" name="Text Box 30"/>
          <p:cNvSpPr txBox="1">
            <a:spLocks noChangeArrowheads="1"/>
          </p:cNvSpPr>
          <p:nvPr/>
        </p:nvSpPr>
        <p:spPr bwMode="auto">
          <a:xfrm>
            <a:off x="6959600" y="5583238"/>
            <a:ext cx="1917700" cy="708025"/>
          </a:xfrm>
          <a:prstGeom prst="rect">
            <a:avLst/>
          </a:prstGeom>
          <a:noFill/>
          <a:ln w="9525">
            <a:noFill/>
            <a:miter lim="800000"/>
            <a:headEnd/>
            <a:tailEnd/>
          </a:ln>
        </p:spPr>
        <p:txBody>
          <a:bodyPr lIns="0" tIns="7640" rIns="0" bIns="7640">
            <a:spAutoFit/>
          </a:bodyPr>
          <a:lstStyle/>
          <a:p>
            <a:r>
              <a:rPr lang="en-US" sz="900">
                <a:solidFill>
                  <a:schemeClr val="tx1"/>
                </a:solidFill>
              </a:rPr>
              <a:t>Simulations with real geometries at of pores and fractures (from CT) allow determination of flow dynamics and scaling relations (for permeability).</a:t>
            </a:r>
          </a:p>
        </p:txBody>
      </p:sp>
      <p:sp>
        <p:nvSpPr>
          <p:cNvPr id="216107" name="TextBox 71"/>
          <p:cNvSpPr txBox="1">
            <a:spLocks noChangeArrowheads="1"/>
          </p:cNvSpPr>
          <p:nvPr/>
        </p:nvSpPr>
        <p:spPr bwMode="auto">
          <a:xfrm>
            <a:off x="5789613" y="4637088"/>
            <a:ext cx="2986087" cy="301625"/>
          </a:xfrm>
          <a:prstGeom prst="rect">
            <a:avLst/>
          </a:prstGeom>
          <a:noFill/>
          <a:ln w="9525">
            <a:noFill/>
            <a:miter lim="800000"/>
            <a:headEnd/>
            <a:tailEnd/>
          </a:ln>
        </p:spPr>
        <p:txBody>
          <a:bodyPr lIns="25466" tIns="12733" rIns="25466" bIns="12733">
            <a:spAutoFit/>
          </a:bodyPr>
          <a:lstStyle/>
          <a:p>
            <a:r>
              <a:rPr lang="en-US" sz="900"/>
              <a:t>Elucidation of key pore-scale phenomena (e.g., residual trapping, changes in permeability)</a:t>
            </a:r>
            <a:endParaRPr lang="en-US" sz="900" baseline="-25000"/>
          </a:p>
        </p:txBody>
      </p:sp>
      <p:sp>
        <p:nvSpPr>
          <p:cNvPr id="216108" name="Up Arrow 74"/>
          <p:cNvSpPr>
            <a:spLocks noChangeArrowheads="1"/>
          </p:cNvSpPr>
          <p:nvPr/>
        </p:nvSpPr>
        <p:spPr bwMode="auto">
          <a:xfrm rot="-5400000">
            <a:off x="5386388" y="5186363"/>
            <a:ext cx="144462" cy="309562"/>
          </a:xfrm>
          <a:prstGeom prst="upArrow">
            <a:avLst>
              <a:gd name="adj1" fmla="val 50000"/>
              <a:gd name="adj2" fmla="val 49970"/>
            </a:avLst>
          </a:prstGeom>
          <a:solidFill>
            <a:srgbClr val="008000"/>
          </a:solidFill>
          <a:ln w="9525">
            <a:solidFill>
              <a:schemeClr val="tx1"/>
            </a:solidFill>
            <a:round/>
            <a:headEnd/>
            <a:tailEnd/>
          </a:ln>
        </p:spPr>
        <p:txBody>
          <a:bodyPr lIns="0" tIns="7640" rIns="0" bIns="7640"/>
          <a:lstStyle/>
          <a:p>
            <a:pPr marL="95250" indent="-95250" defTabSz="254000"/>
            <a:endParaRPr lang="en-US" sz="400"/>
          </a:p>
        </p:txBody>
      </p:sp>
      <p:sp>
        <p:nvSpPr>
          <p:cNvPr id="76" name="Up Arrow 75"/>
          <p:cNvSpPr/>
          <p:nvPr/>
        </p:nvSpPr>
        <p:spPr bwMode="auto">
          <a:xfrm rot="16200000">
            <a:off x="5386799" y="4178622"/>
            <a:ext cx="144105" cy="308957"/>
          </a:xfrm>
          <a:prstGeom prst="upArrow">
            <a:avLst/>
          </a:prstGeom>
          <a:solidFill>
            <a:srgbClr val="008000"/>
          </a:solidFill>
          <a:ln w="9525" cap="flat" cmpd="sng" algn="ctr">
            <a:solidFill>
              <a:schemeClr val="tx1"/>
            </a:solidFill>
            <a:prstDash val="solid"/>
            <a:round/>
            <a:headEnd type="none" w="med" len="med"/>
            <a:tailEnd type="none" w="med" len="med"/>
          </a:ln>
          <a:effectLst/>
          <a:scene3d>
            <a:camera prst="orthographicFront">
              <a:rot lat="0" lon="0" rev="1200000"/>
            </a:camera>
            <a:lightRig rig="threePt" dir="t"/>
          </a:scene3d>
        </p:spPr>
        <p:txBody>
          <a:bodyPr lIns="0" tIns="7640" rIns="0" bIns="7640"/>
          <a:lstStyle/>
          <a:p>
            <a:pPr marL="95498" indent="-95498" defTabSz="254660">
              <a:defRPr/>
            </a:pPr>
            <a:endParaRPr lang="en-US" sz="400" dirty="0"/>
          </a:p>
        </p:txBody>
      </p:sp>
      <p:sp>
        <p:nvSpPr>
          <p:cNvPr id="216110" name="TextBox 77"/>
          <p:cNvSpPr txBox="1">
            <a:spLocks noChangeArrowheads="1"/>
          </p:cNvSpPr>
          <p:nvPr/>
        </p:nvSpPr>
        <p:spPr bwMode="auto">
          <a:xfrm>
            <a:off x="5969000" y="979488"/>
            <a:ext cx="2873375" cy="301625"/>
          </a:xfrm>
          <a:prstGeom prst="rect">
            <a:avLst/>
          </a:prstGeom>
          <a:noFill/>
          <a:ln w="9525">
            <a:noFill/>
            <a:miter lim="800000"/>
            <a:headEnd/>
            <a:tailEnd/>
          </a:ln>
        </p:spPr>
        <p:txBody>
          <a:bodyPr lIns="25466" tIns="12733" rIns="25466" bIns="12733">
            <a:spAutoFit/>
          </a:bodyPr>
          <a:lstStyle/>
          <a:p>
            <a:r>
              <a:rPr lang="en-US" sz="900"/>
              <a:t>Coupling of field, experiment, and theory to determine controls on aquifers geochemistry</a:t>
            </a:r>
            <a:endParaRPr lang="en-US" sz="900" baseline="-25000"/>
          </a:p>
        </p:txBody>
      </p:sp>
      <p:sp>
        <p:nvSpPr>
          <p:cNvPr id="216111" name="Line 6"/>
          <p:cNvSpPr>
            <a:spLocks noChangeShapeType="1"/>
          </p:cNvSpPr>
          <p:nvPr/>
        </p:nvSpPr>
        <p:spPr bwMode="auto">
          <a:xfrm flipH="1">
            <a:off x="8586788" y="2065338"/>
            <a:ext cx="203200" cy="195262"/>
          </a:xfrm>
          <a:prstGeom prst="line">
            <a:avLst/>
          </a:prstGeom>
          <a:noFill/>
          <a:ln w="28575">
            <a:solidFill>
              <a:schemeClr val="bg1"/>
            </a:solidFill>
            <a:round/>
            <a:headEnd type="triangle" w="med" len="med"/>
            <a:tailEnd/>
          </a:ln>
        </p:spPr>
        <p:txBody>
          <a:bodyPr/>
          <a:lstStyle/>
          <a:p>
            <a:endParaRPr lang="en-US"/>
          </a:p>
        </p:txBody>
      </p:sp>
      <p:sp>
        <p:nvSpPr>
          <p:cNvPr id="216112" name="Line 7"/>
          <p:cNvSpPr>
            <a:spLocks noChangeShapeType="1"/>
          </p:cNvSpPr>
          <p:nvPr/>
        </p:nvSpPr>
        <p:spPr bwMode="auto">
          <a:xfrm flipH="1" flipV="1">
            <a:off x="8093075" y="1849438"/>
            <a:ext cx="269875" cy="387350"/>
          </a:xfrm>
          <a:prstGeom prst="line">
            <a:avLst/>
          </a:prstGeom>
          <a:noFill/>
          <a:ln w="28575">
            <a:solidFill>
              <a:schemeClr val="bg1"/>
            </a:solidFill>
            <a:round/>
            <a:headEnd/>
            <a:tailEnd type="triangle" w="med" len="med"/>
          </a:ln>
        </p:spPr>
        <p:txBody>
          <a:bodyPr/>
          <a:lstStyle/>
          <a:p>
            <a:endParaRPr lang="en-US"/>
          </a:p>
        </p:txBody>
      </p:sp>
      <p:sp>
        <p:nvSpPr>
          <p:cNvPr id="216113" name="Text Box 8"/>
          <p:cNvSpPr txBox="1">
            <a:spLocks noChangeArrowheads="1"/>
          </p:cNvSpPr>
          <p:nvPr/>
        </p:nvSpPr>
        <p:spPr bwMode="auto">
          <a:xfrm>
            <a:off x="8275638" y="2160588"/>
            <a:ext cx="563562" cy="307975"/>
          </a:xfrm>
          <a:prstGeom prst="rect">
            <a:avLst/>
          </a:prstGeom>
          <a:noFill/>
          <a:ln w="9525">
            <a:noFill/>
            <a:miter lim="800000"/>
            <a:headEnd/>
            <a:tailEnd/>
          </a:ln>
        </p:spPr>
        <p:txBody>
          <a:bodyPr>
            <a:spAutoFit/>
          </a:bodyPr>
          <a:lstStyle/>
          <a:p>
            <a:pPr>
              <a:spcBef>
                <a:spcPct val="50000"/>
              </a:spcBef>
            </a:pPr>
            <a:r>
              <a:rPr lang="en-US" sz="700">
                <a:solidFill>
                  <a:srgbClr val="000000"/>
                </a:solidFill>
              </a:rPr>
              <a:t>Clay coating</a:t>
            </a:r>
          </a:p>
        </p:txBody>
      </p:sp>
      <p:sp>
        <p:nvSpPr>
          <p:cNvPr id="216114" name="Rectangle 89"/>
          <p:cNvSpPr>
            <a:spLocks noChangeArrowheads="1"/>
          </p:cNvSpPr>
          <p:nvPr/>
        </p:nvSpPr>
        <p:spPr bwMode="auto">
          <a:xfrm>
            <a:off x="2976563" y="4784725"/>
            <a:ext cx="2413000" cy="368300"/>
          </a:xfrm>
          <a:prstGeom prst="rect">
            <a:avLst/>
          </a:prstGeom>
          <a:noFill/>
          <a:ln w="9525">
            <a:noFill/>
            <a:miter lim="800000"/>
            <a:headEnd/>
            <a:tailEnd/>
          </a:ln>
        </p:spPr>
        <p:txBody>
          <a:bodyPr>
            <a:spAutoFit/>
          </a:bodyPr>
          <a:lstStyle/>
          <a:p>
            <a:pPr algn="ctr"/>
            <a:r>
              <a:rPr lang="en-US" sz="900">
                <a:ea typeface="ＭＳ Ｐゴシック"/>
                <a:cs typeface="ＭＳ Ｐゴシック"/>
              </a:rPr>
              <a:t>Reservoir Simulators</a:t>
            </a:r>
          </a:p>
          <a:p>
            <a:pPr algn="ctr"/>
            <a:r>
              <a:rPr lang="en-US" sz="900">
                <a:ea typeface="ＭＳ Ｐゴシック"/>
                <a:cs typeface="ＭＳ Ｐゴシック"/>
              </a:rPr>
              <a:t>for Pressures, Saturations, …</a:t>
            </a:r>
            <a:endParaRPr lang="en-US" sz="900"/>
          </a:p>
        </p:txBody>
      </p:sp>
      <p:sp>
        <p:nvSpPr>
          <p:cNvPr id="216115" name="Rectangle 90"/>
          <p:cNvSpPr>
            <a:spLocks noChangeArrowheads="1"/>
          </p:cNvSpPr>
          <p:nvPr/>
        </p:nvSpPr>
        <p:spPr bwMode="auto">
          <a:xfrm>
            <a:off x="2976563" y="2671763"/>
            <a:ext cx="2413000" cy="369887"/>
          </a:xfrm>
          <a:prstGeom prst="rect">
            <a:avLst/>
          </a:prstGeom>
          <a:noFill/>
          <a:ln w="9525">
            <a:noFill/>
            <a:miter lim="800000"/>
            <a:headEnd/>
            <a:tailEnd/>
          </a:ln>
        </p:spPr>
        <p:txBody>
          <a:bodyPr>
            <a:spAutoFit/>
          </a:bodyPr>
          <a:lstStyle/>
          <a:p>
            <a:pPr algn="ctr"/>
            <a:r>
              <a:rPr lang="en-US" sz="900">
                <a:ea typeface="ＭＳ Ｐゴシック"/>
                <a:cs typeface="ＭＳ Ｐゴシック"/>
              </a:rPr>
              <a:t>Reactive-Flow Simulators</a:t>
            </a:r>
          </a:p>
          <a:p>
            <a:pPr algn="ctr"/>
            <a:r>
              <a:rPr lang="en-US" sz="900">
                <a:ea typeface="ＭＳ Ｐゴシック"/>
                <a:cs typeface="ＭＳ Ｐゴシック"/>
              </a:rPr>
              <a:t>for Groundwater Geochemistry</a:t>
            </a:r>
            <a:endParaRPr lang="en-US" sz="900"/>
          </a:p>
        </p:txBody>
      </p:sp>
      <p:sp>
        <p:nvSpPr>
          <p:cNvPr id="92" name="Rectangle 91"/>
          <p:cNvSpPr/>
          <p:nvPr/>
        </p:nvSpPr>
        <p:spPr>
          <a:xfrm>
            <a:off x="3171825" y="4233863"/>
            <a:ext cx="2035175" cy="387350"/>
          </a:xfrm>
          <a:prstGeom prst="rect">
            <a:avLst/>
          </a:prstGeom>
          <a:noFill/>
          <a:ln w="3810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cs typeface="Arial" pitchFamily="34" charset="0"/>
            </a:endParaRPr>
          </a:p>
        </p:txBody>
      </p:sp>
      <p:sp>
        <p:nvSpPr>
          <p:cNvPr id="216117" name="Rectangle 92"/>
          <p:cNvSpPr>
            <a:spLocks noChangeArrowheads="1"/>
          </p:cNvSpPr>
          <p:nvPr/>
        </p:nvSpPr>
        <p:spPr bwMode="auto">
          <a:xfrm>
            <a:off x="2992438" y="4260850"/>
            <a:ext cx="2414587" cy="369888"/>
          </a:xfrm>
          <a:prstGeom prst="rect">
            <a:avLst/>
          </a:prstGeom>
          <a:noFill/>
          <a:ln w="9525">
            <a:noFill/>
            <a:miter lim="800000"/>
            <a:headEnd/>
            <a:tailEnd/>
          </a:ln>
        </p:spPr>
        <p:txBody>
          <a:bodyPr>
            <a:spAutoFit/>
          </a:bodyPr>
          <a:lstStyle/>
          <a:p>
            <a:pPr algn="ctr"/>
            <a:r>
              <a:rPr lang="en-US" sz="900">
                <a:ea typeface="ＭＳ Ｐゴシック"/>
                <a:cs typeface="ＭＳ Ｐゴシック"/>
              </a:rPr>
              <a:t>Simulators, Analytical Expressions </a:t>
            </a:r>
          </a:p>
          <a:p>
            <a:pPr algn="ctr"/>
            <a:r>
              <a:rPr lang="en-US" sz="900">
                <a:ea typeface="ＭＳ Ｐゴシック"/>
                <a:cs typeface="ＭＳ Ｐゴシック"/>
              </a:rPr>
              <a:t>for Release and Transport</a:t>
            </a:r>
            <a:endParaRPr lang="en-US" sz="900"/>
          </a:p>
        </p:txBody>
      </p:sp>
      <p:sp>
        <p:nvSpPr>
          <p:cNvPr id="216118" name="Up Arrow 93"/>
          <p:cNvSpPr>
            <a:spLocks noChangeArrowheads="1"/>
          </p:cNvSpPr>
          <p:nvPr/>
        </p:nvSpPr>
        <p:spPr bwMode="auto">
          <a:xfrm>
            <a:off x="4073525" y="4114800"/>
            <a:ext cx="239713" cy="77788"/>
          </a:xfrm>
          <a:prstGeom prst="upArrow">
            <a:avLst>
              <a:gd name="adj1" fmla="val 50000"/>
              <a:gd name="adj2" fmla="val 50000"/>
            </a:avLst>
          </a:prstGeom>
          <a:solidFill>
            <a:srgbClr val="FFFF00"/>
          </a:solidFill>
          <a:ln w="9525">
            <a:solidFill>
              <a:schemeClr val="tx1"/>
            </a:solidFill>
            <a:round/>
            <a:headEnd/>
            <a:tailEnd/>
          </a:ln>
        </p:spPr>
        <p:txBody>
          <a:bodyPr lIns="0" tIns="7640" rIns="0" bIns="7640"/>
          <a:lstStyle/>
          <a:p>
            <a:pPr marL="95250" indent="-95250" defTabSz="254000"/>
            <a:endParaRPr lang="en-US" sz="400"/>
          </a:p>
        </p:txBody>
      </p:sp>
      <p:sp>
        <p:nvSpPr>
          <p:cNvPr id="101" name="Up Arrow 100"/>
          <p:cNvSpPr/>
          <p:nvPr/>
        </p:nvSpPr>
        <p:spPr bwMode="auto">
          <a:xfrm rot="16200000">
            <a:off x="5386799" y="2652492"/>
            <a:ext cx="144105" cy="308957"/>
          </a:xfrm>
          <a:prstGeom prst="upArrow">
            <a:avLst/>
          </a:prstGeom>
          <a:solidFill>
            <a:srgbClr val="008000"/>
          </a:solidFill>
          <a:ln w="9525" cap="flat" cmpd="sng" algn="ctr">
            <a:solidFill>
              <a:schemeClr val="tx1"/>
            </a:solidFill>
            <a:prstDash val="solid"/>
            <a:round/>
            <a:headEnd type="none" w="med" len="med"/>
            <a:tailEnd type="none" w="med" len="med"/>
          </a:ln>
          <a:effectLst/>
          <a:scene3d>
            <a:camera prst="orthographicFront">
              <a:rot lat="0" lon="0" rev="1200000"/>
            </a:camera>
            <a:lightRig rig="threePt" dir="t"/>
          </a:scene3d>
        </p:spPr>
        <p:txBody>
          <a:bodyPr lIns="0" tIns="7640" rIns="0" bIns="7640"/>
          <a:lstStyle/>
          <a:p>
            <a:pPr marL="95498" indent="-95498" defTabSz="254660">
              <a:defRPr/>
            </a:pPr>
            <a:endParaRPr lang="en-US" sz="400" dirty="0"/>
          </a:p>
        </p:txBody>
      </p:sp>
      <p:sp>
        <p:nvSpPr>
          <p:cNvPr id="216120" name="Up Arrow 101"/>
          <p:cNvSpPr>
            <a:spLocks noChangeArrowheads="1"/>
          </p:cNvSpPr>
          <p:nvPr/>
        </p:nvSpPr>
        <p:spPr bwMode="auto">
          <a:xfrm>
            <a:off x="4067175" y="2482850"/>
            <a:ext cx="239713" cy="77788"/>
          </a:xfrm>
          <a:prstGeom prst="upArrow">
            <a:avLst>
              <a:gd name="adj1" fmla="val 50000"/>
              <a:gd name="adj2" fmla="val 50000"/>
            </a:avLst>
          </a:prstGeom>
          <a:solidFill>
            <a:srgbClr val="FFFF00"/>
          </a:solidFill>
          <a:ln w="9525">
            <a:solidFill>
              <a:schemeClr val="tx1"/>
            </a:solidFill>
            <a:round/>
            <a:headEnd/>
            <a:tailEnd/>
          </a:ln>
        </p:spPr>
        <p:txBody>
          <a:bodyPr lIns="0" tIns="7640" rIns="0" bIns="7640"/>
          <a:lstStyle/>
          <a:p>
            <a:pPr marL="95250" indent="-95250" defTabSz="254000"/>
            <a:endParaRPr lang="en-US" sz="400"/>
          </a:p>
        </p:txBody>
      </p:sp>
      <p:sp>
        <p:nvSpPr>
          <p:cNvPr id="216121" name="Rectangle 103"/>
          <p:cNvSpPr>
            <a:spLocks noChangeArrowheads="1"/>
          </p:cNvSpPr>
          <p:nvPr/>
        </p:nvSpPr>
        <p:spPr bwMode="auto">
          <a:xfrm rot="-5400000">
            <a:off x="973932" y="4306093"/>
            <a:ext cx="3689350" cy="246063"/>
          </a:xfrm>
          <a:prstGeom prst="rect">
            <a:avLst/>
          </a:prstGeom>
          <a:noFill/>
          <a:ln w="9525">
            <a:noFill/>
            <a:miter lim="800000"/>
            <a:headEnd/>
            <a:tailEnd/>
          </a:ln>
        </p:spPr>
        <p:txBody>
          <a:bodyPr>
            <a:spAutoFit/>
          </a:bodyPr>
          <a:lstStyle/>
          <a:p>
            <a:pPr algn="ctr"/>
            <a:r>
              <a:rPr lang="en-US" sz="1000" i="0">
                <a:solidFill>
                  <a:schemeClr val="tx1"/>
                </a:solidFill>
                <a:ea typeface="ＭＳ Ｐゴシック"/>
                <a:cs typeface="ＭＳ Ｐゴシック"/>
              </a:rPr>
              <a:t>Integrated Assessment Model for Risk Assessment</a:t>
            </a:r>
            <a:endParaRPr lang="en-US" sz="1000" i="0">
              <a:solidFill>
                <a:schemeClr val="tx1"/>
              </a:solidFill>
            </a:endParaRPr>
          </a:p>
        </p:txBody>
      </p:sp>
      <p:sp>
        <p:nvSpPr>
          <p:cNvPr id="216122" name="TextBox 105"/>
          <p:cNvSpPr txBox="1">
            <a:spLocks noChangeArrowheads="1"/>
          </p:cNvSpPr>
          <p:nvPr/>
        </p:nvSpPr>
        <p:spPr bwMode="auto">
          <a:xfrm flipH="1">
            <a:off x="7273925" y="2630488"/>
            <a:ext cx="1298575" cy="134937"/>
          </a:xfrm>
          <a:prstGeom prst="rect">
            <a:avLst/>
          </a:prstGeom>
          <a:solidFill>
            <a:schemeClr val="bg1"/>
          </a:solidFill>
          <a:ln w="9525">
            <a:noFill/>
            <a:miter lim="800000"/>
            <a:headEnd/>
            <a:tailEnd/>
          </a:ln>
        </p:spPr>
        <p:txBody>
          <a:bodyPr lIns="25466" tIns="12733" rIns="25466" bIns="12733">
            <a:spAutoFit/>
          </a:bodyPr>
          <a:lstStyle/>
          <a:p>
            <a:r>
              <a:rPr lang="en-US" sz="700">
                <a:solidFill>
                  <a:srgbClr val="000000"/>
                </a:solidFill>
              </a:rPr>
              <a:t>from Keating et al., 2008)</a:t>
            </a:r>
          </a:p>
        </p:txBody>
      </p:sp>
      <p:sp>
        <p:nvSpPr>
          <p:cNvPr id="216123" name="Rectangle 76"/>
          <p:cNvSpPr>
            <a:spLocks noChangeArrowheads="1"/>
          </p:cNvSpPr>
          <p:nvPr/>
        </p:nvSpPr>
        <p:spPr bwMode="auto">
          <a:xfrm>
            <a:off x="2073275" y="1901825"/>
            <a:ext cx="628650" cy="279400"/>
          </a:xfrm>
          <a:prstGeom prst="rect">
            <a:avLst/>
          </a:prstGeom>
          <a:noFill/>
          <a:ln w="9525">
            <a:noFill/>
            <a:miter lim="800000"/>
            <a:headEnd/>
            <a:tailEnd/>
          </a:ln>
        </p:spPr>
        <p:txBody>
          <a:bodyPr wrap="none">
            <a:spAutoFit/>
          </a:bodyPr>
          <a:lstStyle/>
          <a:p>
            <a:pPr algn="ctr">
              <a:lnSpc>
                <a:spcPts val="700"/>
              </a:lnSpc>
            </a:pPr>
            <a:r>
              <a:rPr lang="en-US" sz="900">
                <a:solidFill>
                  <a:schemeClr val="tx1"/>
                </a:solidFill>
              </a:rPr>
              <a:t>Risk</a:t>
            </a:r>
          </a:p>
          <a:p>
            <a:pPr algn="ctr">
              <a:lnSpc>
                <a:spcPts val="700"/>
              </a:lnSpc>
            </a:pPr>
            <a:r>
              <a:rPr lang="en-US" sz="900">
                <a:solidFill>
                  <a:schemeClr val="tx1"/>
                </a:solidFill>
              </a:rPr>
              <a:t>Proxies</a:t>
            </a:r>
          </a:p>
        </p:txBody>
      </p:sp>
      <p:pic>
        <p:nvPicPr>
          <p:cNvPr id="216124" name="Picture 77" descr="PNNLLogo.png"/>
          <p:cNvPicPr>
            <a:picLocks noChangeAspect="1"/>
          </p:cNvPicPr>
          <p:nvPr/>
        </p:nvPicPr>
        <p:blipFill>
          <a:blip r:embed="rId19" cstate="print"/>
          <a:srcRect/>
          <a:stretch>
            <a:fillRect/>
          </a:stretch>
        </p:blipFill>
        <p:spPr bwMode="auto">
          <a:xfrm>
            <a:off x="2391675" y="6502400"/>
            <a:ext cx="800100" cy="355600"/>
          </a:xfrm>
          <a:prstGeom prst="rect">
            <a:avLst/>
          </a:prstGeom>
          <a:noFill/>
          <a:ln w="9525">
            <a:noFill/>
            <a:miter lim="800000"/>
            <a:headEnd/>
            <a:tailEnd/>
          </a:ln>
        </p:spPr>
      </p:pic>
      <p:pic>
        <p:nvPicPr>
          <p:cNvPr id="216125" name="Picture 78" descr="LLNLLogo.png"/>
          <p:cNvPicPr>
            <a:picLocks noChangeAspect="1"/>
          </p:cNvPicPr>
          <p:nvPr/>
        </p:nvPicPr>
        <p:blipFill>
          <a:blip r:embed="rId20" cstate="print"/>
          <a:srcRect/>
          <a:stretch>
            <a:fillRect/>
          </a:stretch>
        </p:blipFill>
        <p:spPr bwMode="auto">
          <a:xfrm>
            <a:off x="1485213" y="6505575"/>
            <a:ext cx="398462" cy="352425"/>
          </a:xfrm>
          <a:prstGeom prst="rect">
            <a:avLst/>
          </a:prstGeom>
          <a:noFill/>
          <a:ln w="9525">
            <a:noFill/>
            <a:miter lim="800000"/>
            <a:headEnd/>
            <a:tailEnd/>
          </a:ln>
        </p:spPr>
      </p:pic>
      <p:pic>
        <p:nvPicPr>
          <p:cNvPr id="216126" name="Picture 79" descr="NETLLogo.png"/>
          <p:cNvPicPr>
            <a:picLocks noChangeAspect="1"/>
          </p:cNvPicPr>
          <p:nvPr/>
        </p:nvPicPr>
        <p:blipFill>
          <a:blip r:embed="rId21" cstate="print"/>
          <a:srcRect/>
          <a:stretch>
            <a:fillRect/>
          </a:stretch>
        </p:blipFill>
        <p:spPr bwMode="auto">
          <a:xfrm>
            <a:off x="397775" y="6502400"/>
            <a:ext cx="447675" cy="342900"/>
          </a:xfrm>
          <a:prstGeom prst="rect">
            <a:avLst/>
          </a:prstGeom>
          <a:noFill/>
          <a:ln w="9525">
            <a:noFill/>
            <a:miter lim="800000"/>
            <a:headEnd/>
            <a:tailEnd/>
          </a:ln>
        </p:spPr>
      </p:pic>
      <p:pic>
        <p:nvPicPr>
          <p:cNvPr id="216127" name="Picture 80" descr="DOELogo.png"/>
          <p:cNvPicPr>
            <a:picLocks noChangeAspect="1"/>
          </p:cNvPicPr>
          <p:nvPr/>
        </p:nvPicPr>
        <p:blipFill>
          <a:blip r:embed="rId22" cstate="print"/>
          <a:srcRect/>
          <a:stretch>
            <a:fillRect/>
          </a:stretch>
        </p:blipFill>
        <p:spPr bwMode="auto">
          <a:xfrm>
            <a:off x="499375" y="5992813"/>
            <a:ext cx="1270000" cy="3222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Curved Up Arrow 27"/>
          <p:cNvSpPr>
            <a:spLocks noChangeArrowheads="1"/>
          </p:cNvSpPr>
          <p:nvPr/>
        </p:nvSpPr>
        <p:spPr bwMode="auto">
          <a:xfrm rot="1218509" flipH="1" flipV="1">
            <a:off x="5453063" y="3459163"/>
            <a:ext cx="1862137" cy="325437"/>
          </a:xfrm>
          <a:prstGeom prst="curvedUpArrow">
            <a:avLst>
              <a:gd name="adj1" fmla="val 51100"/>
              <a:gd name="adj2" fmla="val 102174"/>
              <a:gd name="adj3" fmla="val 25000"/>
            </a:avLst>
          </a:prstGeom>
          <a:solidFill>
            <a:srgbClr val="B2B2B2"/>
          </a:solidFill>
          <a:ln w="9525" algn="ctr">
            <a:noFill/>
            <a:round/>
            <a:headEnd/>
            <a:tailEnd/>
          </a:ln>
        </p:spPr>
        <p:txBody>
          <a:bodyPr rot="10800000" lIns="0" tIns="27432" rIns="0" bIns="27432"/>
          <a:lstStyle/>
          <a:p>
            <a:pPr marL="342900" indent="-342900"/>
            <a:endParaRPr lang="en-US" sz="600"/>
          </a:p>
        </p:txBody>
      </p:sp>
      <p:sp>
        <p:nvSpPr>
          <p:cNvPr id="218114" name="Curved Up Arrow 27"/>
          <p:cNvSpPr>
            <a:spLocks noChangeArrowheads="1"/>
          </p:cNvSpPr>
          <p:nvPr/>
        </p:nvSpPr>
        <p:spPr bwMode="auto">
          <a:xfrm rot="5278236" flipH="1">
            <a:off x="2325688" y="5157787"/>
            <a:ext cx="838200" cy="314325"/>
          </a:xfrm>
          <a:prstGeom prst="curvedUpArrow">
            <a:avLst>
              <a:gd name="adj1" fmla="val 23815"/>
              <a:gd name="adj2" fmla="val 47617"/>
              <a:gd name="adj3" fmla="val 25000"/>
            </a:avLst>
          </a:prstGeom>
          <a:solidFill>
            <a:srgbClr val="B2B2B2"/>
          </a:solidFill>
          <a:ln w="9525" algn="ctr">
            <a:noFill/>
            <a:round/>
            <a:headEnd/>
            <a:tailEnd/>
          </a:ln>
        </p:spPr>
        <p:txBody>
          <a:bodyPr rot="10800000" vert="eaVert" lIns="0" tIns="27432" rIns="0" bIns="27432"/>
          <a:lstStyle/>
          <a:p>
            <a:pPr marL="342900" indent="-342900"/>
            <a:endParaRPr lang="en-US" sz="600"/>
          </a:p>
        </p:txBody>
      </p:sp>
      <p:sp>
        <p:nvSpPr>
          <p:cNvPr id="218115" name="Curved Up Arrow 27"/>
          <p:cNvSpPr>
            <a:spLocks noChangeArrowheads="1"/>
          </p:cNvSpPr>
          <p:nvPr/>
        </p:nvSpPr>
        <p:spPr bwMode="auto">
          <a:xfrm rot="6870863" flipH="1">
            <a:off x="1204913" y="4306887"/>
            <a:ext cx="838200" cy="466725"/>
          </a:xfrm>
          <a:prstGeom prst="curvedUpArrow">
            <a:avLst>
              <a:gd name="adj1" fmla="val 16039"/>
              <a:gd name="adj2" fmla="val 32069"/>
              <a:gd name="adj3" fmla="val 25000"/>
            </a:avLst>
          </a:prstGeom>
          <a:solidFill>
            <a:srgbClr val="B2B2B2"/>
          </a:solidFill>
          <a:ln w="9525" algn="ctr">
            <a:noFill/>
            <a:round/>
            <a:headEnd/>
            <a:tailEnd/>
          </a:ln>
        </p:spPr>
        <p:txBody>
          <a:bodyPr rot="10800000" vert="eaVert" lIns="0" tIns="27432" rIns="0" bIns="27432"/>
          <a:lstStyle/>
          <a:p>
            <a:pPr marL="342900" indent="-342900"/>
            <a:endParaRPr lang="en-US" sz="600"/>
          </a:p>
        </p:txBody>
      </p:sp>
      <p:sp>
        <p:nvSpPr>
          <p:cNvPr id="218116" name="Title 1"/>
          <p:cNvSpPr txBox="1">
            <a:spLocks/>
          </p:cNvSpPr>
          <p:nvPr/>
        </p:nvSpPr>
        <p:spPr bwMode="auto">
          <a:xfrm>
            <a:off x="457200" y="219075"/>
            <a:ext cx="8229600" cy="477838"/>
          </a:xfrm>
          <a:prstGeom prst="rect">
            <a:avLst/>
          </a:prstGeom>
          <a:noFill/>
          <a:ln w="9525">
            <a:noFill/>
            <a:miter lim="800000"/>
            <a:headEnd/>
            <a:tailEnd/>
          </a:ln>
        </p:spPr>
        <p:txBody>
          <a:bodyPr/>
          <a:lstStyle/>
          <a:p>
            <a:pPr algn="ctr" eaLnBrk="0" hangingPunct="0">
              <a:lnSpc>
                <a:spcPct val="85000"/>
              </a:lnSpc>
            </a:pPr>
            <a:r>
              <a:rPr lang="en-US" sz="2800" b="1" i="0" dirty="0" smtClean="0"/>
              <a:t>NETL</a:t>
            </a:r>
            <a:r>
              <a:rPr lang="en-US" sz="2800" b="1" i="0" dirty="0" smtClean="0">
                <a:sym typeface="Symbol"/>
              </a:rPr>
              <a:t> - </a:t>
            </a:r>
            <a:r>
              <a:rPr lang="en-US" sz="2800" b="1" i="0" dirty="0" smtClean="0"/>
              <a:t>A </a:t>
            </a:r>
            <a:r>
              <a:rPr lang="en-US" sz="2800" b="1" i="0" dirty="0"/>
              <a:t>History of Innovative Solutions</a:t>
            </a:r>
          </a:p>
        </p:txBody>
      </p:sp>
      <p:sp>
        <p:nvSpPr>
          <p:cNvPr id="5" name="Chevron 6"/>
          <p:cNvSpPr>
            <a:spLocks noChangeArrowheads="1"/>
          </p:cNvSpPr>
          <p:nvPr/>
        </p:nvSpPr>
        <p:spPr bwMode="auto">
          <a:xfrm>
            <a:off x="3607535" y="1380678"/>
            <a:ext cx="1752600" cy="396496"/>
          </a:xfrm>
          <a:prstGeom prst="chevron">
            <a:avLst>
              <a:gd name="adj" fmla="val 30321"/>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9525" algn="ctr">
            <a:noFill/>
            <a:round/>
            <a:headEnd/>
            <a:tailEnd/>
          </a:ln>
          <a:scene3d>
            <a:camera prst="orthographicFront"/>
            <a:lightRig rig="threePt" dir="t"/>
          </a:scene3d>
          <a:sp3d>
            <a:bevelT/>
          </a:sp3d>
        </p:spPr>
        <p:txBody>
          <a:bodyPr lIns="0" tIns="0" rIns="0" bIns="0" anchor="ctr"/>
          <a:lstStyle/>
          <a:p>
            <a:pPr algn="ctr">
              <a:lnSpc>
                <a:spcPct val="90000"/>
              </a:lnSpc>
              <a:defRPr/>
            </a:pPr>
            <a:r>
              <a:rPr lang="en-US" sz="1200">
                <a:solidFill>
                  <a:schemeClr val="bg1"/>
                </a:solidFill>
              </a:rPr>
              <a:t>Acid Rain</a:t>
            </a:r>
          </a:p>
        </p:txBody>
      </p:sp>
      <p:grpSp>
        <p:nvGrpSpPr>
          <p:cNvPr id="218120" name="Group 98"/>
          <p:cNvGrpSpPr>
            <a:grpSpLocks/>
          </p:cNvGrpSpPr>
          <p:nvPr/>
        </p:nvGrpSpPr>
        <p:grpSpPr bwMode="auto">
          <a:xfrm>
            <a:off x="457200" y="914400"/>
            <a:ext cx="8229600" cy="381000"/>
            <a:chOff x="288" y="642"/>
            <a:chExt cx="5184" cy="240"/>
          </a:xfrm>
        </p:grpSpPr>
        <p:sp>
          <p:nvSpPr>
            <p:cNvPr id="218150" name="AutoShape 73"/>
            <p:cNvSpPr>
              <a:spLocks noChangeArrowheads="1"/>
            </p:cNvSpPr>
            <p:nvPr/>
          </p:nvSpPr>
          <p:spPr bwMode="auto">
            <a:xfrm>
              <a:off x="4933" y="642"/>
              <a:ext cx="539" cy="240"/>
            </a:xfrm>
            <a:prstGeom prst="homePlate">
              <a:avLst>
                <a:gd name="adj" fmla="val 56146"/>
              </a:avLst>
            </a:prstGeom>
            <a:solidFill>
              <a:srgbClr val="17375E"/>
            </a:solidFill>
            <a:ln w="9525">
              <a:noFill/>
              <a:miter lim="800000"/>
              <a:headEnd/>
              <a:tailEnd/>
            </a:ln>
          </p:spPr>
          <p:txBody>
            <a:bodyPr wrap="none" anchor="ctr"/>
            <a:lstStyle/>
            <a:p>
              <a:endParaRPr lang="en-US"/>
            </a:p>
          </p:txBody>
        </p:sp>
        <p:sp>
          <p:nvSpPr>
            <p:cNvPr id="218151" name="TextBox 75"/>
            <p:cNvSpPr txBox="1">
              <a:spLocks noChangeArrowheads="1"/>
            </p:cNvSpPr>
            <p:nvPr/>
          </p:nvSpPr>
          <p:spPr bwMode="auto">
            <a:xfrm>
              <a:off x="288" y="642"/>
              <a:ext cx="4992" cy="240"/>
            </a:xfrm>
            <a:prstGeom prst="rect">
              <a:avLst/>
            </a:prstGeom>
            <a:solidFill>
              <a:srgbClr val="17375E"/>
            </a:solidFill>
            <a:ln w="9525">
              <a:noFill/>
              <a:miter lim="800000"/>
              <a:headEnd/>
              <a:tailEnd/>
            </a:ln>
          </p:spPr>
          <p:txBody>
            <a:bodyPr wrap="none"/>
            <a:lstStyle/>
            <a:p>
              <a:pPr>
                <a:tabLst>
                  <a:tab pos="457200" algn="l"/>
                  <a:tab pos="2514600" algn="l"/>
                  <a:tab pos="4572000" algn="l"/>
                  <a:tab pos="6572250" algn="l"/>
                </a:tabLst>
              </a:pPr>
              <a:r>
                <a:rPr lang="en-US" sz="1600" dirty="0">
                  <a:solidFill>
                    <a:schemeClr val="bg1"/>
                  </a:solidFill>
                  <a:latin typeface="Arial Narrow" pitchFamily="34" charset="0"/>
                </a:rPr>
                <a:t>	</a:t>
              </a:r>
              <a:r>
                <a:rPr lang="en-US" sz="1600" dirty="0" smtClean="0">
                  <a:solidFill>
                    <a:schemeClr val="bg1"/>
                  </a:solidFill>
                  <a:latin typeface="Arial Narrow" pitchFamily="34" charset="0"/>
                </a:rPr>
                <a:t>1970s</a:t>
              </a:r>
              <a:r>
                <a:rPr lang="en-US" sz="1600" dirty="0">
                  <a:solidFill>
                    <a:schemeClr val="bg1"/>
                  </a:solidFill>
                  <a:latin typeface="Arial Narrow" pitchFamily="34" charset="0"/>
                </a:rPr>
                <a:t>	</a:t>
              </a:r>
              <a:r>
                <a:rPr lang="en-US" sz="1600" dirty="0" smtClean="0">
                  <a:solidFill>
                    <a:schemeClr val="bg1"/>
                  </a:solidFill>
                  <a:latin typeface="Arial Narrow" pitchFamily="34" charset="0"/>
                </a:rPr>
                <a:t>1980s</a:t>
              </a:r>
              <a:r>
                <a:rPr lang="en-US" sz="1600" dirty="0">
                  <a:solidFill>
                    <a:schemeClr val="bg1"/>
                  </a:solidFill>
                  <a:latin typeface="Arial Narrow" pitchFamily="34" charset="0"/>
                </a:rPr>
                <a:t>	</a:t>
              </a:r>
              <a:r>
                <a:rPr lang="en-US" sz="1600" dirty="0" smtClean="0">
                  <a:solidFill>
                    <a:schemeClr val="bg1"/>
                  </a:solidFill>
                  <a:latin typeface="Arial Narrow" pitchFamily="34" charset="0"/>
                </a:rPr>
                <a:t>1990s</a:t>
              </a:r>
              <a:r>
                <a:rPr lang="en-US" sz="1600" dirty="0">
                  <a:solidFill>
                    <a:schemeClr val="bg1"/>
                  </a:solidFill>
                  <a:latin typeface="Arial Narrow" pitchFamily="34" charset="0"/>
                </a:rPr>
                <a:t>	</a:t>
              </a:r>
              <a:r>
                <a:rPr lang="en-US" sz="1600" dirty="0" smtClean="0">
                  <a:solidFill>
                    <a:schemeClr val="bg1"/>
                  </a:solidFill>
                  <a:latin typeface="Arial Narrow" pitchFamily="34" charset="0"/>
                </a:rPr>
                <a:t>2000s</a:t>
              </a:r>
              <a:endParaRPr lang="en-US" sz="1600" dirty="0">
                <a:solidFill>
                  <a:schemeClr val="bg1"/>
                </a:solidFill>
                <a:latin typeface="Arial Narrow" pitchFamily="34" charset="0"/>
              </a:endParaRPr>
            </a:p>
          </p:txBody>
        </p:sp>
      </p:grpSp>
      <p:sp>
        <p:nvSpPr>
          <p:cNvPr id="3" name="Chevron 6"/>
          <p:cNvSpPr>
            <a:spLocks noChangeArrowheads="1"/>
          </p:cNvSpPr>
          <p:nvPr/>
        </p:nvSpPr>
        <p:spPr bwMode="auto">
          <a:xfrm>
            <a:off x="6734684" y="1380678"/>
            <a:ext cx="1799461" cy="396496"/>
          </a:xfrm>
          <a:prstGeom prst="chevron">
            <a:avLst>
              <a:gd name="adj" fmla="val 30321"/>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9525" algn="ctr">
            <a:noFill/>
            <a:round/>
            <a:headEnd/>
            <a:tailEnd/>
          </a:ln>
          <a:scene3d>
            <a:camera prst="orthographicFront"/>
            <a:lightRig rig="threePt" dir="t"/>
          </a:scene3d>
          <a:sp3d>
            <a:bevelT/>
          </a:sp3d>
        </p:spPr>
        <p:txBody>
          <a:bodyPr lIns="0" tIns="0" rIns="0" bIns="0" anchor="ctr"/>
          <a:lstStyle/>
          <a:p>
            <a:pPr algn="ctr">
              <a:lnSpc>
                <a:spcPct val="90000"/>
              </a:lnSpc>
              <a:defRPr/>
            </a:pPr>
            <a:r>
              <a:rPr lang="en-US" sz="1200">
                <a:solidFill>
                  <a:schemeClr val="bg1"/>
                </a:solidFill>
              </a:rPr>
              <a:t>Climate Change</a:t>
            </a:r>
          </a:p>
        </p:txBody>
      </p:sp>
      <p:sp>
        <p:nvSpPr>
          <p:cNvPr id="4" name="Chevron 6"/>
          <p:cNvSpPr>
            <a:spLocks noChangeArrowheads="1"/>
          </p:cNvSpPr>
          <p:nvPr/>
        </p:nvSpPr>
        <p:spPr bwMode="auto">
          <a:xfrm>
            <a:off x="2035910" y="1380678"/>
            <a:ext cx="1752600" cy="396496"/>
          </a:xfrm>
          <a:prstGeom prst="chevron">
            <a:avLst>
              <a:gd name="adj" fmla="val 30321"/>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9525" algn="ctr">
            <a:noFill/>
            <a:round/>
            <a:headEnd/>
            <a:tailEnd/>
          </a:ln>
          <a:scene3d>
            <a:camera prst="orthographicFront"/>
            <a:lightRig rig="threePt" dir="t"/>
          </a:scene3d>
          <a:sp3d>
            <a:bevelT/>
          </a:sp3d>
        </p:spPr>
        <p:txBody>
          <a:bodyPr lIns="0" tIns="0" rIns="0" bIns="0" anchor="ctr"/>
          <a:lstStyle/>
          <a:p>
            <a:pPr algn="ctr">
              <a:lnSpc>
                <a:spcPct val="90000"/>
              </a:lnSpc>
              <a:defRPr/>
            </a:pPr>
            <a:r>
              <a:rPr lang="en-US" sz="1200" dirty="0">
                <a:solidFill>
                  <a:schemeClr val="bg1"/>
                </a:solidFill>
              </a:rPr>
              <a:t>Oil Embargo</a:t>
            </a:r>
          </a:p>
        </p:txBody>
      </p:sp>
      <p:sp>
        <p:nvSpPr>
          <p:cNvPr id="6" name="Chevron 6"/>
          <p:cNvSpPr>
            <a:spLocks noChangeArrowheads="1"/>
          </p:cNvSpPr>
          <p:nvPr/>
        </p:nvSpPr>
        <p:spPr bwMode="auto">
          <a:xfrm>
            <a:off x="464285" y="1380678"/>
            <a:ext cx="1752600" cy="396496"/>
          </a:xfrm>
          <a:prstGeom prst="chevron">
            <a:avLst>
              <a:gd name="adj" fmla="val 30321"/>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9525" algn="ctr">
            <a:noFill/>
            <a:round/>
            <a:headEnd/>
            <a:tailEnd/>
          </a:ln>
          <a:scene3d>
            <a:camera prst="orthographicFront"/>
            <a:lightRig rig="threePt" dir="t"/>
          </a:scene3d>
          <a:sp3d>
            <a:bevelT/>
          </a:sp3d>
        </p:spPr>
        <p:txBody>
          <a:bodyPr lIns="0" tIns="0" rIns="0" bIns="0" anchor="ctr"/>
          <a:lstStyle/>
          <a:p>
            <a:pPr algn="ctr">
              <a:lnSpc>
                <a:spcPct val="90000"/>
              </a:lnSpc>
              <a:defRPr/>
            </a:pPr>
            <a:r>
              <a:rPr lang="en-US" sz="1200" dirty="0">
                <a:solidFill>
                  <a:schemeClr val="bg1"/>
                </a:solidFill>
              </a:rPr>
              <a:t>Clean Air Act</a:t>
            </a:r>
          </a:p>
        </p:txBody>
      </p:sp>
      <p:sp>
        <p:nvSpPr>
          <p:cNvPr id="218130" name="Rectangle 80"/>
          <p:cNvSpPr>
            <a:spLocks noChangeArrowheads="1"/>
          </p:cNvSpPr>
          <p:nvPr/>
        </p:nvSpPr>
        <p:spPr bwMode="auto">
          <a:xfrm>
            <a:off x="3771900" y="1916113"/>
            <a:ext cx="1600200" cy="1222375"/>
          </a:xfrm>
          <a:prstGeom prst="rect">
            <a:avLst/>
          </a:prstGeom>
          <a:solidFill>
            <a:srgbClr val="17375E"/>
          </a:solidFill>
          <a:ln w="38100">
            <a:solidFill>
              <a:srgbClr val="FFCC66"/>
            </a:solidFill>
            <a:miter lim="800000"/>
            <a:headEnd/>
            <a:tailEnd/>
          </a:ln>
        </p:spPr>
        <p:txBody>
          <a:bodyPr>
            <a:spAutoFit/>
          </a:bodyPr>
          <a:lstStyle/>
          <a:p>
            <a:pPr marL="114300" indent="-114300">
              <a:buFont typeface="Wingdings" pitchFamily="2" charset="2"/>
              <a:buChar char="Ø"/>
            </a:pPr>
            <a:r>
              <a:rPr lang="en-US" sz="900" b="1">
                <a:solidFill>
                  <a:schemeClr val="bg1"/>
                </a:solidFill>
              </a:rPr>
              <a:t>National trans-boundary response to natural resource preservation</a:t>
            </a:r>
          </a:p>
          <a:p>
            <a:pPr marL="114300" indent="-114300">
              <a:buFont typeface="Wingdings" pitchFamily="2" charset="2"/>
              <a:buChar char="Ø"/>
            </a:pPr>
            <a:endParaRPr lang="en-US" sz="900" b="1">
              <a:solidFill>
                <a:schemeClr val="bg1"/>
              </a:solidFill>
            </a:endParaRPr>
          </a:p>
          <a:p>
            <a:pPr marL="114300" indent="-114300">
              <a:buFont typeface="Wingdings" pitchFamily="2" charset="2"/>
              <a:buChar char="Ø"/>
            </a:pPr>
            <a:r>
              <a:rPr lang="en-US" sz="900" b="1">
                <a:solidFill>
                  <a:schemeClr val="bg1"/>
                </a:solidFill>
              </a:rPr>
              <a:t>Identifies SO</a:t>
            </a:r>
            <a:r>
              <a:rPr lang="en-US" sz="700" b="1">
                <a:solidFill>
                  <a:schemeClr val="bg1"/>
                </a:solidFill>
              </a:rPr>
              <a:t>2</a:t>
            </a:r>
            <a:r>
              <a:rPr lang="en-US" sz="900" b="1">
                <a:solidFill>
                  <a:schemeClr val="bg1"/>
                </a:solidFill>
              </a:rPr>
              <a:t> and NOX from fossil energy use as principal culprits</a:t>
            </a:r>
          </a:p>
        </p:txBody>
      </p:sp>
      <p:sp>
        <p:nvSpPr>
          <p:cNvPr id="218131" name="Rectangle 80"/>
          <p:cNvSpPr>
            <a:spLocks noChangeArrowheads="1"/>
          </p:cNvSpPr>
          <p:nvPr/>
        </p:nvSpPr>
        <p:spPr bwMode="auto">
          <a:xfrm>
            <a:off x="2019300" y="1916113"/>
            <a:ext cx="1600200" cy="1222375"/>
          </a:xfrm>
          <a:prstGeom prst="rect">
            <a:avLst/>
          </a:prstGeom>
          <a:solidFill>
            <a:srgbClr val="FFCC66"/>
          </a:solidFill>
          <a:ln w="38100">
            <a:solidFill>
              <a:srgbClr val="17375E"/>
            </a:solidFill>
            <a:miter lim="800000"/>
            <a:headEnd/>
            <a:tailEnd/>
          </a:ln>
        </p:spPr>
        <p:txBody>
          <a:bodyPr>
            <a:spAutoFit/>
          </a:bodyPr>
          <a:lstStyle/>
          <a:p>
            <a:pPr marL="114300" indent="-114300">
              <a:buFont typeface="Wingdings" pitchFamily="2" charset="2"/>
              <a:buChar char="Ø"/>
            </a:pPr>
            <a:r>
              <a:rPr lang="en-US" sz="900" b="1"/>
              <a:t>Exposed the Nation’s vulnerability to oil supply disruptions </a:t>
            </a:r>
          </a:p>
          <a:p>
            <a:pPr marL="114300" indent="-114300">
              <a:buFont typeface="Wingdings" pitchFamily="2" charset="2"/>
              <a:buChar char="Ø"/>
            </a:pPr>
            <a:endParaRPr lang="en-US" sz="900" b="1"/>
          </a:p>
          <a:p>
            <a:pPr marL="114300" indent="-114300">
              <a:buFont typeface="Wingdings" pitchFamily="2" charset="2"/>
              <a:buChar char="Ø"/>
            </a:pPr>
            <a:r>
              <a:rPr lang="en-US" sz="900" b="1"/>
              <a:t>U. S. imposes price controls on domestic oil – search for alternatives</a:t>
            </a:r>
          </a:p>
        </p:txBody>
      </p:sp>
      <p:sp>
        <p:nvSpPr>
          <p:cNvPr id="7" name="Chevron 6"/>
          <p:cNvSpPr>
            <a:spLocks noChangeArrowheads="1"/>
          </p:cNvSpPr>
          <p:nvPr/>
        </p:nvSpPr>
        <p:spPr bwMode="auto">
          <a:xfrm>
            <a:off x="5179160" y="1380678"/>
            <a:ext cx="1752600" cy="396496"/>
          </a:xfrm>
          <a:prstGeom prst="chevron">
            <a:avLst>
              <a:gd name="adj" fmla="val 30321"/>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9525" algn="ctr">
            <a:noFill/>
            <a:round/>
            <a:headEnd/>
            <a:tailEnd/>
          </a:ln>
          <a:scene3d>
            <a:camera prst="orthographicFront"/>
            <a:lightRig rig="threePt" dir="t"/>
          </a:scene3d>
          <a:sp3d>
            <a:bevelT/>
          </a:sp3d>
        </p:spPr>
        <p:txBody>
          <a:bodyPr lIns="0" tIns="0" rIns="0" bIns="0" anchor="ctr"/>
          <a:lstStyle/>
          <a:p>
            <a:pPr algn="ctr">
              <a:lnSpc>
                <a:spcPct val="90000"/>
              </a:lnSpc>
              <a:defRPr/>
            </a:pPr>
            <a:r>
              <a:rPr lang="en-US" sz="1200">
                <a:solidFill>
                  <a:schemeClr val="bg1"/>
                </a:solidFill>
              </a:rPr>
              <a:t>Utility Deregulation </a:t>
            </a:r>
          </a:p>
        </p:txBody>
      </p:sp>
      <p:sp>
        <p:nvSpPr>
          <p:cNvPr id="218135" name="Rectangle 80"/>
          <p:cNvSpPr>
            <a:spLocks noChangeArrowheads="1"/>
          </p:cNvSpPr>
          <p:nvPr/>
        </p:nvSpPr>
        <p:spPr bwMode="auto">
          <a:xfrm>
            <a:off x="266700" y="1905000"/>
            <a:ext cx="1600200" cy="1222375"/>
          </a:xfrm>
          <a:prstGeom prst="rect">
            <a:avLst/>
          </a:prstGeom>
          <a:solidFill>
            <a:srgbClr val="17375E"/>
          </a:solidFill>
          <a:ln w="38100">
            <a:solidFill>
              <a:srgbClr val="FFCC66"/>
            </a:solidFill>
            <a:miter lim="800000"/>
            <a:headEnd/>
            <a:tailEnd/>
          </a:ln>
        </p:spPr>
        <p:txBody>
          <a:bodyPr>
            <a:spAutoFit/>
          </a:bodyPr>
          <a:lstStyle/>
          <a:p>
            <a:pPr marL="114300" indent="-114300">
              <a:buFont typeface="Wingdings" pitchFamily="2" charset="2"/>
              <a:buChar char="Ø"/>
            </a:pPr>
            <a:r>
              <a:rPr lang="en-US" sz="900" b="1">
                <a:solidFill>
                  <a:schemeClr val="bg1"/>
                </a:solidFill>
              </a:rPr>
              <a:t>National response to address air quality concerns </a:t>
            </a:r>
          </a:p>
          <a:p>
            <a:pPr marL="114300" indent="-114300">
              <a:buFont typeface="Wingdings" pitchFamily="2" charset="2"/>
              <a:buChar char="Ø"/>
            </a:pPr>
            <a:endParaRPr lang="en-US" sz="900" b="1">
              <a:solidFill>
                <a:schemeClr val="bg1"/>
              </a:solidFill>
            </a:endParaRPr>
          </a:p>
          <a:p>
            <a:pPr marL="114300" indent="-114300">
              <a:buFont typeface="Wingdings" pitchFamily="2" charset="2"/>
              <a:buChar char="Ø"/>
            </a:pPr>
            <a:r>
              <a:rPr lang="en-US" sz="900" b="1">
                <a:solidFill>
                  <a:schemeClr val="bg1"/>
                </a:solidFill>
              </a:rPr>
              <a:t>Profound impact on existing (and future) coal burning power plants</a:t>
            </a:r>
          </a:p>
        </p:txBody>
      </p:sp>
      <p:grpSp>
        <p:nvGrpSpPr>
          <p:cNvPr id="218136" name="Group 122"/>
          <p:cNvGrpSpPr>
            <a:grpSpLocks/>
          </p:cNvGrpSpPr>
          <p:nvPr/>
        </p:nvGrpSpPr>
        <p:grpSpPr bwMode="auto">
          <a:xfrm>
            <a:off x="257175" y="3260725"/>
            <a:ext cx="5457825" cy="701675"/>
            <a:chOff x="192" y="2544"/>
            <a:chExt cx="3744" cy="567"/>
          </a:xfrm>
        </p:grpSpPr>
        <p:sp>
          <p:nvSpPr>
            <p:cNvPr id="218148" name="AutoShape 101"/>
            <p:cNvSpPr>
              <a:spLocks noChangeArrowheads="1"/>
            </p:cNvSpPr>
            <p:nvPr/>
          </p:nvSpPr>
          <p:spPr bwMode="auto">
            <a:xfrm>
              <a:off x="192" y="2544"/>
              <a:ext cx="3744" cy="480"/>
            </a:xfrm>
            <a:prstGeom prst="homePlate">
              <a:avLst>
                <a:gd name="adj" fmla="val 195000"/>
              </a:avLst>
            </a:prstGeom>
            <a:solidFill>
              <a:srgbClr val="17375E"/>
            </a:solidFill>
            <a:ln w="28575">
              <a:solidFill>
                <a:srgbClr val="FFCC66"/>
              </a:solidFill>
              <a:miter lim="800000"/>
              <a:headEnd/>
              <a:tailEnd/>
            </a:ln>
          </p:spPr>
          <p:txBody>
            <a:bodyPr wrap="none" anchor="ctr"/>
            <a:lstStyle/>
            <a:p>
              <a:endParaRPr lang="en-US"/>
            </a:p>
          </p:txBody>
        </p:sp>
        <p:sp>
          <p:nvSpPr>
            <p:cNvPr id="218149" name="TextBox 22"/>
            <p:cNvSpPr txBox="1">
              <a:spLocks noChangeArrowheads="1"/>
            </p:cNvSpPr>
            <p:nvPr/>
          </p:nvSpPr>
          <p:spPr bwMode="auto">
            <a:xfrm>
              <a:off x="192" y="2544"/>
              <a:ext cx="3686" cy="567"/>
            </a:xfrm>
            <a:prstGeom prst="rect">
              <a:avLst/>
            </a:prstGeom>
            <a:noFill/>
            <a:ln w="9525">
              <a:noFill/>
              <a:miter lim="800000"/>
              <a:headEnd/>
              <a:tailEnd/>
            </a:ln>
          </p:spPr>
          <p:txBody>
            <a:bodyPr>
              <a:spAutoFit/>
            </a:bodyPr>
            <a:lstStyle/>
            <a:p>
              <a:pPr>
                <a:buFont typeface="Wingdings" pitchFamily="2" charset="2"/>
                <a:buChar char="ü"/>
              </a:pPr>
              <a:r>
                <a:rPr lang="en-US" sz="1000">
                  <a:solidFill>
                    <a:schemeClr val="bg1"/>
                  </a:solidFill>
                </a:rPr>
                <a:t> New power system technology (CFBC)</a:t>
              </a:r>
            </a:p>
            <a:p>
              <a:pPr>
                <a:buFont typeface="Wingdings" pitchFamily="2" charset="2"/>
                <a:buChar char="ü"/>
              </a:pPr>
              <a:r>
                <a:rPr lang="en-US" sz="1000">
                  <a:solidFill>
                    <a:schemeClr val="bg1"/>
                  </a:solidFill>
                </a:rPr>
                <a:t> Emission control technologies for existing plants target NOX, SO</a:t>
              </a:r>
              <a:r>
                <a:rPr lang="en-US" sz="800">
                  <a:solidFill>
                    <a:schemeClr val="bg1"/>
                  </a:solidFill>
                </a:rPr>
                <a:t>2</a:t>
              </a:r>
              <a:r>
                <a:rPr lang="en-US" sz="1000">
                  <a:solidFill>
                    <a:schemeClr val="bg1"/>
                  </a:solidFill>
                </a:rPr>
                <a:t>, and Particulates</a:t>
              </a:r>
            </a:p>
            <a:p>
              <a:pPr marL="171450" lvl="1">
                <a:buFontTx/>
                <a:buChar char="•"/>
              </a:pPr>
              <a:r>
                <a:rPr lang="en-US" sz="1000">
                  <a:solidFill>
                    <a:schemeClr val="bg1"/>
                  </a:solidFill>
                </a:rPr>
                <a:t> Installed on 75% of U.S. coal plants; 1/2 to 1/10 cost of older systems</a:t>
              </a:r>
            </a:p>
            <a:p>
              <a:pPr>
                <a:buFont typeface="Wingdings" pitchFamily="2" charset="2"/>
                <a:buNone/>
              </a:pPr>
              <a:endParaRPr lang="en-US" sz="1000">
                <a:solidFill>
                  <a:schemeClr val="bg1"/>
                </a:solidFill>
              </a:endParaRPr>
            </a:p>
          </p:txBody>
        </p:sp>
      </p:grpSp>
      <p:grpSp>
        <p:nvGrpSpPr>
          <p:cNvPr id="218137" name="Group 142"/>
          <p:cNvGrpSpPr>
            <a:grpSpLocks/>
          </p:cNvGrpSpPr>
          <p:nvPr/>
        </p:nvGrpSpPr>
        <p:grpSpPr bwMode="auto">
          <a:xfrm>
            <a:off x="1965325" y="3962400"/>
            <a:ext cx="5883275" cy="595313"/>
            <a:chOff x="134" y="2640"/>
            <a:chExt cx="3706" cy="375"/>
          </a:xfrm>
        </p:grpSpPr>
        <p:sp>
          <p:nvSpPr>
            <p:cNvPr id="218146" name="AutoShape 107"/>
            <p:cNvSpPr>
              <a:spLocks noChangeArrowheads="1"/>
            </p:cNvSpPr>
            <p:nvPr/>
          </p:nvSpPr>
          <p:spPr bwMode="auto">
            <a:xfrm>
              <a:off x="156" y="2640"/>
              <a:ext cx="3060" cy="375"/>
            </a:xfrm>
            <a:prstGeom prst="homePlate">
              <a:avLst>
                <a:gd name="adj" fmla="val 204000"/>
              </a:avLst>
            </a:prstGeom>
            <a:solidFill>
              <a:srgbClr val="FFCC66"/>
            </a:solidFill>
            <a:ln w="28575">
              <a:solidFill>
                <a:srgbClr val="17375E"/>
              </a:solidFill>
              <a:miter lim="800000"/>
              <a:headEnd/>
              <a:tailEnd/>
            </a:ln>
          </p:spPr>
          <p:txBody>
            <a:bodyPr wrap="none" anchor="ctr"/>
            <a:lstStyle/>
            <a:p>
              <a:endParaRPr lang="en-US"/>
            </a:p>
          </p:txBody>
        </p:sp>
        <p:sp>
          <p:nvSpPr>
            <p:cNvPr id="218147" name="TextBox 22"/>
            <p:cNvSpPr txBox="1">
              <a:spLocks noChangeArrowheads="1"/>
            </p:cNvSpPr>
            <p:nvPr/>
          </p:nvSpPr>
          <p:spPr bwMode="auto">
            <a:xfrm>
              <a:off x="134" y="2658"/>
              <a:ext cx="3706" cy="346"/>
            </a:xfrm>
            <a:prstGeom prst="rect">
              <a:avLst/>
            </a:prstGeom>
            <a:noFill/>
            <a:ln w="9525">
              <a:noFill/>
              <a:miter lim="800000"/>
              <a:headEnd/>
              <a:tailEnd/>
            </a:ln>
          </p:spPr>
          <p:txBody>
            <a:bodyPr>
              <a:spAutoFit/>
            </a:bodyPr>
            <a:lstStyle/>
            <a:p>
              <a:pPr>
                <a:buFont typeface="Wingdings" pitchFamily="2" charset="2"/>
                <a:buChar char="ü"/>
              </a:pPr>
              <a:r>
                <a:rPr lang="en-US" sz="1000"/>
                <a:t> Coal processing technology advances - but markets fail to develop</a:t>
              </a:r>
            </a:p>
            <a:p>
              <a:pPr marL="114300" lvl="1">
                <a:buFontTx/>
                <a:buChar char="•"/>
              </a:pPr>
              <a:r>
                <a:rPr lang="en-US" sz="1000"/>
                <a:t> Successful demonstrations (coal liquids, SNG, chemicals)</a:t>
              </a:r>
            </a:p>
            <a:p>
              <a:pPr marL="114300" lvl="1">
                <a:buFontTx/>
                <a:buChar char="•"/>
              </a:pPr>
              <a:r>
                <a:rPr lang="en-US" sz="1000"/>
                <a:t> First gasification-based pioneer plants – Dakota Gasification</a:t>
              </a:r>
            </a:p>
          </p:txBody>
        </p:sp>
      </p:grpSp>
      <p:sp>
        <p:nvSpPr>
          <p:cNvPr id="218138" name="Rectangle 80"/>
          <p:cNvSpPr>
            <a:spLocks noChangeArrowheads="1"/>
          </p:cNvSpPr>
          <p:nvPr/>
        </p:nvSpPr>
        <p:spPr bwMode="auto">
          <a:xfrm>
            <a:off x="5524500" y="1916113"/>
            <a:ext cx="1600200" cy="1222375"/>
          </a:xfrm>
          <a:prstGeom prst="rect">
            <a:avLst/>
          </a:prstGeom>
          <a:solidFill>
            <a:srgbClr val="99FF99"/>
          </a:solidFill>
          <a:ln w="38100">
            <a:solidFill>
              <a:srgbClr val="17375E"/>
            </a:solidFill>
            <a:miter lim="800000"/>
            <a:headEnd/>
            <a:tailEnd/>
          </a:ln>
        </p:spPr>
        <p:txBody>
          <a:bodyPr>
            <a:spAutoFit/>
          </a:bodyPr>
          <a:lstStyle/>
          <a:p>
            <a:pPr marL="114300" indent="-114300">
              <a:buFont typeface="Wingdings" pitchFamily="2" charset="2"/>
              <a:buChar char="Ø"/>
            </a:pPr>
            <a:r>
              <a:rPr lang="en-US" sz="900" b="1">
                <a:solidFill>
                  <a:srgbClr val="17375E"/>
                </a:solidFill>
              </a:rPr>
              <a:t>Changed utility business model </a:t>
            </a:r>
          </a:p>
          <a:p>
            <a:pPr marL="114300" indent="-114300">
              <a:buFont typeface="Wingdings" pitchFamily="2" charset="2"/>
              <a:buNone/>
            </a:pPr>
            <a:r>
              <a:rPr lang="en-US" sz="900" b="1">
                <a:solidFill>
                  <a:srgbClr val="17375E"/>
                </a:solidFill>
              </a:rPr>
              <a:t> </a:t>
            </a:r>
          </a:p>
          <a:p>
            <a:pPr marL="114300" indent="-114300">
              <a:buFont typeface="Wingdings" pitchFamily="2" charset="2"/>
              <a:buChar char="Ø"/>
            </a:pPr>
            <a:r>
              <a:rPr lang="en-US" sz="900" b="1">
                <a:solidFill>
                  <a:srgbClr val="17375E"/>
                </a:solidFill>
              </a:rPr>
              <a:t>Competitive pricing drives investment efficiency - private sector investment in R&amp;D reduced</a:t>
            </a:r>
          </a:p>
        </p:txBody>
      </p:sp>
      <p:sp>
        <p:nvSpPr>
          <p:cNvPr id="218139" name="Rectangle 80"/>
          <p:cNvSpPr>
            <a:spLocks noChangeArrowheads="1"/>
          </p:cNvSpPr>
          <p:nvPr/>
        </p:nvSpPr>
        <p:spPr bwMode="auto">
          <a:xfrm>
            <a:off x="7239000" y="1916113"/>
            <a:ext cx="1600200" cy="1222375"/>
          </a:xfrm>
          <a:prstGeom prst="rect">
            <a:avLst/>
          </a:prstGeom>
          <a:solidFill>
            <a:srgbClr val="99FF99"/>
          </a:solidFill>
          <a:ln w="38100">
            <a:solidFill>
              <a:srgbClr val="17375E"/>
            </a:solidFill>
            <a:miter lim="800000"/>
            <a:headEnd/>
            <a:tailEnd/>
          </a:ln>
        </p:spPr>
        <p:txBody>
          <a:bodyPr>
            <a:spAutoFit/>
          </a:bodyPr>
          <a:lstStyle/>
          <a:p>
            <a:pPr marL="114300" indent="-114300">
              <a:buFont typeface="Wingdings" pitchFamily="2" charset="2"/>
              <a:buChar char="Ø"/>
            </a:pPr>
            <a:r>
              <a:rPr lang="en-US" sz="900" b="1">
                <a:solidFill>
                  <a:srgbClr val="17375E"/>
                </a:solidFill>
              </a:rPr>
              <a:t> A global issue</a:t>
            </a:r>
          </a:p>
          <a:p>
            <a:pPr marL="114300" indent="-114300">
              <a:buFont typeface="Wingdings" pitchFamily="2" charset="2"/>
              <a:buNone/>
            </a:pPr>
            <a:endParaRPr lang="en-US" sz="900" b="1">
              <a:solidFill>
                <a:srgbClr val="17375E"/>
              </a:solidFill>
            </a:endParaRPr>
          </a:p>
          <a:p>
            <a:pPr marL="114300" indent="-114300">
              <a:buFont typeface="Wingdings" pitchFamily="2" charset="2"/>
              <a:buChar char="Ø"/>
            </a:pPr>
            <a:r>
              <a:rPr lang="en-US" sz="900" b="1">
                <a:solidFill>
                  <a:srgbClr val="17375E"/>
                </a:solidFill>
              </a:rPr>
              <a:t> President targets 80%</a:t>
            </a:r>
          </a:p>
          <a:p>
            <a:pPr marL="114300" indent="-114300">
              <a:buFont typeface="Wingdings" pitchFamily="2" charset="2"/>
              <a:buNone/>
            </a:pPr>
            <a:r>
              <a:rPr lang="en-US" sz="900" b="1">
                <a:solidFill>
                  <a:srgbClr val="17375E"/>
                </a:solidFill>
              </a:rPr>
              <a:t>    reduction in CO</a:t>
            </a:r>
            <a:r>
              <a:rPr lang="en-US" sz="700" b="1">
                <a:solidFill>
                  <a:srgbClr val="17375E"/>
                </a:solidFill>
              </a:rPr>
              <a:t>2</a:t>
            </a:r>
            <a:r>
              <a:rPr lang="en-US" sz="900" b="1">
                <a:solidFill>
                  <a:srgbClr val="17375E"/>
                </a:solidFill>
              </a:rPr>
              <a:t>  by  </a:t>
            </a:r>
          </a:p>
          <a:p>
            <a:pPr marL="114300" indent="-114300">
              <a:buFont typeface="Wingdings" pitchFamily="2" charset="2"/>
              <a:buNone/>
            </a:pPr>
            <a:r>
              <a:rPr lang="en-US" sz="900" b="1">
                <a:solidFill>
                  <a:srgbClr val="17375E"/>
                </a:solidFill>
              </a:rPr>
              <a:t>    2050</a:t>
            </a:r>
          </a:p>
          <a:p>
            <a:pPr marL="114300" indent="-114300">
              <a:buFont typeface="Wingdings" pitchFamily="2" charset="2"/>
              <a:buNone/>
            </a:pPr>
            <a:endParaRPr lang="en-US" sz="900" b="1">
              <a:solidFill>
                <a:srgbClr val="17375E"/>
              </a:solidFill>
            </a:endParaRPr>
          </a:p>
          <a:p>
            <a:pPr marL="114300" indent="-114300">
              <a:buFont typeface="Wingdings" pitchFamily="2" charset="2"/>
              <a:buChar char="Ø"/>
            </a:pPr>
            <a:r>
              <a:rPr lang="en-US" sz="900" b="1">
                <a:solidFill>
                  <a:srgbClr val="17375E"/>
                </a:solidFill>
              </a:rPr>
              <a:t> Congress considers </a:t>
            </a:r>
          </a:p>
          <a:p>
            <a:pPr marL="114300" indent="-114300">
              <a:buFont typeface="Wingdings" pitchFamily="2" charset="2"/>
              <a:buNone/>
            </a:pPr>
            <a:r>
              <a:rPr lang="en-US" sz="900" b="1">
                <a:solidFill>
                  <a:srgbClr val="17375E"/>
                </a:solidFill>
              </a:rPr>
              <a:t>    cap-and-trade</a:t>
            </a:r>
            <a:r>
              <a:rPr lang="en-US" sz="900">
                <a:solidFill>
                  <a:srgbClr val="17375E"/>
                </a:solidFill>
              </a:rPr>
              <a:t> </a:t>
            </a:r>
            <a:endParaRPr lang="en-US" sz="900" b="1">
              <a:solidFill>
                <a:srgbClr val="17375E"/>
              </a:solidFill>
            </a:endParaRPr>
          </a:p>
        </p:txBody>
      </p:sp>
      <p:grpSp>
        <p:nvGrpSpPr>
          <p:cNvPr id="218140" name="Group 149"/>
          <p:cNvGrpSpPr>
            <a:grpSpLocks/>
          </p:cNvGrpSpPr>
          <p:nvPr/>
        </p:nvGrpSpPr>
        <p:grpSpPr bwMode="auto">
          <a:xfrm>
            <a:off x="2895600" y="4676775"/>
            <a:ext cx="6113463" cy="858838"/>
            <a:chOff x="1824" y="2928"/>
            <a:chExt cx="3851" cy="541"/>
          </a:xfrm>
        </p:grpSpPr>
        <p:sp>
          <p:nvSpPr>
            <p:cNvPr id="218144" name="AutoShape 135"/>
            <p:cNvSpPr>
              <a:spLocks noChangeArrowheads="1"/>
            </p:cNvSpPr>
            <p:nvPr/>
          </p:nvSpPr>
          <p:spPr bwMode="auto">
            <a:xfrm>
              <a:off x="1835" y="2928"/>
              <a:ext cx="3840" cy="480"/>
            </a:xfrm>
            <a:prstGeom prst="homePlate">
              <a:avLst>
                <a:gd name="adj" fmla="val 200000"/>
              </a:avLst>
            </a:prstGeom>
            <a:solidFill>
              <a:srgbClr val="99FF99"/>
            </a:solidFill>
            <a:ln w="28575">
              <a:solidFill>
                <a:srgbClr val="17375E"/>
              </a:solidFill>
              <a:miter lim="800000"/>
              <a:headEnd/>
              <a:tailEnd/>
            </a:ln>
          </p:spPr>
          <p:txBody>
            <a:bodyPr wrap="none" anchor="ctr"/>
            <a:lstStyle/>
            <a:p>
              <a:pPr algn="ctr"/>
              <a:endParaRPr lang="en-US" sz="1000"/>
            </a:p>
          </p:txBody>
        </p:sp>
        <p:sp>
          <p:nvSpPr>
            <p:cNvPr id="218145" name="Text Box 136"/>
            <p:cNvSpPr txBox="1">
              <a:spLocks noChangeArrowheads="1"/>
            </p:cNvSpPr>
            <p:nvPr/>
          </p:nvSpPr>
          <p:spPr bwMode="auto">
            <a:xfrm>
              <a:off x="1824" y="2931"/>
              <a:ext cx="3341" cy="538"/>
            </a:xfrm>
            <a:prstGeom prst="rect">
              <a:avLst/>
            </a:prstGeom>
            <a:noFill/>
            <a:ln w="9525">
              <a:noFill/>
              <a:miter lim="800000"/>
              <a:headEnd/>
              <a:tailEnd/>
            </a:ln>
          </p:spPr>
          <p:txBody>
            <a:bodyPr>
              <a:spAutoFit/>
            </a:bodyPr>
            <a:lstStyle/>
            <a:p>
              <a:pPr>
                <a:buFont typeface="Wingdings" pitchFamily="2" charset="2"/>
                <a:buChar char="ü"/>
              </a:pPr>
              <a:r>
                <a:rPr lang="en-US" sz="1000">
                  <a:solidFill>
                    <a:srgbClr val="17375E"/>
                  </a:solidFill>
                </a:rPr>
                <a:t> Integrated CCS energy systems (highly efficient, zero emission, affordable)</a:t>
              </a:r>
            </a:p>
            <a:p>
              <a:pPr marL="171450" lvl="1">
                <a:buFontTx/>
                <a:buChar char="•"/>
              </a:pPr>
              <a:r>
                <a:rPr lang="en-US" sz="1000">
                  <a:solidFill>
                    <a:srgbClr val="17375E"/>
                  </a:solidFill>
                </a:rPr>
                <a:t> CCS (pre &amp; post-combustion capture, site characterization, MVA, Best Practices)</a:t>
              </a:r>
            </a:p>
            <a:p>
              <a:pPr marL="171450" lvl="1">
                <a:buFontTx/>
                <a:buChar char="•"/>
              </a:pPr>
              <a:r>
                <a:rPr lang="en-US" sz="1000">
                  <a:solidFill>
                    <a:srgbClr val="17375E"/>
                  </a:solidFill>
                </a:rPr>
                <a:t> Fuel processing &amp; separation (gasifiers, O</a:t>
              </a:r>
              <a:r>
                <a:rPr lang="en-US" sz="800">
                  <a:solidFill>
                    <a:srgbClr val="17375E"/>
                  </a:solidFill>
                </a:rPr>
                <a:t>2</a:t>
              </a:r>
              <a:r>
                <a:rPr lang="en-US" sz="1000">
                  <a:solidFill>
                    <a:srgbClr val="17375E"/>
                  </a:solidFill>
                </a:rPr>
                <a:t>/H</a:t>
              </a:r>
              <a:r>
                <a:rPr lang="en-US" sz="800">
                  <a:solidFill>
                    <a:srgbClr val="17375E"/>
                  </a:solidFill>
                </a:rPr>
                <a:t>2</a:t>
              </a:r>
              <a:r>
                <a:rPr lang="en-US" sz="1000">
                  <a:solidFill>
                    <a:srgbClr val="17375E"/>
                  </a:solidFill>
                </a:rPr>
                <a:t> membranes, feed-pump, gas cleaning</a:t>
              </a:r>
            </a:p>
            <a:p>
              <a:pPr marL="171450" lvl="1">
                <a:buFontTx/>
                <a:buChar char="•"/>
              </a:pPr>
              <a:r>
                <a:rPr lang="en-US" sz="1000">
                  <a:solidFill>
                    <a:srgbClr val="17375E"/>
                  </a:solidFill>
                </a:rPr>
                <a:t> Power generation (H</a:t>
              </a:r>
              <a:r>
                <a:rPr lang="en-US" sz="800">
                  <a:solidFill>
                    <a:srgbClr val="17375E"/>
                  </a:solidFill>
                </a:rPr>
                <a:t>2</a:t>
              </a:r>
              <a:r>
                <a:rPr lang="en-US" sz="1000">
                  <a:solidFill>
                    <a:srgbClr val="17375E"/>
                  </a:solidFill>
                </a:rPr>
                <a:t> turbines, SECA-SOFC, oxy-combustion, chemical looping)</a:t>
              </a:r>
            </a:p>
            <a:p>
              <a:r>
                <a:rPr lang="en-US" sz="1000">
                  <a:solidFill>
                    <a:srgbClr val="17375E"/>
                  </a:solidFill>
                </a:rPr>
                <a:t>	  </a:t>
              </a:r>
            </a:p>
          </p:txBody>
        </p:sp>
      </p:grpSp>
      <p:sp>
        <p:nvSpPr>
          <p:cNvPr id="218141" name="AutoShape 140"/>
          <p:cNvSpPr>
            <a:spLocks noChangeArrowheads="1"/>
          </p:cNvSpPr>
          <p:nvPr/>
        </p:nvSpPr>
        <p:spPr bwMode="auto">
          <a:xfrm>
            <a:off x="228600" y="4800600"/>
            <a:ext cx="2262188" cy="1474788"/>
          </a:xfrm>
          <a:prstGeom prst="roundRect">
            <a:avLst>
              <a:gd name="adj" fmla="val 16667"/>
            </a:avLst>
          </a:prstGeom>
          <a:gradFill rotWithShape="1">
            <a:gsLst>
              <a:gs pos="0">
                <a:srgbClr val="FFCC66"/>
              </a:gs>
              <a:gs pos="100000">
                <a:schemeClr val="bg1"/>
              </a:gs>
            </a:gsLst>
            <a:lin ang="0" scaled="1"/>
          </a:gradFill>
          <a:ln w="28575">
            <a:solidFill>
              <a:srgbClr val="17375E"/>
            </a:solidFill>
            <a:round/>
            <a:headEnd/>
            <a:tailEnd/>
          </a:ln>
        </p:spPr>
        <p:txBody>
          <a:bodyPr anchor="ctr">
            <a:spAutoFit/>
          </a:bodyPr>
          <a:lstStyle/>
          <a:p>
            <a:pPr algn="ctr"/>
            <a:r>
              <a:rPr lang="en-US" sz="800"/>
              <a:t>… technology advancements were achieved that can provide energy security benefits and are available to be deployed if market conditions materialize … the ability to use the nation’s large coal reserves in an efficient manner was improved substantially … </a:t>
            </a:r>
            <a:endParaRPr lang="en-US" sz="800" b="1"/>
          </a:p>
          <a:p>
            <a:pPr algn="ctr"/>
            <a:r>
              <a:rPr lang="en-US" sz="800" b="1"/>
              <a:t>National Academy of Sciences 2001: “Energy Research at DOE (1978-2000) - Was it Worth it?</a:t>
            </a:r>
            <a:endParaRPr lang="en-US" sz="800"/>
          </a:p>
        </p:txBody>
      </p:sp>
      <p:sp>
        <p:nvSpPr>
          <p:cNvPr id="218142" name="AutoShape 147"/>
          <p:cNvSpPr>
            <a:spLocks noChangeArrowheads="1"/>
          </p:cNvSpPr>
          <p:nvPr/>
        </p:nvSpPr>
        <p:spPr bwMode="auto">
          <a:xfrm>
            <a:off x="2743200" y="5562600"/>
            <a:ext cx="6248400" cy="661988"/>
          </a:xfrm>
          <a:prstGeom prst="roundRect">
            <a:avLst>
              <a:gd name="adj" fmla="val 16667"/>
            </a:avLst>
          </a:prstGeom>
          <a:gradFill rotWithShape="1">
            <a:gsLst>
              <a:gs pos="0">
                <a:srgbClr val="99FF99"/>
              </a:gs>
              <a:gs pos="100000">
                <a:schemeClr val="bg1"/>
              </a:gs>
            </a:gsLst>
            <a:lin ang="0" scaled="1"/>
          </a:gradFill>
          <a:ln w="28575">
            <a:solidFill>
              <a:srgbClr val="17375E"/>
            </a:solidFill>
            <a:round/>
            <a:headEnd/>
            <a:tailEnd/>
          </a:ln>
        </p:spPr>
        <p:txBody>
          <a:bodyPr anchor="ctr">
            <a:spAutoFit/>
          </a:bodyPr>
          <a:lstStyle/>
          <a:p>
            <a:pPr algn="ctr"/>
            <a:r>
              <a:rPr lang="en-US" sz="800"/>
              <a:t>…the Regional Partnerships is an excellent program that will achieve significant results for CCS in the United States, Canada and internationally … the Partnerships Programme will significantly advance and accelerate the CCS field.  The individual projects will together build a comprehensive and expansive research programme, the size and scope of which is unique throughout the world …</a:t>
            </a:r>
          </a:p>
          <a:p>
            <a:pPr algn="ctr"/>
            <a:r>
              <a:rPr lang="en-US" sz="800" b="1"/>
              <a:t>IEA 2008: “Expert Review of Regional Carbon Sequestration Partnerships Phase III”.</a:t>
            </a:r>
          </a:p>
        </p:txBody>
      </p:sp>
      <p:sp>
        <p:nvSpPr>
          <p:cNvPr id="218143" name="AutoShape 150"/>
          <p:cNvSpPr>
            <a:spLocks noChangeArrowheads="1"/>
          </p:cNvSpPr>
          <p:nvPr/>
        </p:nvSpPr>
        <p:spPr bwMode="auto">
          <a:xfrm>
            <a:off x="6997700" y="3232150"/>
            <a:ext cx="2070100" cy="1339850"/>
          </a:xfrm>
          <a:prstGeom prst="roundRect">
            <a:avLst>
              <a:gd name="adj" fmla="val 16667"/>
            </a:avLst>
          </a:prstGeom>
          <a:gradFill rotWithShape="1">
            <a:gsLst>
              <a:gs pos="0">
                <a:srgbClr val="17375E"/>
              </a:gs>
              <a:gs pos="100000">
                <a:srgbClr val="0B192C"/>
              </a:gs>
            </a:gsLst>
            <a:lin ang="0" scaled="1"/>
          </a:gradFill>
          <a:ln w="28575">
            <a:solidFill>
              <a:srgbClr val="FFCC66"/>
            </a:solidFill>
            <a:round/>
            <a:headEnd/>
            <a:tailEnd/>
          </a:ln>
        </p:spPr>
        <p:txBody>
          <a:bodyPr anchor="ctr">
            <a:spAutoFit/>
          </a:bodyPr>
          <a:lstStyle/>
          <a:p>
            <a:pPr algn="ctr"/>
            <a:r>
              <a:rPr lang="en-US" sz="800">
                <a:solidFill>
                  <a:schemeClr val="bg1"/>
                </a:solidFill>
              </a:rPr>
              <a:t>… fossil’s programs made a significant contribution to the well-being of the United States, lead to realized economic benefits, energy options for the future, and significant knowledge … </a:t>
            </a:r>
            <a:endParaRPr lang="en-US" sz="800" b="1">
              <a:solidFill>
                <a:schemeClr val="bg1"/>
              </a:solidFill>
            </a:endParaRPr>
          </a:p>
          <a:p>
            <a:pPr algn="ctr"/>
            <a:r>
              <a:rPr lang="en-US" sz="800" b="1">
                <a:solidFill>
                  <a:schemeClr val="bg1"/>
                </a:solidFill>
              </a:rPr>
              <a:t>National Academy of Sciences 2001: “Energy Research at DOE (1978-2000) - Was it Worth it?</a:t>
            </a:r>
            <a:endParaRPr lang="en-US" sz="800">
              <a:solidFill>
                <a:schemeClr val="bg1"/>
              </a:solidFill>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7"/>
          <p:cNvPicPr>
            <a:picLocks noChangeAspect="1" noChangeArrowheads="1"/>
          </p:cNvPicPr>
          <p:nvPr/>
        </p:nvPicPr>
        <p:blipFill>
          <a:blip r:embed="rId3" cstate="print"/>
          <a:srcRect/>
          <a:stretch>
            <a:fillRect/>
          </a:stretch>
        </p:blipFill>
        <p:spPr bwMode="auto">
          <a:xfrm>
            <a:off x="5210175" y="1128713"/>
            <a:ext cx="3255963" cy="2414587"/>
          </a:xfrm>
          <a:prstGeom prst="rect">
            <a:avLst/>
          </a:prstGeom>
          <a:ln>
            <a:noFill/>
          </a:ln>
          <a:effectLst>
            <a:outerShdw blurRad="292100" dist="139700" dir="2700000" algn="tl" rotWithShape="0">
              <a:srgbClr val="333333">
                <a:alpha val="65000"/>
              </a:srgbClr>
            </a:outerShdw>
          </a:effectLst>
        </p:spPr>
      </p:pic>
      <p:pic>
        <p:nvPicPr>
          <p:cNvPr id="10" name="Picture 3"/>
          <p:cNvPicPr>
            <a:picLocks noChangeAspect="1" noChangeArrowheads="1"/>
          </p:cNvPicPr>
          <p:nvPr/>
        </p:nvPicPr>
        <p:blipFill>
          <a:blip r:embed="rId4" cstate="print"/>
          <a:srcRect/>
          <a:stretch>
            <a:fillRect/>
          </a:stretch>
        </p:blipFill>
        <p:spPr bwMode="auto">
          <a:xfrm>
            <a:off x="1365250" y="3048000"/>
            <a:ext cx="3279775" cy="2446338"/>
          </a:xfrm>
          <a:prstGeom prst="rect">
            <a:avLst/>
          </a:prstGeom>
          <a:ln>
            <a:noFill/>
          </a:ln>
          <a:effectLst>
            <a:outerShdw blurRad="292100" dist="139700" dir="2700000" algn="tl" rotWithShape="0">
              <a:srgbClr val="333333">
                <a:alpha val="65000"/>
              </a:srgbClr>
            </a:outerShdw>
          </a:effectLst>
        </p:spPr>
      </p:pic>
      <p:sp>
        <p:nvSpPr>
          <p:cNvPr id="220163" name="Rectangle 2"/>
          <p:cNvSpPr>
            <a:spLocks noChangeArrowheads="1"/>
          </p:cNvSpPr>
          <p:nvPr/>
        </p:nvSpPr>
        <p:spPr bwMode="auto">
          <a:xfrm>
            <a:off x="1546225" y="5232400"/>
            <a:ext cx="2895600" cy="1300163"/>
          </a:xfrm>
          <a:prstGeom prst="rect">
            <a:avLst/>
          </a:prstGeom>
          <a:noFill/>
          <a:ln w="9525">
            <a:noFill/>
            <a:miter lim="800000"/>
            <a:headEnd/>
            <a:tailEnd/>
          </a:ln>
        </p:spPr>
        <p:txBody>
          <a:bodyPr anchor="ctr"/>
          <a:lstStyle/>
          <a:p>
            <a:pPr algn="ctr">
              <a:lnSpc>
                <a:spcPct val="90000"/>
              </a:lnSpc>
            </a:pPr>
            <a:r>
              <a:rPr lang="en-US" sz="2400" b="1">
                <a:latin typeface="Times New Roman" pitchFamily="18" charset="0"/>
              </a:rPr>
              <a:t>NETL</a:t>
            </a:r>
            <a:endParaRPr lang="en-US" sz="2000" b="1">
              <a:latin typeface="Times New Roman" pitchFamily="18" charset="0"/>
            </a:endParaRPr>
          </a:p>
          <a:p>
            <a:pPr algn="ctr">
              <a:lnSpc>
                <a:spcPct val="90000"/>
              </a:lnSpc>
            </a:pPr>
            <a:r>
              <a:rPr lang="en-US" sz="2000" b="1">
                <a:solidFill>
                  <a:srgbClr val="0000FF"/>
                </a:solidFill>
                <a:latin typeface="Times New Roman" pitchFamily="18" charset="0"/>
              </a:rPr>
              <a:t>www.netl.doe.gov</a:t>
            </a:r>
          </a:p>
        </p:txBody>
      </p:sp>
      <p:sp>
        <p:nvSpPr>
          <p:cNvPr id="220164" name="Rectangle 5"/>
          <p:cNvSpPr>
            <a:spLocks noGrp="1" noChangeArrowheads="1"/>
          </p:cNvSpPr>
          <p:nvPr>
            <p:ph type="title" idx="4294967295"/>
          </p:nvPr>
        </p:nvSpPr>
        <p:spPr>
          <a:xfrm>
            <a:off x="735013" y="153988"/>
            <a:ext cx="7635875" cy="508000"/>
          </a:xfrm>
        </p:spPr>
        <p:txBody>
          <a:bodyPr lIns="75927" tIns="38889" rIns="75927" bIns="38889" anchor="ctr"/>
          <a:lstStyle/>
          <a:p>
            <a:pPr eaLnBrk="1" hangingPunct="1"/>
            <a:r>
              <a:rPr lang="en-US" sz="2800" smtClean="0"/>
              <a:t>For Additional Information</a:t>
            </a:r>
            <a:endParaRPr lang="en-US" sz="2800" smtClean="0">
              <a:solidFill>
                <a:srgbClr val="FE9B03"/>
              </a:solidFill>
            </a:endParaRPr>
          </a:p>
        </p:txBody>
      </p:sp>
      <p:sp>
        <p:nvSpPr>
          <p:cNvPr id="220165" name="Rectangle 8"/>
          <p:cNvSpPr>
            <a:spLocks noChangeArrowheads="1"/>
          </p:cNvSpPr>
          <p:nvPr/>
        </p:nvSpPr>
        <p:spPr bwMode="auto">
          <a:xfrm>
            <a:off x="5006975" y="3403600"/>
            <a:ext cx="3638550" cy="1179513"/>
          </a:xfrm>
          <a:prstGeom prst="rect">
            <a:avLst/>
          </a:prstGeom>
          <a:noFill/>
          <a:ln w="9525">
            <a:noFill/>
            <a:miter lim="800000"/>
            <a:headEnd/>
            <a:tailEnd/>
          </a:ln>
        </p:spPr>
        <p:txBody>
          <a:bodyPr anchor="ctr"/>
          <a:lstStyle/>
          <a:p>
            <a:pPr algn="ctr">
              <a:lnSpc>
                <a:spcPct val="90000"/>
              </a:lnSpc>
            </a:pPr>
            <a:r>
              <a:rPr lang="en-US" sz="2400" b="1">
                <a:latin typeface="Times New Roman" pitchFamily="18" charset="0"/>
              </a:rPr>
              <a:t>Office of Fossil Energy</a:t>
            </a:r>
          </a:p>
          <a:p>
            <a:pPr algn="ctr">
              <a:lnSpc>
                <a:spcPct val="90000"/>
              </a:lnSpc>
            </a:pPr>
            <a:r>
              <a:rPr lang="en-US" sz="2000" b="1">
                <a:solidFill>
                  <a:srgbClr val="0000FF"/>
                </a:solidFill>
                <a:latin typeface="Times New Roman" pitchFamily="18" charset="0"/>
              </a:rPr>
              <a:t>www.fe.doe.gov</a:t>
            </a:r>
          </a:p>
        </p:txBody>
      </p:sp>
      <p:sp>
        <p:nvSpPr>
          <p:cNvPr id="9" name="Rectangle 26"/>
          <p:cNvSpPr>
            <a:spLocks noChangeArrowheads="1"/>
          </p:cNvSpPr>
          <p:nvPr/>
        </p:nvSpPr>
        <p:spPr bwMode="auto">
          <a:xfrm>
            <a:off x="306388" y="1515041"/>
            <a:ext cx="4193039" cy="1016305"/>
          </a:xfrm>
          <a:prstGeom prst="rect">
            <a:avLst/>
          </a:prstGeom>
          <a:ln>
            <a:headEnd/>
            <a:tailEnd/>
          </a:ln>
          <a:effectLst>
            <a:outerShdw blurRad="50800" dist="38100" dir="5400000" algn="t" rotWithShape="0">
              <a:prstClr val="black">
                <a:alpha val="40000"/>
              </a:prstClr>
            </a:outerShdw>
          </a:effectLst>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lIns="92075" tIns="46038" rIns="92075" bIns="46038">
            <a:spAutoFit/>
          </a:bodyPr>
          <a:lstStyle/>
          <a:p>
            <a:pPr eaLnBrk="0" hangingPunct="0">
              <a:spcBef>
                <a:spcPct val="40000"/>
              </a:spcBef>
              <a:defRPr/>
            </a:pPr>
            <a:r>
              <a:rPr lang="en-US" sz="2000" b="1" dirty="0">
                <a:solidFill>
                  <a:srgbClr val="003399"/>
                </a:solidFill>
                <a:cs typeface="Arial" charset="0"/>
              </a:rPr>
              <a:t>Anthony Cugini</a:t>
            </a:r>
          </a:p>
          <a:p>
            <a:pPr eaLnBrk="0" hangingPunct="0">
              <a:defRPr/>
            </a:pPr>
            <a:r>
              <a:rPr lang="en-US" sz="2000" b="1" dirty="0">
                <a:solidFill>
                  <a:srgbClr val="003399"/>
                </a:solidFill>
                <a:cs typeface="Arial" charset="0"/>
              </a:rPr>
              <a:t>412-386-6023 </a:t>
            </a:r>
            <a:r>
              <a:rPr lang="en-US" sz="2000" dirty="0">
                <a:solidFill>
                  <a:srgbClr val="003399"/>
                </a:solidFill>
                <a:cs typeface="Arial" charset="0"/>
              </a:rPr>
              <a:t>–or– </a:t>
            </a:r>
            <a:r>
              <a:rPr lang="en-US" sz="2000" b="1" dirty="0">
                <a:solidFill>
                  <a:srgbClr val="003399"/>
                </a:solidFill>
                <a:cs typeface="Arial" charset="0"/>
              </a:rPr>
              <a:t>304-285-4684</a:t>
            </a:r>
          </a:p>
          <a:p>
            <a:pPr eaLnBrk="0" hangingPunct="0">
              <a:defRPr/>
            </a:pPr>
            <a:r>
              <a:rPr lang="en-US" sz="2000" b="1" dirty="0">
                <a:solidFill>
                  <a:srgbClr val="0000FF"/>
                </a:solidFill>
                <a:cs typeface="Arial" charset="0"/>
              </a:rPr>
              <a:t>anthony.cugini@netl.doe.gov</a:t>
            </a: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WMTOOLS" val="&lt;WMTools ver=&quot;1.0&quot;&gt;&lt;Timings time=&quot;10/17/2006 7:10:48 AM&quot;&gt;&lt;Slide id=&quot;560&quot; dur=&quot;.921&quot;/&gt;&lt;/Timings&gt;&lt;/WMTools&gt;"/>
</p:tagLst>
</file>

<file path=ppt/theme/theme1.xml><?xml version="1.0" encoding="utf-8"?>
<a:theme xmlns:a="http://schemas.openxmlformats.org/drawingml/2006/main" name="NETL Presentation">
  <a:themeElements>
    <a:clrScheme name="NETL Presentation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fontScheme name="NETL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500" b="0" i="1" u="none" strike="noStrike" cap="none" normalizeH="0" baseline="0" smtClean="0">
            <a:ln>
              <a:noFill/>
            </a:ln>
            <a:solidFill>
              <a:srgbClr val="003399"/>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500" b="0" i="1" u="none" strike="noStrike" cap="none" normalizeH="0" baseline="0" smtClean="0">
            <a:ln>
              <a:noFill/>
            </a:ln>
            <a:solidFill>
              <a:srgbClr val="003399"/>
            </a:solidFill>
            <a:effectLst/>
            <a:latin typeface="Arial" charset="0"/>
            <a:cs typeface="Arial" charset="0"/>
          </a:defRPr>
        </a:defPPr>
      </a:lstStyle>
    </a:lnDef>
  </a:objectDefaults>
  <a:extraClrSchemeLst>
    <a:extraClrScheme>
      <a:clrScheme name="NETL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TL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TL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TL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TL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TL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TL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TL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TL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TL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TL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TL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ETL Presentation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L Sig DOE Logo">
  <a:themeElements>
    <a:clrScheme name="NETL Sig DOE Logo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fontScheme name="NETL Sig DOE Log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600" b="0" i="1" u="none" strike="noStrike" cap="none" normalizeH="0" baseline="0" smtClean="0">
            <a:ln>
              <a:noFill/>
            </a:ln>
            <a:solidFill>
              <a:srgbClr val="003399"/>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600" b="0" i="1" u="none" strike="noStrike" cap="none" normalizeH="0" baseline="0" smtClean="0">
            <a:ln>
              <a:noFill/>
            </a:ln>
            <a:solidFill>
              <a:srgbClr val="003399"/>
            </a:solidFill>
            <a:effectLst/>
            <a:latin typeface="Arial" charset="0"/>
            <a:cs typeface="Arial" charset="0"/>
          </a:defRPr>
        </a:defPPr>
      </a:lstStyle>
    </a:lnDef>
  </a:objectDefaults>
  <a:extraClrSchemeLst>
    <a:extraClrScheme>
      <a:clrScheme name="NETL Sig DOE 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TL Sig DOE 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TL Sig DOE 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TL Sig DOE 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TL Sig DOE 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TL Sig DOE 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TL Sig DOE 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TL Sig DOE 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TL Sig DOE 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TL Sig DOE 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TL Sig DOE 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TL Sig DOE 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ETL Sig DOE Logo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NETL Presentation">
  <a:themeElements>
    <a:clrScheme name="NETL Presentation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fontScheme name="NETL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500" b="0" i="1" u="none" strike="noStrike" cap="none" normalizeH="0" baseline="0" smtClean="0">
            <a:ln>
              <a:noFill/>
            </a:ln>
            <a:solidFill>
              <a:srgbClr val="003399"/>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500" b="0" i="1" u="none" strike="noStrike" cap="none" normalizeH="0" baseline="0" smtClean="0">
            <a:ln>
              <a:noFill/>
            </a:ln>
            <a:solidFill>
              <a:srgbClr val="003399"/>
            </a:solidFill>
            <a:effectLst/>
            <a:latin typeface="Arial" charset="0"/>
            <a:cs typeface="Arial" charset="0"/>
          </a:defRPr>
        </a:defPPr>
      </a:lstStyle>
    </a:lnDef>
  </a:objectDefaults>
  <a:extraClrSchemeLst>
    <a:extraClrScheme>
      <a:clrScheme name="NETL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TL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TL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TL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TL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TL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TL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TL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TL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TL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TL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TL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ETL Presentation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NETL Sig DOE Log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TL Sig">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600" b="0" i="1" u="none" strike="noStrike" cap="none" normalizeH="0" baseline="0" smtClean="0">
            <a:ln>
              <a:noFill/>
            </a:ln>
            <a:solidFill>
              <a:srgbClr val="003399"/>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600" b="0" i="1" u="none" strike="noStrike" cap="none" normalizeH="0" baseline="0" smtClean="0">
            <a:ln>
              <a:noFill/>
            </a:ln>
            <a:solidFill>
              <a:srgbClr val="003399"/>
            </a:solidFill>
            <a:effectLst/>
            <a:latin typeface="Arial" charset="0"/>
            <a:cs typeface="Arial" charset="0"/>
          </a:defRPr>
        </a:defPPr>
      </a:lstStyle>
    </a:lnDef>
  </a:objectDefaults>
  <a:extraClrSchemeLst>
    <a:extraClrScheme>
      <a:clrScheme name="NETL Si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TL Si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TL Si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TL Si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TL Si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TL Si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TL Si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TL Si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TL Si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TL Si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TL Si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TL Si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ETL Sig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NETL Sig DOE Log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TL Sig">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600" b="0" i="1" u="none" strike="noStrike" cap="none" normalizeH="0" baseline="0" smtClean="0">
            <a:ln>
              <a:noFill/>
            </a:ln>
            <a:solidFill>
              <a:srgbClr val="003399"/>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27432" rIns="0" bIns="27432" numCol="1" anchor="t" anchorCtr="0" compatLnSpc="1">
        <a:prstTxWarp prst="textNoShape">
          <a:avLst/>
        </a:prstTxWarp>
      </a:bodyPr>
      <a:lstStyle>
        <a:defPPr marL="342900" marR="0" indent="-342900" algn="l" defTabSz="914400" rtl="0" eaLnBrk="1" fontAlgn="base" latinLnBrk="0" hangingPunct="1">
          <a:lnSpc>
            <a:spcPct val="100000"/>
          </a:lnSpc>
          <a:spcBef>
            <a:spcPct val="0"/>
          </a:spcBef>
          <a:spcAft>
            <a:spcPct val="0"/>
          </a:spcAft>
          <a:buClrTx/>
          <a:buSzTx/>
          <a:buFontTx/>
          <a:buNone/>
          <a:tabLst/>
          <a:defRPr kumimoji="0" lang="en-US" sz="600" b="0" i="1" u="none" strike="noStrike" cap="none" normalizeH="0" baseline="0" smtClean="0">
            <a:ln>
              <a:noFill/>
            </a:ln>
            <a:solidFill>
              <a:srgbClr val="003399"/>
            </a:solidFill>
            <a:effectLst/>
            <a:latin typeface="Arial" charset="0"/>
            <a:cs typeface="Arial" charset="0"/>
          </a:defRPr>
        </a:defPPr>
      </a:lstStyle>
    </a:lnDef>
    <a:txDef>
      <a:spPr>
        <a:noFill/>
      </a:spPr>
      <a:bodyPr wrap="square" rtlCol="0">
        <a:spAutoFit/>
      </a:bodyPr>
      <a:lstStyle>
        <a:defPPr algn="ctr">
          <a:defRPr dirty="0" smtClean="0"/>
        </a:defPPr>
      </a:lstStyle>
    </a:txDef>
  </a:objectDefaults>
  <a:extraClrSchemeLst>
    <a:extraClrScheme>
      <a:clrScheme name="NETL Si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TL Si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TL Si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TL Si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TL Si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TL Si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TL Si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TL Si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TL Si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TL Si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TL Si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TL Si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ETL Sig 13">
        <a:dk1>
          <a:srgbClr val="000000"/>
        </a:dk1>
        <a:lt1>
          <a:srgbClr val="FFFFFF"/>
        </a:lt1>
        <a:dk2>
          <a:srgbClr val="000000"/>
        </a:dk2>
        <a:lt2>
          <a:srgbClr val="808080"/>
        </a:lt2>
        <a:accent1>
          <a:srgbClr val="BBE0E3"/>
        </a:accent1>
        <a:accent2>
          <a:srgbClr val="0066FF"/>
        </a:accent2>
        <a:accent3>
          <a:srgbClr val="FFFFFF"/>
        </a:accent3>
        <a:accent4>
          <a:srgbClr val="000000"/>
        </a:accent4>
        <a:accent5>
          <a:srgbClr val="DAEDEF"/>
        </a:accent5>
        <a:accent6>
          <a:srgbClr val="005CE7"/>
        </a:accent6>
        <a:hlink>
          <a:srgbClr val="008000"/>
        </a:hlink>
        <a:folHlink>
          <a:srgbClr val="9900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NETL Presentation</Template>
  <TotalTime>4608</TotalTime>
  <Pages>1</Pages>
  <Words>2861</Words>
  <Application>Microsoft Office PowerPoint</Application>
  <PresentationFormat>On-screen Show (4:3)</PresentationFormat>
  <Paragraphs>602</Paragraphs>
  <Slides>28</Slides>
  <Notes>22</Notes>
  <HiddenSlides>0</HiddenSlides>
  <MMClips>0</MMClips>
  <ScaleCrop>false</ScaleCrop>
  <HeadingPairs>
    <vt:vector size="6" baseType="variant">
      <vt:variant>
        <vt:lpstr>Theme</vt:lpstr>
      </vt:variant>
      <vt:variant>
        <vt:i4>5</vt:i4>
      </vt:variant>
      <vt:variant>
        <vt:lpstr>Embedded OLE Servers</vt:lpstr>
      </vt:variant>
      <vt:variant>
        <vt:i4>1</vt:i4>
      </vt:variant>
      <vt:variant>
        <vt:lpstr>Slide Titles</vt:lpstr>
      </vt:variant>
      <vt:variant>
        <vt:i4>28</vt:i4>
      </vt:variant>
    </vt:vector>
  </HeadingPairs>
  <TitlesOfParts>
    <vt:vector size="34" baseType="lpstr">
      <vt:lpstr>NETL Presentation</vt:lpstr>
      <vt:lpstr>NETL Sig DOE Logo</vt:lpstr>
      <vt:lpstr>1_NETL Presentation</vt:lpstr>
      <vt:lpstr>3_NETL Sig DOE Logo</vt:lpstr>
      <vt:lpstr>1_NETL Sig DOE Logo</vt:lpstr>
      <vt:lpstr>Worksheet</vt:lpstr>
      <vt:lpstr>NETL – A Catalyst for Energy Innovation</vt:lpstr>
      <vt:lpstr>National Energy Technology Laboratory</vt:lpstr>
      <vt:lpstr>NETL Research Budget Oversight Fiscal Year 2010</vt:lpstr>
      <vt:lpstr>NETL’s Alliance with Regional Universities Regional University Alliance (RUA)</vt:lpstr>
      <vt:lpstr>Extramural Research &amp; Collaboration Developed, Demonstrated, Deployed</vt:lpstr>
      <vt:lpstr>Slide 6</vt:lpstr>
      <vt:lpstr>Success Stories</vt:lpstr>
      <vt:lpstr>Collective Regulatory Impacts on Coal </vt:lpstr>
      <vt:lpstr>Projected Lost Coal Capacity by 2020</vt:lpstr>
      <vt:lpstr>Impact of Utility-based Climate Legislation and Transport Rule  U.S. Coal Unit Sizes (2010 and 2020)</vt:lpstr>
      <vt:lpstr>Slide 11</vt:lpstr>
      <vt:lpstr>Slide 12</vt:lpstr>
      <vt:lpstr>Effect on Natural Gas Consumption of Replacing 1/3rd of Coal Generation</vt:lpstr>
      <vt:lpstr>Sources of Incremental Natural Gas Supply (AEO’10 indexed to 2007 actual)</vt:lpstr>
      <vt:lpstr>Average Real Cost of Fossil Fuels for Electricity Generation</vt:lpstr>
      <vt:lpstr>Slide 16</vt:lpstr>
      <vt:lpstr>CO2 Management Options</vt:lpstr>
      <vt:lpstr>Carbon Capture and Storage</vt:lpstr>
      <vt:lpstr>Pulverized Coal Power CO2 Capture Research Areas</vt:lpstr>
      <vt:lpstr>Scale-Up Challenges to  Current Capture Technologies </vt:lpstr>
      <vt:lpstr>Example CO2 Capture Developments</vt:lpstr>
      <vt:lpstr>Slide 22</vt:lpstr>
      <vt:lpstr>Slide 23</vt:lpstr>
      <vt:lpstr>Slide 24</vt:lpstr>
      <vt:lpstr>Carbon Capture Simulation Initiative</vt:lpstr>
      <vt:lpstr>National Risk Assessment Partnership (NRAP): Science-Based Assessment of Potential Liability for Long-Term CO2 Storage</vt:lpstr>
      <vt:lpstr>Slide 27</vt:lpstr>
      <vt:lpstr>For Additional Information</vt:lpstr>
    </vt:vector>
  </TitlesOfParts>
  <Company>U.S. Dept. Of Energy, NETL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Two Line Subject Title  One Line Title</dc:title>
  <dc:creator>Nestor</dc:creator>
  <cp:lastModifiedBy>Monica</cp:lastModifiedBy>
  <cp:revision>259</cp:revision>
  <cp:lastPrinted>2000-03-03T20:12:37Z</cp:lastPrinted>
  <dcterms:created xsi:type="dcterms:W3CDTF">2008-08-12T14:17:54Z</dcterms:created>
  <dcterms:modified xsi:type="dcterms:W3CDTF">2010-09-15T17:02:57Z</dcterms:modified>
</cp:coreProperties>
</file>